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7FFFFEED_8D764407.xml" ContentType="application/vnd.ms-powerpoint.comments+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7" r:id="rId4"/>
  </p:sldMasterIdLst>
  <p:notesMasterIdLst>
    <p:notesMasterId r:id="rId27"/>
  </p:notesMasterIdLst>
  <p:handoutMasterIdLst>
    <p:handoutMasterId r:id="rId28"/>
  </p:handoutMasterIdLst>
  <p:sldIdLst>
    <p:sldId id="259" r:id="rId5"/>
    <p:sldId id="2147483039" r:id="rId6"/>
    <p:sldId id="2147483287" r:id="rId7"/>
    <p:sldId id="2147483166" r:id="rId8"/>
    <p:sldId id="2147483162" r:id="rId9"/>
    <p:sldId id="2147482365" r:id="rId10"/>
    <p:sldId id="2147483161" r:id="rId11"/>
    <p:sldId id="260" r:id="rId12"/>
    <p:sldId id="2147483167" r:id="rId13"/>
    <p:sldId id="334" r:id="rId14"/>
    <p:sldId id="345" r:id="rId15"/>
    <p:sldId id="2147475644" r:id="rId16"/>
    <p:sldId id="267" r:id="rId17"/>
    <p:sldId id="2147475645" r:id="rId18"/>
    <p:sldId id="265" r:id="rId19"/>
    <p:sldId id="2147483293" r:id="rId20"/>
    <p:sldId id="2147483373" r:id="rId21"/>
    <p:sldId id="2147483372" r:id="rId22"/>
    <p:sldId id="2147483289" r:id="rId23"/>
    <p:sldId id="2147483370" r:id="rId24"/>
    <p:sldId id="2147483291" r:id="rId25"/>
    <p:sldId id="2147483286" r:id="rId26"/>
  </p:sldIdLst>
  <p:sldSz cx="12192000" cy="6858000"/>
  <p:notesSz cx="7023100" cy="9309100"/>
  <p:defaultTex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610636" algn="l" rtl="0" fontAlgn="base">
      <a:spcBef>
        <a:spcPct val="0"/>
      </a:spcBef>
      <a:spcAft>
        <a:spcPct val="0"/>
      </a:spcAft>
      <a:defRPr kern="1200">
        <a:solidFill>
          <a:schemeClr val="tx1"/>
        </a:solidFill>
        <a:latin typeface="Verdana" pitchFamily="34" charset="0"/>
        <a:ea typeface="+mn-ea"/>
        <a:cs typeface="+mn-cs"/>
      </a:defRPr>
    </a:lvl2pPr>
    <a:lvl3pPr marL="1221273" algn="l" rtl="0" fontAlgn="base">
      <a:spcBef>
        <a:spcPct val="0"/>
      </a:spcBef>
      <a:spcAft>
        <a:spcPct val="0"/>
      </a:spcAft>
      <a:defRPr kern="1200">
        <a:solidFill>
          <a:schemeClr val="tx1"/>
        </a:solidFill>
        <a:latin typeface="Verdana" pitchFamily="34" charset="0"/>
        <a:ea typeface="+mn-ea"/>
        <a:cs typeface="+mn-cs"/>
      </a:defRPr>
    </a:lvl3pPr>
    <a:lvl4pPr marL="1831909" algn="l" rtl="0" fontAlgn="base">
      <a:spcBef>
        <a:spcPct val="0"/>
      </a:spcBef>
      <a:spcAft>
        <a:spcPct val="0"/>
      </a:spcAft>
      <a:defRPr kern="1200">
        <a:solidFill>
          <a:schemeClr val="tx1"/>
        </a:solidFill>
        <a:latin typeface="Verdana" pitchFamily="34" charset="0"/>
        <a:ea typeface="+mn-ea"/>
        <a:cs typeface="+mn-cs"/>
      </a:defRPr>
    </a:lvl4pPr>
    <a:lvl5pPr marL="2442545" algn="l" rtl="0" fontAlgn="base">
      <a:spcBef>
        <a:spcPct val="0"/>
      </a:spcBef>
      <a:spcAft>
        <a:spcPct val="0"/>
      </a:spcAft>
      <a:defRPr kern="1200">
        <a:solidFill>
          <a:schemeClr val="tx1"/>
        </a:solidFill>
        <a:latin typeface="Verdana" pitchFamily="34" charset="0"/>
        <a:ea typeface="+mn-ea"/>
        <a:cs typeface="+mn-cs"/>
      </a:defRPr>
    </a:lvl5pPr>
    <a:lvl6pPr marL="3053182" algn="l" defTabSz="1221273" rtl="0" eaLnBrk="1" latinLnBrk="0" hangingPunct="1">
      <a:defRPr kern="1200">
        <a:solidFill>
          <a:schemeClr val="tx1"/>
        </a:solidFill>
        <a:latin typeface="Verdana" pitchFamily="34" charset="0"/>
        <a:ea typeface="+mn-ea"/>
        <a:cs typeface="+mn-cs"/>
      </a:defRPr>
    </a:lvl6pPr>
    <a:lvl7pPr marL="3663818" algn="l" defTabSz="1221273" rtl="0" eaLnBrk="1" latinLnBrk="0" hangingPunct="1">
      <a:defRPr kern="1200">
        <a:solidFill>
          <a:schemeClr val="tx1"/>
        </a:solidFill>
        <a:latin typeface="Verdana" pitchFamily="34" charset="0"/>
        <a:ea typeface="+mn-ea"/>
        <a:cs typeface="+mn-cs"/>
      </a:defRPr>
    </a:lvl7pPr>
    <a:lvl8pPr marL="4274454" algn="l" defTabSz="1221273" rtl="0" eaLnBrk="1" latinLnBrk="0" hangingPunct="1">
      <a:defRPr kern="1200">
        <a:solidFill>
          <a:schemeClr val="tx1"/>
        </a:solidFill>
        <a:latin typeface="Verdana" pitchFamily="34" charset="0"/>
        <a:ea typeface="+mn-ea"/>
        <a:cs typeface="+mn-cs"/>
      </a:defRPr>
    </a:lvl8pPr>
    <a:lvl9pPr marL="4885091" algn="l" defTabSz="1221273"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C74322-F249-A252-61CD-8208A1EB9961}" name="Juliette Lambin" initials="JL" userId="S::Juliette.Lambin@esa.int::0c60fad2-b48d-4b6c-b3cd-3a140642167a" providerId="AD"/>
  <p188:author id="{D1B881BF-C747-B2A6-3730-2DA6C3FA8E4C}" name="Hanna-Miina Sihvonen" initials="HS" userId="S::hanna-miina.sihvonen@esa.int::35cf5ac2-7b1d-43f3-a563-bbf22705f8f2"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clrMode="bw" scaleToFitPaper="1"/>
  <p:clrMru>
    <a:srgbClr val="E7FEFF"/>
    <a:srgbClr val="006B6F"/>
    <a:srgbClr val="003247"/>
    <a:srgbClr val="004A58"/>
    <a:srgbClr val="009A8F"/>
    <a:srgbClr val="8197A6"/>
    <a:srgbClr val="F1666A"/>
    <a:srgbClr val="D9D9D9"/>
    <a:srgbClr val="053249"/>
    <a:srgbClr val="0032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3973" autoAdjust="0"/>
  </p:normalViewPr>
  <p:slideViewPr>
    <p:cSldViewPr snapToGrid="0">
      <p:cViewPr>
        <p:scale>
          <a:sx n="120" d="100"/>
          <a:sy n="120" d="100"/>
        </p:scale>
        <p:origin x="-2980" y="-33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116" d="100"/>
          <a:sy n="116" d="100"/>
        </p:scale>
        <p:origin x="6882" y="96"/>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comments/modernComment_7FFFFEED_8D764407.xml><?xml version="1.0" encoding="utf-8"?>
<p188:cmLst xmlns:a="http://schemas.openxmlformats.org/drawingml/2006/main" xmlns:r="http://schemas.openxmlformats.org/officeDocument/2006/relationships" xmlns:p188="http://schemas.microsoft.com/office/powerpoint/2018/8/main">
  <p188:cm id="{8DE9F5DB-499B-D243-8388-1E171601D841}" authorId="{16C74322-F249-A252-61CD-8208A1EB9961}" status="resolved" created="2026-06-19T14:04:09.800">
    <pc:sldMkLst xmlns:pc="http://schemas.microsoft.com/office/powerpoint/2013/main/command">
      <pc:docMk/>
      <pc:sldMk cId="3198458285" sldId="345"/>
    </pc:sldMkLst>
    <p188:replyLst>
      <p188:reply id="{B7547BE9-2688-4A27-9254-4932B6C1B188}" authorId="{D1B881BF-C747-B2A6-3730-2DA6C3FA8E4C}" created="2026-06-22T06:47:04.642">
        <p188:txBody>
          <a:bodyPr/>
          <a:lstStyle/>
          <a:p>
            <a:r>
              <a:rPr lang="en-GB"/>
              <a:t>[@Juliette Lambin] it is a reasonable approximation</a:t>
            </a:r>
          </a:p>
        </p188:txBody>
        <p188:extLst>
          <p:ext xmlns:p="http://schemas.openxmlformats.org/presentationml/2006/main" uri="{57CB4572-C831-44C2-8A1C-0ADB6CCDFE69}">
            <p223:reactions xmlns:p223="http://schemas.microsoft.com/office/powerpoint/2022/03/main">
              <p223:rxn type="👍">
                <p223:instance time="2026-06-22T06:51:29.917" authorId="{16C74322-F249-A252-61CD-8208A1EB9961}"/>
              </p223:rxn>
            </p223:reactions>
          </p:ext>
        </p188:extLst>
      </p188:reply>
    </p188:replyLst>
    <p188:txBody>
      <a:bodyPr/>
      <a:lstStyle/>
      <a:p>
        <a:r>
          <a:rPr lang="en-NL"/>
          <a:t>[@Hanna-Miina Sihvonen] I tried a timeline - based on the workplan, odes that look good to you? darker colors are for open ITTs and lighter for  DN (ie specific), not exact, but that is how I understand it...
</a:t>
        </a:r>
      </a:p>
    </p188:txBody>
  </p188:cm>
</p188:cmLst>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02CF5B-D338-9D45-AE5D-52104BC3A4EE}"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GB"/>
        </a:p>
      </dgm:t>
    </dgm:pt>
    <dgm:pt modelId="{AF7428C4-3C0F-6A49-B01C-BEF40C451BC1}">
      <dgm:prSet/>
      <dgm:spPr/>
      <dgm:t>
        <a:bodyPr/>
        <a:lstStyle/>
        <a:p>
          <a:r>
            <a:rPr lang="en-GB" b="1"/>
            <a:t>Taking stock of existing capabilities</a:t>
          </a:r>
          <a:endParaRPr lang="en-NL"/>
        </a:p>
      </dgm:t>
    </dgm:pt>
    <dgm:pt modelId="{8719D53F-D2FE-3B44-B102-0C9AD11F4B28}" type="parTrans" cxnId="{F1CAC33F-BA49-2F4D-866C-F7418CF6A75B}">
      <dgm:prSet/>
      <dgm:spPr/>
      <dgm:t>
        <a:bodyPr/>
        <a:lstStyle/>
        <a:p>
          <a:endParaRPr lang="en-GB"/>
        </a:p>
      </dgm:t>
    </dgm:pt>
    <dgm:pt modelId="{590A62E8-FBA9-2A41-992C-64E2AD5D6FB0}" type="sibTrans" cxnId="{F1CAC33F-BA49-2F4D-866C-F7418CF6A75B}">
      <dgm:prSet/>
      <dgm:spPr/>
      <dgm:t>
        <a:bodyPr/>
        <a:lstStyle/>
        <a:p>
          <a:endParaRPr lang="en-GB"/>
        </a:p>
      </dgm:t>
    </dgm:pt>
    <dgm:pt modelId="{CCE39CF9-9DE5-684C-987F-CA80E31BAC8A}">
      <dgm:prSet/>
      <dgm:spPr/>
      <dgm:t>
        <a:bodyPr/>
        <a:lstStyle/>
        <a:p>
          <a:r>
            <a:rPr lang="en-GB" altLang="en-US"/>
            <a:t>transparent and trusted baseline of national EO systems that could be shared</a:t>
          </a:r>
          <a:endParaRPr lang="en-NL"/>
        </a:p>
      </dgm:t>
    </dgm:pt>
    <dgm:pt modelId="{DF8A92C4-CA94-C74F-9434-D10229D93B37}" type="parTrans" cxnId="{F57D8711-4E8D-A343-BBC3-FA39CE20B77B}">
      <dgm:prSet/>
      <dgm:spPr/>
      <dgm:t>
        <a:bodyPr/>
        <a:lstStyle/>
        <a:p>
          <a:endParaRPr lang="en-GB"/>
        </a:p>
      </dgm:t>
    </dgm:pt>
    <dgm:pt modelId="{D46F0D60-C506-4B4C-9797-E404564DDAFA}" type="sibTrans" cxnId="{F57D8711-4E8D-A343-BBC3-FA39CE20B77B}">
      <dgm:prSet/>
      <dgm:spPr/>
      <dgm:t>
        <a:bodyPr/>
        <a:lstStyle/>
        <a:p>
          <a:endParaRPr lang="en-GB"/>
        </a:p>
      </dgm:t>
    </dgm:pt>
    <dgm:pt modelId="{B64EED8E-497A-C343-BF81-DC184C03C7C5}">
      <dgm:prSet/>
      <dgm:spPr/>
      <dgm:t>
        <a:bodyPr/>
        <a:lstStyle/>
        <a:p>
          <a:r>
            <a:rPr lang="en-GB" b="1"/>
            <a:t>Defining Pooling &amp; Sharing governance</a:t>
          </a:r>
          <a:r>
            <a:rPr lang="en-GB"/>
            <a:t>:</a:t>
          </a:r>
          <a:endParaRPr lang="en-NL"/>
        </a:p>
      </dgm:t>
    </dgm:pt>
    <dgm:pt modelId="{1D3A00D8-1B2C-BF46-A3AD-2470FCEF8A0D}" type="parTrans" cxnId="{5CC1B2DF-DF61-6148-8532-13A5F6067BAB}">
      <dgm:prSet/>
      <dgm:spPr/>
      <dgm:t>
        <a:bodyPr/>
        <a:lstStyle/>
        <a:p>
          <a:endParaRPr lang="en-GB"/>
        </a:p>
      </dgm:t>
    </dgm:pt>
    <dgm:pt modelId="{415B5AFA-CBAA-9149-8F00-CFB25D08DC84}" type="sibTrans" cxnId="{5CC1B2DF-DF61-6148-8532-13A5F6067BAB}">
      <dgm:prSet/>
      <dgm:spPr/>
      <dgm:t>
        <a:bodyPr/>
        <a:lstStyle/>
        <a:p>
          <a:endParaRPr lang="en-GB"/>
        </a:p>
      </dgm:t>
    </dgm:pt>
    <dgm:pt modelId="{566CB190-2AF0-B940-80DA-0CA48F8C8089}">
      <dgm:prSet/>
      <dgm:spPr/>
      <dgm:t>
        <a:bodyPr/>
        <a:lstStyle/>
        <a:p>
          <a:r>
            <a:rPr lang="en-GB"/>
            <a:t>identifying interested Partners per system, </a:t>
          </a:r>
          <a:endParaRPr lang="en-NL"/>
        </a:p>
      </dgm:t>
    </dgm:pt>
    <dgm:pt modelId="{1757A21D-B47D-3243-BAB5-182B7FE15077}" type="parTrans" cxnId="{8661BCB0-521E-E445-9B59-343D19976730}">
      <dgm:prSet/>
      <dgm:spPr/>
      <dgm:t>
        <a:bodyPr/>
        <a:lstStyle/>
        <a:p>
          <a:endParaRPr lang="en-GB"/>
        </a:p>
      </dgm:t>
    </dgm:pt>
    <dgm:pt modelId="{9D7A8A90-46A0-6C41-ACF9-DCC4D4AE76D6}" type="sibTrans" cxnId="{8661BCB0-521E-E445-9B59-343D19976730}">
      <dgm:prSet/>
      <dgm:spPr/>
      <dgm:t>
        <a:bodyPr/>
        <a:lstStyle/>
        <a:p>
          <a:endParaRPr lang="en-GB"/>
        </a:p>
      </dgm:t>
    </dgm:pt>
    <dgm:pt modelId="{9BFCB79F-568B-EB49-8673-1B9BAC3FA1F7}">
      <dgm:prSet/>
      <dgm:spPr/>
      <dgm:t>
        <a:bodyPr/>
        <a:lstStyle/>
        <a:p>
          <a:r>
            <a:rPr lang="en-GB" b="1"/>
            <a:t>Preparing technical interoperability</a:t>
          </a:r>
          <a:endParaRPr lang="en-NL"/>
        </a:p>
      </dgm:t>
    </dgm:pt>
    <dgm:pt modelId="{4C2F09B9-6B5B-254F-B120-36A3111ABC3B}" type="parTrans" cxnId="{673AA3A6-2159-3244-BEAF-6263C6103E64}">
      <dgm:prSet/>
      <dgm:spPr/>
      <dgm:t>
        <a:bodyPr/>
        <a:lstStyle/>
        <a:p>
          <a:endParaRPr lang="en-GB"/>
        </a:p>
      </dgm:t>
    </dgm:pt>
    <dgm:pt modelId="{F10BB1CC-1508-8A44-9398-B7537EB95D5F}" type="sibTrans" cxnId="{673AA3A6-2159-3244-BEAF-6263C6103E64}">
      <dgm:prSet/>
      <dgm:spPr/>
      <dgm:t>
        <a:bodyPr/>
        <a:lstStyle/>
        <a:p>
          <a:endParaRPr lang="en-GB"/>
        </a:p>
      </dgm:t>
    </dgm:pt>
    <dgm:pt modelId="{4138B070-790F-8D4A-9D27-3FA4F82CA740}">
      <dgm:prSet/>
      <dgm:spPr/>
      <dgm:t>
        <a:bodyPr/>
        <a:lstStyle/>
        <a:p>
          <a:r>
            <a:rPr lang="en-GB"/>
            <a:t>defining reference interface requirements, compatible with EOGS and SRNs, </a:t>
          </a:r>
          <a:endParaRPr lang="en-NL"/>
        </a:p>
      </dgm:t>
    </dgm:pt>
    <dgm:pt modelId="{7773872A-50BA-2246-8219-06240D31774A}" type="parTrans" cxnId="{95783073-46C3-754D-A4EF-5EDED66C2329}">
      <dgm:prSet/>
      <dgm:spPr/>
      <dgm:t>
        <a:bodyPr/>
        <a:lstStyle/>
        <a:p>
          <a:endParaRPr lang="en-GB"/>
        </a:p>
      </dgm:t>
    </dgm:pt>
    <dgm:pt modelId="{98464E98-3DAC-484C-A913-F9FFCA1FEB81}" type="sibTrans" cxnId="{95783073-46C3-754D-A4EF-5EDED66C2329}">
      <dgm:prSet/>
      <dgm:spPr/>
      <dgm:t>
        <a:bodyPr/>
        <a:lstStyle/>
        <a:p>
          <a:endParaRPr lang="en-GB"/>
        </a:p>
      </dgm:t>
    </dgm:pt>
    <dgm:pt modelId="{2C0A8879-27A5-194D-8F9C-A11FD6C9CD14}">
      <dgm:prSet/>
      <dgm:spPr/>
      <dgm:t>
        <a:bodyPr/>
        <a:lstStyle/>
        <a:p>
          <a:r>
            <a:rPr lang="en-GB" b="1"/>
            <a:t>Initiating future Clusters</a:t>
          </a:r>
          <a:endParaRPr lang="en-NL"/>
        </a:p>
      </dgm:t>
    </dgm:pt>
    <dgm:pt modelId="{65F656E8-4CCB-1F4F-90A1-A4BD5AA9467B}" type="parTrans" cxnId="{F96DB713-174F-674C-91CC-090787FFC345}">
      <dgm:prSet/>
      <dgm:spPr/>
      <dgm:t>
        <a:bodyPr/>
        <a:lstStyle/>
        <a:p>
          <a:endParaRPr lang="en-GB"/>
        </a:p>
      </dgm:t>
    </dgm:pt>
    <dgm:pt modelId="{8DD94664-A804-E741-A289-0423DEF14042}" type="sibTrans" cxnId="{F96DB713-174F-674C-91CC-090787FFC345}">
      <dgm:prSet/>
      <dgm:spPr/>
      <dgm:t>
        <a:bodyPr/>
        <a:lstStyle/>
        <a:p>
          <a:endParaRPr lang="en-GB"/>
        </a:p>
      </dgm:t>
    </dgm:pt>
    <dgm:pt modelId="{8E087B0C-3DE1-CD4B-86FB-1C7883C935BA}">
      <dgm:prSet/>
      <dgm:spPr/>
      <dgm:t>
        <a:bodyPr/>
        <a:lstStyle/>
        <a:p>
          <a:r>
            <a:rPr lang="en-GB"/>
            <a:t>Following </a:t>
          </a:r>
          <a:r>
            <a:rPr lang="en-GB" err="1"/>
            <a:t>Alpstar</a:t>
          </a:r>
          <a:r>
            <a:rPr lang="en-GB"/>
            <a:t> model to mature candidate ERS‑EO Clusters from 2027 onward.</a:t>
          </a:r>
          <a:endParaRPr lang="en-NL"/>
        </a:p>
      </dgm:t>
    </dgm:pt>
    <dgm:pt modelId="{F195A255-C6B0-AD4B-BBC7-627AAB134791}" type="parTrans" cxnId="{41E2A5A0-782B-0048-86ED-FC37968E24A5}">
      <dgm:prSet/>
      <dgm:spPr/>
      <dgm:t>
        <a:bodyPr/>
        <a:lstStyle/>
        <a:p>
          <a:endParaRPr lang="en-GB"/>
        </a:p>
      </dgm:t>
    </dgm:pt>
    <dgm:pt modelId="{04FC06D9-909C-A84D-AF5E-E1C86647204D}" type="sibTrans" cxnId="{41E2A5A0-782B-0048-86ED-FC37968E24A5}">
      <dgm:prSet/>
      <dgm:spPr/>
      <dgm:t>
        <a:bodyPr/>
        <a:lstStyle/>
        <a:p>
          <a:endParaRPr lang="en-GB"/>
        </a:p>
      </dgm:t>
    </dgm:pt>
    <dgm:pt modelId="{72D5026F-9CF5-8E4D-A265-D9AB273F6D50}">
      <dgm:prSet/>
      <dgm:spPr/>
      <dgm:t>
        <a:bodyPr/>
        <a:lstStyle/>
        <a:p>
          <a:r>
            <a:rPr lang="en-GB"/>
            <a:t>selecting pilot systems (partner‑access test cases), </a:t>
          </a:r>
          <a:endParaRPr lang="en-NL"/>
        </a:p>
      </dgm:t>
    </dgm:pt>
    <dgm:pt modelId="{6FB3A472-BC63-CB47-852C-C55BCE781A49}" type="parTrans" cxnId="{1AFDD331-8319-124B-8357-B02D9C968765}">
      <dgm:prSet/>
      <dgm:spPr/>
      <dgm:t>
        <a:bodyPr/>
        <a:lstStyle/>
        <a:p>
          <a:endParaRPr lang="en-GB"/>
        </a:p>
      </dgm:t>
    </dgm:pt>
    <dgm:pt modelId="{79D21223-E2FD-F34D-B2D7-9A0F1402897A}" type="sibTrans" cxnId="{1AFDD331-8319-124B-8357-B02D9C968765}">
      <dgm:prSet/>
      <dgm:spPr/>
      <dgm:t>
        <a:bodyPr/>
        <a:lstStyle/>
        <a:p>
          <a:endParaRPr lang="en-GB"/>
        </a:p>
      </dgm:t>
    </dgm:pt>
    <dgm:pt modelId="{2B596B0B-12E8-954C-B5C3-5CAD88388EE0}">
      <dgm:prSet/>
      <dgm:spPr/>
      <dgm:t>
        <a:bodyPr/>
        <a:lstStyle/>
        <a:p>
          <a:r>
            <a:rPr lang="en-GB"/>
            <a:t>roadmap for future enabling developments.</a:t>
          </a:r>
          <a:endParaRPr lang="en-NL"/>
        </a:p>
      </dgm:t>
    </dgm:pt>
    <dgm:pt modelId="{C9606163-5B88-F949-9544-97821CF41942}" type="parTrans" cxnId="{25413AC8-E70C-DA4F-9049-9A4B9C5B31D7}">
      <dgm:prSet/>
      <dgm:spPr/>
      <dgm:t>
        <a:bodyPr/>
        <a:lstStyle/>
        <a:p>
          <a:endParaRPr lang="en-GB"/>
        </a:p>
      </dgm:t>
    </dgm:pt>
    <dgm:pt modelId="{5D31B00F-ACE1-4940-B9FA-6375EC86AE8B}" type="sibTrans" cxnId="{25413AC8-E70C-DA4F-9049-9A4B9C5B31D7}">
      <dgm:prSet/>
      <dgm:spPr/>
      <dgm:t>
        <a:bodyPr/>
        <a:lstStyle/>
        <a:p>
          <a:endParaRPr lang="en-GB"/>
        </a:p>
      </dgm:t>
    </dgm:pt>
    <dgm:pt modelId="{3C57861D-D537-2346-B70B-F82D73C12847}">
      <dgm:prSet/>
      <dgm:spPr/>
      <dgm:t>
        <a:bodyPr/>
        <a:lstStyle/>
        <a:p>
          <a:r>
            <a:rPr lang="en-GB"/>
            <a:t>simulations on representative scenarios to assess pooling mechanisms, including SPIDER/EOGS architectural concepts.</a:t>
          </a:r>
          <a:endParaRPr lang="en-NL"/>
        </a:p>
      </dgm:t>
    </dgm:pt>
    <dgm:pt modelId="{CA99AA7C-3694-994E-B762-AEED7DDD977F}" type="parTrans" cxnId="{DC5D3C2E-68C0-4B44-B1C8-743D0B348DC1}">
      <dgm:prSet/>
      <dgm:spPr/>
      <dgm:t>
        <a:bodyPr/>
        <a:lstStyle/>
        <a:p>
          <a:endParaRPr lang="en-GB"/>
        </a:p>
      </dgm:t>
    </dgm:pt>
    <dgm:pt modelId="{CFF84D10-ABF8-4742-A383-46DAA91080B4}" type="sibTrans" cxnId="{DC5D3C2E-68C0-4B44-B1C8-743D0B348DC1}">
      <dgm:prSet/>
      <dgm:spPr/>
      <dgm:t>
        <a:bodyPr/>
        <a:lstStyle/>
        <a:p>
          <a:endParaRPr lang="en-GB"/>
        </a:p>
      </dgm:t>
    </dgm:pt>
    <dgm:pt modelId="{241B9CB0-DB75-E249-9DCE-DA75202C9510}" type="pres">
      <dgm:prSet presAssocID="{B002CF5B-D338-9D45-AE5D-52104BC3A4EE}" presName="Name0" presStyleCnt="0">
        <dgm:presLayoutVars>
          <dgm:dir/>
          <dgm:animLvl val="lvl"/>
          <dgm:resizeHandles val="exact"/>
        </dgm:presLayoutVars>
      </dgm:prSet>
      <dgm:spPr/>
    </dgm:pt>
    <dgm:pt modelId="{646EA6BC-DBE4-8B45-A2C5-97321C0E0086}" type="pres">
      <dgm:prSet presAssocID="{AF7428C4-3C0F-6A49-B01C-BEF40C451BC1}" presName="composite" presStyleCnt="0"/>
      <dgm:spPr/>
    </dgm:pt>
    <dgm:pt modelId="{2EAA9EB3-362D-6F43-8E24-6558261BDD64}" type="pres">
      <dgm:prSet presAssocID="{AF7428C4-3C0F-6A49-B01C-BEF40C451BC1}" presName="parTx" presStyleLbl="alignNode1" presStyleIdx="0" presStyleCnt="4">
        <dgm:presLayoutVars>
          <dgm:chMax val="0"/>
          <dgm:chPref val="0"/>
          <dgm:bulletEnabled val="1"/>
        </dgm:presLayoutVars>
      </dgm:prSet>
      <dgm:spPr/>
    </dgm:pt>
    <dgm:pt modelId="{CD79F2FE-E288-5F47-B45C-8CB65447B8A1}" type="pres">
      <dgm:prSet presAssocID="{AF7428C4-3C0F-6A49-B01C-BEF40C451BC1}" presName="desTx" presStyleLbl="alignAccFollowNode1" presStyleIdx="0" presStyleCnt="4">
        <dgm:presLayoutVars>
          <dgm:bulletEnabled val="1"/>
        </dgm:presLayoutVars>
      </dgm:prSet>
      <dgm:spPr/>
    </dgm:pt>
    <dgm:pt modelId="{8DFA84E5-9790-AA42-B031-DA675E50D724}" type="pres">
      <dgm:prSet presAssocID="{590A62E8-FBA9-2A41-992C-64E2AD5D6FB0}" presName="space" presStyleCnt="0"/>
      <dgm:spPr/>
    </dgm:pt>
    <dgm:pt modelId="{8ECDB684-CB27-6646-8C98-106948FA8EBF}" type="pres">
      <dgm:prSet presAssocID="{B64EED8E-497A-C343-BF81-DC184C03C7C5}" presName="composite" presStyleCnt="0"/>
      <dgm:spPr/>
    </dgm:pt>
    <dgm:pt modelId="{2DF4D5DB-9AE1-4E4C-8AC3-CDE169E849BC}" type="pres">
      <dgm:prSet presAssocID="{B64EED8E-497A-C343-BF81-DC184C03C7C5}" presName="parTx" presStyleLbl="alignNode1" presStyleIdx="1" presStyleCnt="4">
        <dgm:presLayoutVars>
          <dgm:chMax val="0"/>
          <dgm:chPref val="0"/>
          <dgm:bulletEnabled val="1"/>
        </dgm:presLayoutVars>
      </dgm:prSet>
      <dgm:spPr/>
    </dgm:pt>
    <dgm:pt modelId="{DBEE9506-12C6-FD49-8DFB-695EB5CB27AF}" type="pres">
      <dgm:prSet presAssocID="{B64EED8E-497A-C343-BF81-DC184C03C7C5}" presName="desTx" presStyleLbl="alignAccFollowNode1" presStyleIdx="1" presStyleCnt="4">
        <dgm:presLayoutVars>
          <dgm:bulletEnabled val="1"/>
        </dgm:presLayoutVars>
      </dgm:prSet>
      <dgm:spPr/>
    </dgm:pt>
    <dgm:pt modelId="{3E40F621-0C63-C54F-8BA9-E0627320B9F1}" type="pres">
      <dgm:prSet presAssocID="{415B5AFA-CBAA-9149-8F00-CFB25D08DC84}" presName="space" presStyleCnt="0"/>
      <dgm:spPr/>
    </dgm:pt>
    <dgm:pt modelId="{BFE75737-8091-1A4C-BA3F-9257B2AD059E}" type="pres">
      <dgm:prSet presAssocID="{9BFCB79F-568B-EB49-8673-1B9BAC3FA1F7}" presName="composite" presStyleCnt="0"/>
      <dgm:spPr/>
    </dgm:pt>
    <dgm:pt modelId="{29A14144-1935-224D-A956-DD74EC749C5A}" type="pres">
      <dgm:prSet presAssocID="{9BFCB79F-568B-EB49-8673-1B9BAC3FA1F7}" presName="parTx" presStyleLbl="alignNode1" presStyleIdx="2" presStyleCnt="4">
        <dgm:presLayoutVars>
          <dgm:chMax val="0"/>
          <dgm:chPref val="0"/>
          <dgm:bulletEnabled val="1"/>
        </dgm:presLayoutVars>
      </dgm:prSet>
      <dgm:spPr/>
    </dgm:pt>
    <dgm:pt modelId="{3E8F7D4E-06D2-C04A-A43D-0C43FBC85D02}" type="pres">
      <dgm:prSet presAssocID="{9BFCB79F-568B-EB49-8673-1B9BAC3FA1F7}" presName="desTx" presStyleLbl="alignAccFollowNode1" presStyleIdx="2" presStyleCnt="4">
        <dgm:presLayoutVars>
          <dgm:bulletEnabled val="1"/>
        </dgm:presLayoutVars>
      </dgm:prSet>
      <dgm:spPr/>
    </dgm:pt>
    <dgm:pt modelId="{99ECED31-4060-5A47-B20F-027330F265D2}" type="pres">
      <dgm:prSet presAssocID="{F10BB1CC-1508-8A44-9398-B7537EB95D5F}" presName="space" presStyleCnt="0"/>
      <dgm:spPr/>
    </dgm:pt>
    <dgm:pt modelId="{4F5B7533-84F4-E546-83FB-D54F4AB42DC5}" type="pres">
      <dgm:prSet presAssocID="{2C0A8879-27A5-194D-8F9C-A11FD6C9CD14}" presName="composite" presStyleCnt="0"/>
      <dgm:spPr/>
    </dgm:pt>
    <dgm:pt modelId="{6757A053-F164-3C4B-BFE8-1E1DBE73B064}" type="pres">
      <dgm:prSet presAssocID="{2C0A8879-27A5-194D-8F9C-A11FD6C9CD14}" presName="parTx" presStyleLbl="alignNode1" presStyleIdx="3" presStyleCnt="4">
        <dgm:presLayoutVars>
          <dgm:chMax val="0"/>
          <dgm:chPref val="0"/>
          <dgm:bulletEnabled val="1"/>
        </dgm:presLayoutVars>
      </dgm:prSet>
      <dgm:spPr/>
    </dgm:pt>
    <dgm:pt modelId="{52A55BDF-458A-0B45-871C-206FE4CF2020}" type="pres">
      <dgm:prSet presAssocID="{2C0A8879-27A5-194D-8F9C-A11FD6C9CD14}" presName="desTx" presStyleLbl="alignAccFollowNode1" presStyleIdx="3" presStyleCnt="4">
        <dgm:presLayoutVars>
          <dgm:bulletEnabled val="1"/>
        </dgm:presLayoutVars>
      </dgm:prSet>
      <dgm:spPr/>
    </dgm:pt>
  </dgm:ptLst>
  <dgm:cxnLst>
    <dgm:cxn modelId="{C2D46100-6E76-9C40-A29C-B864FAF7D80D}" type="presOf" srcId="{8E087B0C-3DE1-CD4B-86FB-1C7883C935BA}" destId="{52A55BDF-458A-0B45-871C-206FE4CF2020}" srcOrd="0" destOrd="0" presId="urn:microsoft.com/office/officeart/2005/8/layout/hList1"/>
    <dgm:cxn modelId="{F57D8711-4E8D-A343-BBC3-FA39CE20B77B}" srcId="{AF7428C4-3C0F-6A49-B01C-BEF40C451BC1}" destId="{CCE39CF9-9DE5-684C-987F-CA80E31BAC8A}" srcOrd="0" destOrd="0" parTransId="{DF8A92C4-CA94-C74F-9434-D10229D93B37}" sibTransId="{D46F0D60-C506-4B4C-9797-E404564DDAFA}"/>
    <dgm:cxn modelId="{F96DB713-174F-674C-91CC-090787FFC345}" srcId="{B002CF5B-D338-9D45-AE5D-52104BC3A4EE}" destId="{2C0A8879-27A5-194D-8F9C-A11FD6C9CD14}" srcOrd="3" destOrd="0" parTransId="{65F656E8-4CCB-1F4F-90A1-A4BD5AA9467B}" sibTransId="{8DD94664-A804-E741-A289-0423DEF14042}"/>
    <dgm:cxn modelId="{719A1114-A82E-E04B-93CD-00AF5A4668F5}" type="presOf" srcId="{72D5026F-9CF5-8E4D-A265-D9AB273F6D50}" destId="{3E8F7D4E-06D2-C04A-A43D-0C43FBC85D02}" srcOrd="0" destOrd="1" presId="urn:microsoft.com/office/officeart/2005/8/layout/hList1"/>
    <dgm:cxn modelId="{DC5D3C2E-68C0-4B44-B1C8-743D0B348DC1}" srcId="{B64EED8E-497A-C343-BF81-DC184C03C7C5}" destId="{3C57861D-D537-2346-B70B-F82D73C12847}" srcOrd="1" destOrd="0" parTransId="{CA99AA7C-3694-994E-B762-AEED7DDD977F}" sibTransId="{CFF84D10-ABF8-4742-A383-46DAA91080B4}"/>
    <dgm:cxn modelId="{1AFDD331-8319-124B-8357-B02D9C968765}" srcId="{9BFCB79F-568B-EB49-8673-1B9BAC3FA1F7}" destId="{72D5026F-9CF5-8E4D-A265-D9AB273F6D50}" srcOrd="1" destOrd="0" parTransId="{6FB3A472-BC63-CB47-852C-C55BCE781A49}" sibTransId="{79D21223-E2FD-F34D-B2D7-9A0F1402897A}"/>
    <dgm:cxn modelId="{7DADFE33-A183-0E45-88D8-29C9BE973966}" type="presOf" srcId="{4138B070-790F-8D4A-9D27-3FA4F82CA740}" destId="{3E8F7D4E-06D2-C04A-A43D-0C43FBC85D02}" srcOrd="0" destOrd="0" presId="urn:microsoft.com/office/officeart/2005/8/layout/hList1"/>
    <dgm:cxn modelId="{D699613A-AAF3-7B40-B866-841D9036BF9F}" type="presOf" srcId="{9BFCB79F-568B-EB49-8673-1B9BAC3FA1F7}" destId="{29A14144-1935-224D-A956-DD74EC749C5A}" srcOrd="0" destOrd="0" presId="urn:microsoft.com/office/officeart/2005/8/layout/hList1"/>
    <dgm:cxn modelId="{F1CAC33F-BA49-2F4D-866C-F7418CF6A75B}" srcId="{B002CF5B-D338-9D45-AE5D-52104BC3A4EE}" destId="{AF7428C4-3C0F-6A49-B01C-BEF40C451BC1}" srcOrd="0" destOrd="0" parTransId="{8719D53F-D2FE-3B44-B102-0C9AD11F4B28}" sibTransId="{590A62E8-FBA9-2A41-992C-64E2AD5D6FB0}"/>
    <dgm:cxn modelId="{915CC741-1B15-A940-9436-BDE0A19E20F2}" type="presOf" srcId="{566CB190-2AF0-B940-80DA-0CA48F8C8089}" destId="{DBEE9506-12C6-FD49-8DFB-695EB5CB27AF}" srcOrd="0" destOrd="0" presId="urn:microsoft.com/office/officeart/2005/8/layout/hList1"/>
    <dgm:cxn modelId="{394BCA52-A410-3547-8879-B85B5BA7F605}" type="presOf" srcId="{CCE39CF9-9DE5-684C-987F-CA80E31BAC8A}" destId="{CD79F2FE-E288-5F47-B45C-8CB65447B8A1}" srcOrd="0" destOrd="0" presId="urn:microsoft.com/office/officeart/2005/8/layout/hList1"/>
    <dgm:cxn modelId="{95783073-46C3-754D-A4EF-5EDED66C2329}" srcId="{9BFCB79F-568B-EB49-8673-1B9BAC3FA1F7}" destId="{4138B070-790F-8D4A-9D27-3FA4F82CA740}" srcOrd="0" destOrd="0" parTransId="{7773872A-50BA-2246-8219-06240D31774A}" sibTransId="{98464E98-3DAC-484C-A913-F9FFCA1FEB81}"/>
    <dgm:cxn modelId="{415E315A-83E2-7D4D-9195-FFE940149560}" type="presOf" srcId="{2C0A8879-27A5-194D-8F9C-A11FD6C9CD14}" destId="{6757A053-F164-3C4B-BFE8-1E1DBE73B064}" srcOrd="0" destOrd="0" presId="urn:microsoft.com/office/officeart/2005/8/layout/hList1"/>
    <dgm:cxn modelId="{361CCE8B-2DA8-ED4B-A808-EC178849227D}" type="presOf" srcId="{B002CF5B-D338-9D45-AE5D-52104BC3A4EE}" destId="{241B9CB0-DB75-E249-9DCE-DA75202C9510}" srcOrd="0" destOrd="0" presId="urn:microsoft.com/office/officeart/2005/8/layout/hList1"/>
    <dgm:cxn modelId="{63CA359E-809F-1249-A647-006C1C3AA131}" type="presOf" srcId="{3C57861D-D537-2346-B70B-F82D73C12847}" destId="{DBEE9506-12C6-FD49-8DFB-695EB5CB27AF}" srcOrd="0" destOrd="1" presId="urn:microsoft.com/office/officeart/2005/8/layout/hList1"/>
    <dgm:cxn modelId="{41E2A5A0-782B-0048-86ED-FC37968E24A5}" srcId="{2C0A8879-27A5-194D-8F9C-A11FD6C9CD14}" destId="{8E087B0C-3DE1-CD4B-86FB-1C7883C935BA}" srcOrd="0" destOrd="0" parTransId="{F195A255-C6B0-AD4B-BBC7-627AAB134791}" sibTransId="{04FC06D9-909C-A84D-AF5E-E1C86647204D}"/>
    <dgm:cxn modelId="{673AA3A6-2159-3244-BEAF-6263C6103E64}" srcId="{B002CF5B-D338-9D45-AE5D-52104BC3A4EE}" destId="{9BFCB79F-568B-EB49-8673-1B9BAC3FA1F7}" srcOrd="2" destOrd="0" parTransId="{4C2F09B9-6B5B-254F-B120-36A3111ABC3B}" sibTransId="{F10BB1CC-1508-8A44-9398-B7537EB95D5F}"/>
    <dgm:cxn modelId="{6EA4CCAC-2FDE-F24B-83B8-30BF120A65AB}" type="presOf" srcId="{AF7428C4-3C0F-6A49-B01C-BEF40C451BC1}" destId="{2EAA9EB3-362D-6F43-8E24-6558261BDD64}" srcOrd="0" destOrd="0" presId="urn:microsoft.com/office/officeart/2005/8/layout/hList1"/>
    <dgm:cxn modelId="{8661BCB0-521E-E445-9B59-343D19976730}" srcId="{B64EED8E-497A-C343-BF81-DC184C03C7C5}" destId="{566CB190-2AF0-B940-80DA-0CA48F8C8089}" srcOrd="0" destOrd="0" parTransId="{1757A21D-B47D-3243-BAB5-182B7FE15077}" sibTransId="{9D7A8A90-46A0-6C41-ACF9-DCC4D4AE76D6}"/>
    <dgm:cxn modelId="{C10258BC-D568-554D-9EAA-4ADBE0EA0197}" type="presOf" srcId="{B64EED8E-497A-C343-BF81-DC184C03C7C5}" destId="{2DF4D5DB-9AE1-4E4C-8AC3-CDE169E849BC}" srcOrd="0" destOrd="0" presId="urn:microsoft.com/office/officeart/2005/8/layout/hList1"/>
    <dgm:cxn modelId="{25413AC8-E70C-DA4F-9049-9A4B9C5B31D7}" srcId="{9BFCB79F-568B-EB49-8673-1B9BAC3FA1F7}" destId="{2B596B0B-12E8-954C-B5C3-5CAD88388EE0}" srcOrd="2" destOrd="0" parTransId="{C9606163-5B88-F949-9544-97821CF41942}" sibTransId="{5D31B00F-ACE1-4940-B9FA-6375EC86AE8B}"/>
    <dgm:cxn modelId="{5CC1B2DF-DF61-6148-8532-13A5F6067BAB}" srcId="{B002CF5B-D338-9D45-AE5D-52104BC3A4EE}" destId="{B64EED8E-497A-C343-BF81-DC184C03C7C5}" srcOrd="1" destOrd="0" parTransId="{1D3A00D8-1B2C-BF46-A3AD-2470FCEF8A0D}" sibTransId="{415B5AFA-CBAA-9149-8F00-CFB25D08DC84}"/>
    <dgm:cxn modelId="{5136D8EF-FEE5-AB40-8DA3-2810C613E869}" type="presOf" srcId="{2B596B0B-12E8-954C-B5C3-5CAD88388EE0}" destId="{3E8F7D4E-06D2-C04A-A43D-0C43FBC85D02}" srcOrd="0" destOrd="2" presId="urn:microsoft.com/office/officeart/2005/8/layout/hList1"/>
    <dgm:cxn modelId="{52B296A7-0037-AD4E-9177-F13215DECD20}" type="presParOf" srcId="{241B9CB0-DB75-E249-9DCE-DA75202C9510}" destId="{646EA6BC-DBE4-8B45-A2C5-97321C0E0086}" srcOrd="0" destOrd="0" presId="urn:microsoft.com/office/officeart/2005/8/layout/hList1"/>
    <dgm:cxn modelId="{96F5E573-AF54-BF4B-8F67-C456C975E32F}" type="presParOf" srcId="{646EA6BC-DBE4-8B45-A2C5-97321C0E0086}" destId="{2EAA9EB3-362D-6F43-8E24-6558261BDD64}" srcOrd="0" destOrd="0" presId="urn:microsoft.com/office/officeart/2005/8/layout/hList1"/>
    <dgm:cxn modelId="{5B34D7BC-BAB7-D34B-AA2B-5B8FDACC4878}" type="presParOf" srcId="{646EA6BC-DBE4-8B45-A2C5-97321C0E0086}" destId="{CD79F2FE-E288-5F47-B45C-8CB65447B8A1}" srcOrd="1" destOrd="0" presId="urn:microsoft.com/office/officeart/2005/8/layout/hList1"/>
    <dgm:cxn modelId="{99606E76-605F-9B4B-9721-7E0274A40657}" type="presParOf" srcId="{241B9CB0-DB75-E249-9DCE-DA75202C9510}" destId="{8DFA84E5-9790-AA42-B031-DA675E50D724}" srcOrd="1" destOrd="0" presId="urn:microsoft.com/office/officeart/2005/8/layout/hList1"/>
    <dgm:cxn modelId="{8C25993D-99CC-CD42-A9A3-C276EF91F05D}" type="presParOf" srcId="{241B9CB0-DB75-E249-9DCE-DA75202C9510}" destId="{8ECDB684-CB27-6646-8C98-106948FA8EBF}" srcOrd="2" destOrd="0" presId="urn:microsoft.com/office/officeart/2005/8/layout/hList1"/>
    <dgm:cxn modelId="{D45F3DFB-743C-5549-A590-7645ED163F74}" type="presParOf" srcId="{8ECDB684-CB27-6646-8C98-106948FA8EBF}" destId="{2DF4D5DB-9AE1-4E4C-8AC3-CDE169E849BC}" srcOrd="0" destOrd="0" presId="urn:microsoft.com/office/officeart/2005/8/layout/hList1"/>
    <dgm:cxn modelId="{B6DDC591-4254-FB4E-9193-67FCD1DFB3F6}" type="presParOf" srcId="{8ECDB684-CB27-6646-8C98-106948FA8EBF}" destId="{DBEE9506-12C6-FD49-8DFB-695EB5CB27AF}" srcOrd="1" destOrd="0" presId="urn:microsoft.com/office/officeart/2005/8/layout/hList1"/>
    <dgm:cxn modelId="{6D32A0E0-D061-FA4F-B31D-2F832B266861}" type="presParOf" srcId="{241B9CB0-DB75-E249-9DCE-DA75202C9510}" destId="{3E40F621-0C63-C54F-8BA9-E0627320B9F1}" srcOrd="3" destOrd="0" presId="urn:microsoft.com/office/officeart/2005/8/layout/hList1"/>
    <dgm:cxn modelId="{C9B0C34E-165F-5E4C-881B-61E864EE4E88}" type="presParOf" srcId="{241B9CB0-DB75-E249-9DCE-DA75202C9510}" destId="{BFE75737-8091-1A4C-BA3F-9257B2AD059E}" srcOrd="4" destOrd="0" presId="urn:microsoft.com/office/officeart/2005/8/layout/hList1"/>
    <dgm:cxn modelId="{3A30E178-28ED-9F4D-BEFE-5F48BA5028AA}" type="presParOf" srcId="{BFE75737-8091-1A4C-BA3F-9257B2AD059E}" destId="{29A14144-1935-224D-A956-DD74EC749C5A}" srcOrd="0" destOrd="0" presId="urn:microsoft.com/office/officeart/2005/8/layout/hList1"/>
    <dgm:cxn modelId="{F7D61C30-4C6D-154D-86DF-95AEA1A54963}" type="presParOf" srcId="{BFE75737-8091-1A4C-BA3F-9257B2AD059E}" destId="{3E8F7D4E-06D2-C04A-A43D-0C43FBC85D02}" srcOrd="1" destOrd="0" presId="urn:microsoft.com/office/officeart/2005/8/layout/hList1"/>
    <dgm:cxn modelId="{0F17B7FE-EE59-0D49-83ED-DAC1166F3BED}" type="presParOf" srcId="{241B9CB0-DB75-E249-9DCE-DA75202C9510}" destId="{99ECED31-4060-5A47-B20F-027330F265D2}" srcOrd="5" destOrd="0" presId="urn:microsoft.com/office/officeart/2005/8/layout/hList1"/>
    <dgm:cxn modelId="{3CCB5CDF-231B-4B41-B1B0-B480F4C76BC2}" type="presParOf" srcId="{241B9CB0-DB75-E249-9DCE-DA75202C9510}" destId="{4F5B7533-84F4-E546-83FB-D54F4AB42DC5}" srcOrd="6" destOrd="0" presId="urn:microsoft.com/office/officeart/2005/8/layout/hList1"/>
    <dgm:cxn modelId="{80BCA0CA-AC25-CB40-933E-A9C817E53611}" type="presParOf" srcId="{4F5B7533-84F4-E546-83FB-D54F4AB42DC5}" destId="{6757A053-F164-3C4B-BFE8-1E1DBE73B064}" srcOrd="0" destOrd="0" presId="urn:microsoft.com/office/officeart/2005/8/layout/hList1"/>
    <dgm:cxn modelId="{63B6A925-34B4-FF4D-8DD6-ED192E91DA85}" type="presParOf" srcId="{4F5B7533-84F4-E546-83FB-D54F4AB42DC5}" destId="{52A55BDF-458A-0B45-871C-206FE4CF202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A9EB3-362D-6F43-8E24-6558261BDD64}">
      <dsp:nvSpPr>
        <dsp:cNvPr id="0" name=""/>
        <dsp:cNvSpPr/>
      </dsp:nvSpPr>
      <dsp:spPr>
        <a:xfrm>
          <a:off x="4320" y="3849"/>
          <a:ext cx="2598101" cy="526881"/>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b="1" kern="1200"/>
            <a:t>Taking stock of existing capabilities</a:t>
          </a:r>
          <a:endParaRPr lang="en-NL" sz="1500" kern="1200"/>
        </a:p>
      </dsp:txBody>
      <dsp:txXfrm>
        <a:off x="4320" y="3849"/>
        <a:ext cx="2598101" cy="526881"/>
      </dsp:txXfrm>
    </dsp:sp>
    <dsp:sp modelId="{CD79F2FE-E288-5F47-B45C-8CB65447B8A1}">
      <dsp:nvSpPr>
        <dsp:cNvPr id="0" name=""/>
        <dsp:cNvSpPr/>
      </dsp:nvSpPr>
      <dsp:spPr>
        <a:xfrm>
          <a:off x="4320" y="530730"/>
          <a:ext cx="2598101" cy="205698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altLang="en-US" sz="1500" kern="1200"/>
            <a:t>transparent and trusted baseline of national EO systems that could be shared</a:t>
          </a:r>
          <a:endParaRPr lang="en-NL" sz="1500" kern="1200"/>
        </a:p>
      </dsp:txBody>
      <dsp:txXfrm>
        <a:off x="4320" y="530730"/>
        <a:ext cx="2598101" cy="2056980"/>
      </dsp:txXfrm>
    </dsp:sp>
    <dsp:sp modelId="{2DF4D5DB-9AE1-4E4C-8AC3-CDE169E849BC}">
      <dsp:nvSpPr>
        <dsp:cNvPr id="0" name=""/>
        <dsp:cNvSpPr/>
      </dsp:nvSpPr>
      <dsp:spPr>
        <a:xfrm>
          <a:off x="2966156" y="3849"/>
          <a:ext cx="2598101" cy="526881"/>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b="1" kern="1200"/>
            <a:t>Defining Pooling &amp; Sharing governance</a:t>
          </a:r>
          <a:r>
            <a:rPr lang="en-GB" sz="1500" kern="1200"/>
            <a:t>:</a:t>
          </a:r>
          <a:endParaRPr lang="en-NL" sz="1500" kern="1200"/>
        </a:p>
      </dsp:txBody>
      <dsp:txXfrm>
        <a:off x="2966156" y="3849"/>
        <a:ext cx="2598101" cy="526881"/>
      </dsp:txXfrm>
    </dsp:sp>
    <dsp:sp modelId="{DBEE9506-12C6-FD49-8DFB-695EB5CB27AF}">
      <dsp:nvSpPr>
        <dsp:cNvPr id="0" name=""/>
        <dsp:cNvSpPr/>
      </dsp:nvSpPr>
      <dsp:spPr>
        <a:xfrm>
          <a:off x="2966156" y="530730"/>
          <a:ext cx="2598101" cy="205698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kern="1200"/>
            <a:t>identifying interested Partners per system, </a:t>
          </a:r>
          <a:endParaRPr lang="en-NL" sz="1500" kern="1200"/>
        </a:p>
        <a:p>
          <a:pPr marL="114300" lvl="1" indent="-114300" algn="l" defTabSz="666750">
            <a:lnSpc>
              <a:spcPct val="90000"/>
            </a:lnSpc>
            <a:spcBef>
              <a:spcPct val="0"/>
            </a:spcBef>
            <a:spcAft>
              <a:spcPct val="15000"/>
            </a:spcAft>
            <a:buChar char="•"/>
          </a:pPr>
          <a:r>
            <a:rPr lang="en-GB" sz="1500" kern="1200"/>
            <a:t>simulations on representative scenarios to assess pooling mechanisms, including SPIDER/EOGS architectural concepts.</a:t>
          </a:r>
          <a:endParaRPr lang="en-NL" sz="1500" kern="1200"/>
        </a:p>
      </dsp:txBody>
      <dsp:txXfrm>
        <a:off x="2966156" y="530730"/>
        <a:ext cx="2598101" cy="2056980"/>
      </dsp:txXfrm>
    </dsp:sp>
    <dsp:sp modelId="{29A14144-1935-224D-A956-DD74EC749C5A}">
      <dsp:nvSpPr>
        <dsp:cNvPr id="0" name=""/>
        <dsp:cNvSpPr/>
      </dsp:nvSpPr>
      <dsp:spPr>
        <a:xfrm>
          <a:off x="5927992" y="3849"/>
          <a:ext cx="2598101" cy="526881"/>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b="1" kern="1200"/>
            <a:t>Preparing technical interoperability</a:t>
          </a:r>
          <a:endParaRPr lang="en-NL" sz="1500" kern="1200"/>
        </a:p>
      </dsp:txBody>
      <dsp:txXfrm>
        <a:off x="5927992" y="3849"/>
        <a:ext cx="2598101" cy="526881"/>
      </dsp:txXfrm>
    </dsp:sp>
    <dsp:sp modelId="{3E8F7D4E-06D2-C04A-A43D-0C43FBC85D02}">
      <dsp:nvSpPr>
        <dsp:cNvPr id="0" name=""/>
        <dsp:cNvSpPr/>
      </dsp:nvSpPr>
      <dsp:spPr>
        <a:xfrm>
          <a:off x="5927992" y="530730"/>
          <a:ext cx="2598101" cy="205698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kern="1200"/>
            <a:t>defining reference interface requirements, compatible with EOGS and SRNs, </a:t>
          </a:r>
          <a:endParaRPr lang="en-NL" sz="1500" kern="1200"/>
        </a:p>
        <a:p>
          <a:pPr marL="114300" lvl="1" indent="-114300" algn="l" defTabSz="666750">
            <a:lnSpc>
              <a:spcPct val="90000"/>
            </a:lnSpc>
            <a:spcBef>
              <a:spcPct val="0"/>
            </a:spcBef>
            <a:spcAft>
              <a:spcPct val="15000"/>
            </a:spcAft>
            <a:buChar char="•"/>
          </a:pPr>
          <a:r>
            <a:rPr lang="en-GB" sz="1500" kern="1200"/>
            <a:t>selecting pilot systems (partner‑access test cases), </a:t>
          </a:r>
          <a:endParaRPr lang="en-NL" sz="1500" kern="1200"/>
        </a:p>
        <a:p>
          <a:pPr marL="114300" lvl="1" indent="-114300" algn="l" defTabSz="666750">
            <a:lnSpc>
              <a:spcPct val="90000"/>
            </a:lnSpc>
            <a:spcBef>
              <a:spcPct val="0"/>
            </a:spcBef>
            <a:spcAft>
              <a:spcPct val="15000"/>
            </a:spcAft>
            <a:buChar char="•"/>
          </a:pPr>
          <a:r>
            <a:rPr lang="en-GB" sz="1500" kern="1200"/>
            <a:t>roadmap for future enabling developments.</a:t>
          </a:r>
          <a:endParaRPr lang="en-NL" sz="1500" kern="1200"/>
        </a:p>
      </dsp:txBody>
      <dsp:txXfrm>
        <a:off x="5927992" y="530730"/>
        <a:ext cx="2598101" cy="2056980"/>
      </dsp:txXfrm>
    </dsp:sp>
    <dsp:sp modelId="{6757A053-F164-3C4B-BFE8-1E1DBE73B064}">
      <dsp:nvSpPr>
        <dsp:cNvPr id="0" name=""/>
        <dsp:cNvSpPr/>
      </dsp:nvSpPr>
      <dsp:spPr>
        <a:xfrm>
          <a:off x="8889828" y="3849"/>
          <a:ext cx="2598101" cy="526881"/>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b="1" kern="1200"/>
            <a:t>Initiating future Clusters</a:t>
          </a:r>
          <a:endParaRPr lang="en-NL" sz="1500" kern="1200"/>
        </a:p>
      </dsp:txBody>
      <dsp:txXfrm>
        <a:off x="8889828" y="3849"/>
        <a:ext cx="2598101" cy="526881"/>
      </dsp:txXfrm>
    </dsp:sp>
    <dsp:sp modelId="{52A55BDF-458A-0B45-871C-206FE4CF2020}">
      <dsp:nvSpPr>
        <dsp:cNvPr id="0" name=""/>
        <dsp:cNvSpPr/>
      </dsp:nvSpPr>
      <dsp:spPr>
        <a:xfrm>
          <a:off x="8889828" y="530730"/>
          <a:ext cx="2598101" cy="205698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kern="1200"/>
            <a:t>Following </a:t>
          </a:r>
          <a:r>
            <a:rPr lang="en-GB" sz="1500" kern="1200" err="1"/>
            <a:t>Alpstar</a:t>
          </a:r>
          <a:r>
            <a:rPr lang="en-GB" sz="1500" kern="1200"/>
            <a:t> model to mature candidate ERS‑EO Clusters from 2027 onward.</a:t>
          </a:r>
          <a:endParaRPr lang="en-NL" sz="1500" kern="1200"/>
        </a:p>
      </dsp:txBody>
      <dsp:txXfrm>
        <a:off x="8889828" y="530730"/>
        <a:ext cx="2598101" cy="205698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defTabSz="892175">
              <a:defRPr sz="1100" smtClean="0">
                <a:latin typeface="Arial" pitchFamily="34" charset="0"/>
              </a:defRPr>
            </a:lvl1pPr>
          </a:lstStyle>
          <a:p>
            <a:pPr>
              <a:defRPr/>
            </a:pPr>
            <a:endParaRPr lang="it-IT" dirty="0"/>
          </a:p>
        </p:txBody>
      </p:sp>
      <p:sp>
        <p:nvSpPr>
          <p:cNvPr id="628739" name="Rectangle 3"/>
          <p:cNvSpPr>
            <a:spLocks noGrp="1" noChangeArrowheads="1"/>
          </p:cNvSpPr>
          <p:nvPr>
            <p:ph type="dt" sz="quarter" idx="1"/>
          </p:nvPr>
        </p:nvSpPr>
        <p:spPr bwMode="auto">
          <a:xfrm>
            <a:off x="3978275"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algn="r" defTabSz="892175">
              <a:defRPr sz="1100" smtClean="0">
                <a:latin typeface="Arial" pitchFamily="34" charset="0"/>
              </a:defRPr>
            </a:lvl1pPr>
          </a:lstStyle>
          <a:p>
            <a:pPr>
              <a:defRPr/>
            </a:pPr>
            <a:endParaRPr lang="it-IT" dirty="0"/>
          </a:p>
        </p:txBody>
      </p:sp>
      <p:sp>
        <p:nvSpPr>
          <p:cNvPr id="628740" name="Rectangle 4"/>
          <p:cNvSpPr>
            <a:spLocks noGrp="1" noChangeArrowheads="1"/>
          </p:cNvSpPr>
          <p:nvPr>
            <p:ph type="ftr" sz="quarter" idx="2"/>
          </p:nvPr>
        </p:nvSpPr>
        <p:spPr bwMode="auto">
          <a:xfrm>
            <a:off x="0"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defTabSz="892175">
              <a:defRPr sz="1100" smtClean="0">
                <a:latin typeface="Arial" pitchFamily="34" charset="0"/>
              </a:defRPr>
            </a:lvl1pPr>
          </a:lstStyle>
          <a:p>
            <a:pPr>
              <a:defRPr/>
            </a:pPr>
            <a:endParaRPr lang="it-IT" dirty="0"/>
          </a:p>
        </p:txBody>
      </p:sp>
      <p:sp>
        <p:nvSpPr>
          <p:cNvPr id="628741" name="Rectangle 5"/>
          <p:cNvSpPr>
            <a:spLocks noGrp="1" noChangeArrowheads="1"/>
          </p:cNvSpPr>
          <p:nvPr>
            <p:ph type="sldNum" sz="quarter" idx="3"/>
          </p:nvPr>
        </p:nvSpPr>
        <p:spPr bwMode="auto">
          <a:xfrm>
            <a:off x="3978275"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algn="r" defTabSz="892175">
              <a:defRPr sz="1100" smtClean="0">
                <a:latin typeface="Arial" pitchFamily="34" charset="0"/>
              </a:defRPr>
            </a:lvl1pPr>
          </a:lstStyle>
          <a:p>
            <a:pPr>
              <a:defRPr/>
            </a:pPr>
            <a:fld id="{A5B780D0-5C7F-422C-931C-25201BE19360}" type="slidenum">
              <a:rPr lang="it-IT"/>
              <a:pPr>
                <a:defRPr/>
              </a:pPr>
              <a:t>‹#›</a:t>
            </a:fld>
            <a:endParaRPr lang="it-IT" dirty="0"/>
          </a:p>
        </p:txBody>
      </p:sp>
    </p:spTree>
    <p:extLst>
      <p:ext uri="{BB962C8B-B14F-4D97-AF65-F5344CB8AC3E}">
        <p14:creationId xmlns:p14="http://schemas.microsoft.com/office/powerpoint/2010/main" val="3125045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14663"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defTabSz="862013">
              <a:defRPr sz="1100" smtClean="0"/>
            </a:lvl1pPr>
          </a:lstStyle>
          <a:p>
            <a:pPr>
              <a:defRPr/>
            </a:pPr>
            <a:endParaRPr lang="en-US" dirty="0"/>
          </a:p>
        </p:txBody>
      </p:sp>
      <p:sp>
        <p:nvSpPr>
          <p:cNvPr id="58371" name="Rectangle 3"/>
          <p:cNvSpPr>
            <a:spLocks noGrp="1" noChangeArrowheads="1"/>
          </p:cNvSpPr>
          <p:nvPr>
            <p:ph type="dt" idx="1"/>
          </p:nvPr>
        </p:nvSpPr>
        <p:spPr bwMode="auto">
          <a:xfrm>
            <a:off x="3995738" y="0"/>
            <a:ext cx="3014662"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algn="r" defTabSz="862013">
              <a:defRPr sz="1100" smtClean="0"/>
            </a:lvl1pPr>
          </a:lstStyle>
          <a:p>
            <a:pPr>
              <a:defRPr/>
            </a:pPr>
            <a:fld id="{A6888345-B3D3-4351-A7A9-F936F5935E41}" type="datetimeFigureOut">
              <a:rPr lang="en-US"/>
              <a:pPr>
                <a:defRPr/>
              </a:pPr>
              <a:t>7/1/2026</a:t>
            </a:fld>
            <a:endParaRPr lang="en-US" dirty="0"/>
          </a:p>
        </p:txBody>
      </p:sp>
      <p:sp>
        <p:nvSpPr>
          <p:cNvPr id="11268" name="Rectangle 4"/>
          <p:cNvSpPr>
            <a:spLocks noGrp="1" noRot="1" noChangeAspect="1" noChangeArrowheads="1" noTextEdit="1"/>
          </p:cNvSpPr>
          <p:nvPr>
            <p:ph type="sldImg" idx="2"/>
          </p:nvPr>
        </p:nvSpPr>
        <p:spPr bwMode="auto">
          <a:xfrm>
            <a:off x="461963" y="693738"/>
            <a:ext cx="6161087" cy="34655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3" name="Rectangle 5"/>
          <p:cNvSpPr>
            <a:spLocks noGrp="1" noChangeArrowheads="1"/>
          </p:cNvSpPr>
          <p:nvPr>
            <p:ph type="body" sz="quarter" idx="3"/>
          </p:nvPr>
        </p:nvSpPr>
        <p:spPr bwMode="auto">
          <a:xfrm>
            <a:off x="904875" y="4435475"/>
            <a:ext cx="5200650" cy="4159250"/>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8374" name="Rectangle 6"/>
          <p:cNvSpPr>
            <a:spLocks noGrp="1" noChangeArrowheads="1"/>
          </p:cNvSpPr>
          <p:nvPr>
            <p:ph type="ftr" sz="quarter" idx="4"/>
          </p:nvPr>
        </p:nvSpPr>
        <p:spPr bwMode="auto">
          <a:xfrm>
            <a:off x="0" y="8870950"/>
            <a:ext cx="3014663"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defTabSz="862013">
              <a:defRPr sz="1100" smtClean="0"/>
            </a:lvl1pPr>
          </a:lstStyle>
          <a:p>
            <a:pPr>
              <a:defRPr/>
            </a:pPr>
            <a:endParaRPr lang="en-US" dirty="0"/>
          </a:p>
        </p:txBody>
      </p:sp>
      <p:sp>
        <p:nvSpPr>
          <p:cNvPr id="58375" name="Rectangle 7"/>
          <p:cNvSpPr>
            <a:spLocks noGrp="1" noChangeArrowheads="1"/>
          </p:cNvSpPr>
          <p:nvPr>
            <p:ph type="sldNum" sz="quarter" idx="5"/>
          </p:nvPr>
        </p:nvSpPr>
        <p:spPr bwMode="auto">
          <a:xfrm>
            <a:off x="3995738" y="8870950"/>
            <a:ext cx="3014662"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algn="r" defTabSz="862013">
              <a:defRPr sz="1100" smtClean="0"/>
            </a:lvl1pPr>
          </a:lstStyle>
          <a:p>
            <a:pPr>
              <a:defRPr/>
            </a:pPr>
            <a:fld id="{D8DF57D7-2670-4E78-96DD-D9B22805124F}" type="slidenum">
              <a:rPr lang="en-US"/>
              <a:pPr>
                <a:defRPr/>
              </a:pPr>
              <a:t>‹#›</a:t>
            </a:fld>
            <a:endParaRPr lang="en-US" dirty="0"/>
          </a:p>
        </p:txBody>
      </p:sp>
    </p:spTree>
    <p:extLst>
      <p:ext uri="{BB962C8B-B14F-4D97-AF65-F5344CB8AC3E}">
        <p14:creationId xmlns:p14="http://schemas.microsoft.com/office/powerpoint/2010/main" val="138443033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3" kern="1200">
        <a:solidFill>
          <a:schemeClr val="tx1"/>
        </a:solidFill>
        <a:latin typeface="Calibri" pitchFamily="34" charset="0"/>
        <a:ea typeface="+mn-ea"/>
        <a:cs typeface="+mn-cs"/>
      </a:defRPr>
    </a:lvl1pPr>
    <a:lvl2pPr marL="610636" algn="l" rtl="0" fontAlgn="base">
      <a:spcBef>
        <a:spcPct val="30000"/>
      </a:spcBef>
      <a:spcAft>
        <a:spcPct val="0"/>
      </a:spcAft>
      <a:defRPr sz="1603" kern="1200">
        <a:solidFill>
          <a:schemeClr val="tx1"/>
        </a:solidFill>
        <a:latin typeface="Calibri" pitchFamily="34" charset="0"/>
        <a:ea typeface="+mn-ea"/>
        <a:cs typeface="+mn-cs"/>
      </a:defRPr>
    </a:lvl2pPr>
    <a:lvl3pPr marL="1221273" algn="l" rtl="0" fontAlgn="base">
      <a:spcBef>
        <a:spcPct val="30000"/>
      </a:spcBef>
      <a:spcAft>
        <a:spcPct val="0"/>
      </a:spcAft>
      <a:defRPr sz="1603" kern="1200">
        <a:solidFill>
          <a:schemeClr val="tx1"/>
        </a:solidFill>
        <a:latin typeface="Calibri" pitchFamily="34" charset="0"/>
        <a:ea typeface="+mn-ea"/>
        <a:cs typeface="+mn-cs"/>
      </a:defRPr>
    </a:lvl3pPr>
    <a:lvl4pPr marL="1831909" algn="l" rtl="0" fontAlgn="base">
      <a:spcBef>
        <a:spcPct val="30000"/>
      </a:spcBef>
      <a:spcAft>
        <a:spcPct val="0"/>
      </a:spcAft>
      <a:defRPr sz="1603" kern="1200">
        <a:solidFill>
          <a:schemeClr val="tx1"/>
        </a:solidFill>
        <a:latin typeface="Calibri" pitchFamily="34" charset="0"/>
        <a:ea typeface="+mn-ea"/>
        <a:cs typeface="+mn-cs"/>
      </a:defRPr>
    </a:lvl4pPr>
    <a:lvl5pPr marL="2442545" algn="l" rtl="0" fontAlgn="base">
      <a:spcBef>
        <a:spcPct val="30000"/>
      </a:spcBef>
      <a:spcAft>
        <a:spcPct val="0"/>
      </a:spcAft>
      <a:defRPr sz="1603" kern="1200">
        <a:solidFill>
          <a:schemeClr val="tx1"/>
        </a:solidFill>
        <a:latin typeface="Calibri" pitchFamily="34" charset="0"/>
        <a:ea typeface="+mn-ea"/>
        <a:cs typeface="+mn-cs"/>
      </a:defRPr>
    </a:lvl5pPr>
    <a:lvl6pPr marL="3053182" algn="l" defTabSz="1221273" rtl="0" eaLnBrk="1" latinLnBrk="0" hangingPunct="1">
      <a:defRPr sz="1603" kern="1200">
        <a:solidFill>
          <a:schemeClr val="tx1"/>
        </a:solidFill>
        <a:latin typeface="+mn-lt"/>
        <a:ea typeface="+mn-ea"/>
        <a:cs typeface="+mn-cs"/>
      </a:defRPr>
    </a:lvl6pPr>
    <a:lvl7pPr marL="3663818" algn="l" defTabSz="1221273" rtl="0" eaLnBrk="1" latinLnBrk="0" hangingPunct="1">
      <a:defRPr sz="1603" kern="1200">
        <a:solidFill>
          <a:schemeClr val="tx1"/>
        </a:solidFill>
        <a:latin typeface="+mn-lt"/>
        <a:ea typeface="+mn-ea"/>
        <a:cs typeface="+mn-cs"/>
      </a:defRPr>
    </a:lvl7pPr>
    <a:lvl8pPr marL="4274454" algn="l" defTabSz="1221273" rtl="0" eaLnBrk="1" latinLnBrk="0" hangingPunct="1">
      <a:defRPr sz="1603" kern="1200">
        <a:solidFill>
          <a:schemeClr val="tx1"/>
        </a:solidFill>
        <a:latin typeface="+mn-lt"/>
        <a:ea typeface="+mn-ea"/>
        <a:cs typeface="+mn-cs"/>
      </a:defRPr>
    </a:lvl8pPr>
    <a:lvl9pPr marL="4885091" algn="l" defTabSz="1221273" rtl="0" eaLnBrk="1" latinLnBrk="0" hangingPunct="1">
      <a:defRPr sz="160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4FCEB-4192-B5A2-A3EE-5F103C6C1C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B2E433-2639-C0B1-CB92-C6681F90213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61B678F-6534-8123-20C8-2D84AC8BB1AF}"/>
              </a:ext>
            </a:extLst>
          </p:cNvPr>
          <p:cNvSpPr>
            <a:spLocks noGrp="1"/>
          </p:cNvSpPr>
          <p:nvPr>
            <p:ph type="body" idx="1"/>
          </p:nvPr>
        </p:nvSpPr>
        <p:spPr/>
        <p:txBody>
          <a:bodyPr/>
          <a:lstStyle/>
          <a:p>
            <a:r>
              <a:rPr lang="en-US" sz="1400" b="0">
                <a:solidFill>
                  <a:srgbClr val="FFC000"/>
                </a:solidFill>
                <a:latin typeface="Arial" panose="020B0604020202020204"/>
              </a:rPr>
              <a:t>MS and Council (</a:t>
            </a:r>
            <a:r>
              <a:rPr lang="en-US" sz="1400" b="0" err="1">
                <a:solidFill>
                  <a:srgbClr val="FFC000"/>
                </a:solidFill>
                <a:latin typeface="Arial" panose="020B0604020202020204"/>
              </a:rPr>
              <a:t>CWG+Council</a:t>
            </a:r>
            <a:r>
              <a:rPr lang="en-US" sz="1400" b="0">
                <a:solidFill>
                  <a:srgbClr val="FFC000"/>
                </a:solidFill>
                <a:latin typeface="Arial" panose="020B0604020202020204"/>
              </a:rPr>
              <a:t> 18-19 March): </a:t>
            </a:r>
            <a:r>
              <a:rPr lang="en-US" sz="1400" b="0">
                <a:solidFill>
                  <a:schemeClr val="accent1"/>
                </a:solidFill>
                <a:latin typeface="Arial" panose="020B0604020202020204"/>
              </a:rPr>
              <a:t>ESA has been mandated by its Council to prepare a new optional </a:t>
            </a:r>
            <a:r>
              <a:rPr lang="en-US" sz="1400" b="0" err="1">
                <a:solidFill>
                  <a:schemeClr val="accent1"/>
                </a:solidFill>
                <a:latin typeface="Arial" panose="020B0604020202020204"/>
              </a:rPr>
              <a:t>programme</a:t>
            </a:r>
            <a:r>
              <a:rPr lang="en-US" sz="1400" b="0">
                <a:solidFill>
                  <a:schemeClr val="accent1"/>
                </a:solidFill>
                <a:latin typeface="Arial" panose="020B0604020202020204"/>
              </a:rPr>
              <a:t> </a:t>
            </a:r>
            <a:r>
              <a:rPr lang="en-GB" sz="1400" b="0">
                <a:solidFill>
                  <a:schemeClr val="accent1"/>
                </a:solidFill>
                <a:latin typeface="Arial" panose="020B0604020202020204"/>
              </a:rPr>
              <a:t>on security and resilience </a:t>
            </a:r>
            <a:r>
              <a:rPr lang="en-US" sz="1400" b="0">
                <a:solidFill>
                  <a:schemeClr val="accent1"/>
                </a:solidFill>
                <a:latin typeface="Arial" panose="020B0604020202020204"/>
              </a:rPr>
              <a:t>for CM25 </a:t>
            </a:r>
          </a:p>
          <a:p>
            <a:pPr lvl="1">
              <a:buFont typeface="Wingdings" pitchFamily="2" charset="2"/>
              <a:buChar char="Ø"/>
            </a:pPr>
            <a:r>
              <a:rPr lang="en-US" sz="1400"/>
              <a:t>EO proposing European Resilience from Space (ERS-EO)</a:t>
            </a:r>
          </a:p>
          <a:p>
            <a:pPr lvl="1">
              <a:buFont typeface="Wingdings" pitchFamily="2" charset="2"/>
              <a:buChar char="Ø"/>
            </a:pPr>
            <a:r>
              <a:rPr lang="en-GB" sz="1400">
                <a:solidFill>
                  <a:srgbClr val="FEFFFF"/>
                </a:solidFill>
                <a:latin typeface="Arial" panose="020B0604020202020204"/>
              </a:rPr>
              <a:t>In cooperation with EC with activities targeting “dual-use’ EO needs</a:t>
            </a:r>
          </a:p>
          <a:p>
            <a:endParaRPr lang="en-GB"/>
          </a:p>
        </p:txBody>
      </p:sp>
      <p:sp>
        <p:nvSpPr>
          <p:cNvPr id="4" name="Slide Number Placeholder 3">
            <a:extLst>
              <a:ext uri="{FF2B5EF4-FFF2-40B4-BE49-F238E27FC236}">
                <a16:creationId xmlns:a16="http://schemas.microsoft.com/office/drawing/2014/main" id="{C2482BA3-B4D6-AD82-F8E4-F3E5F57E8F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0CA6EC-9A0F-F24D-9ED1-410151E3825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4434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D8DF57D7-2670-4E78-96DD-D9B22805124F}" type="slidenum">
              <a:rPr lang="en-US" smtClean="0"/>
              <a:pPr>
                <a:defRPr/>
              </a:pPr>
              <a:t>15</a:t>
            </a:fld>
            <a:endParaRPr lang="en-US"/>
          </a:p>
        </p:txBody>
      </p:sp>
    </p:spTree>
    <p:extLst>
      <p:ext uri="{BB962C8B-B14F-4D97-AF65-F5344CB8AC3E}">
        <p14:creationId xmlns:p14="http://schemas.microsoft.com/office/powerpoint/2010/main" val="10053670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2A376-3E13-0561-C7AA-89BB01F281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B483B8-3970-FB70-CFA1-B08F5BB8A9D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A31EE32-7D2C-363B-2BB3-6146B627EC1D}"/>
              </a:ext>
            </a:extLst>
          </p:cNvPr>
          <p:cNvSpPr>
            <a:spLocks noGrp="1"/>
          </p:cNvSpPr>
          <p:nvPr>
            <p:ph type="body" idx="1"/>
          </p:nvPr>
        </p:nvSpPr>
        <p:spPr/>
        <p:txBody>
          <a:bodyPr/>
          <a:lstStyle/>
          <a:p>
            <a:r>
              <a:rPr lang="en-GB" dirty="0"/>
              <a:t>FNOC:  (2026 WP)</a:t>
            </a:r>
          </a:p>
          <a:p>
            <a:pPr marL="171450" indent="-171450">
              <a:buFontTx/>
              <a:buChar char="-"/>
            </a:pPr>
            <a:r>
              <a:rPr lang="en-GB" dirty="0"/>
              <a:t>(A) </a:t>
            </a:r>
            <a:r>
              <a:rPr lang="en-GB" dirty="0" err="1"/>
              <a:t>Assesment</a:t>
            </a:r>
            <a:r>
              <a:rPr lang="en-GB" dirty="0"/>
              <a:t> of </a:t>
            </a:r>
            <a:r>
              <a:rPr lang="en-GB" dirty="0" err="1"/>
              <a:t>exisiting</a:t>
            </a:r>
            <a:r>
              <a:rPr lang="en-GB" dirty="0"/>
              <a:t> capabilities - 6 month study Q3 2026</a:t>
            </a:r>
          </a:p>
          <a:p>
            <a:pPr marL="171450" indent="-171450">
              <a:buFontTx/>
              <a:buChar char="-"/>
            </a:pPr>
            <a:r>
              <a:rPr lang="en-GB" dirty="0"/>
              <a:t>(B) Defining P&amp; S governance: </a:t>
            </a:r>
          </a:p>
          <a:p>
            <a:pPr marL="628650" lvl="1" indent="-171450">
              <a:buFont typeface="Arial" panose="020B0604020202020204" pitchFamily="34" charset="0"/>
              <a:buChar char="•"/>
            </a:pPr>
            <a:r>
              <a:rPr lang="en-GB" sz="1200" b="0" i="0" u="none" strike="noStrike" kern="1200" dirty="0">
                <a:solidFill>
                  <a:schemeClr val="tx1"/>
                </a:solidFill>
                <a:effectLst/>
                <a:latin typeface="+mn-lt"/>
                <a:ea typeface="+mn-ea"/>
                <a:cs typeface="+mn-cs"/>
              </a:rPr>
              <a:t>(B1) Simulation campaigns support</a:t>
            </a:r>
            <a:r>
              <a:rPr lang="en-NL" dirty="0">
                <a:effectLst/>
              </a:rPr>
              <a:t>  - 12 month DN, Q4 2026</a:t>
            </a:r>
          </a:p>
          <a:p>
            <a:pPr marL="628650" lvl="1" indent="-171450">
              <a:buFont typeface="Arial" panose="020B0604020202020204" pitchFamily="34" charset="0"/>
              <a:buChar char="•"/>
            </a:pPr>
            <a:r>
              <a:rPr lang="en-GB" sz="1200" b="0" i="0" u="none" strike="noStrike" kern="1200" dirty="0">
                <a:solidFill>
                  <a:schemeClr val="tx1"/>
                </a:solidFill>
                <a:effectLst/>
                <a:latin typeface="+mn-lt"/>
                <a:ea typeface="+mn-ea"/>
                <a:cs typeface="+mn-cs"/>
              </a:rPr>
              <a:t>(B2) FNOC Sharing and Pooling rules study</a:t>
            </a:r>
            <a:r>
              <a:rPr lang="en-NL" dirty="0">
                <a:effectLst/>
              </a:rPr>
              <a:t>, 9 month, ITT, Q1 2027</a:t>
            </a:r>
          </a:p>
          <a:p>
            <a:pPr marL="628650" lvl="1" indent="-171450">
              <a:buFont typeface="Arial" panose="020B0604020202020204" pitchFamily="34" charset="0"/>
              <a:buChar char="•"/>
            </a:pPr>
            <a:r>
              <a:rPr lang="en-GB" sz="1200" b="0" i="0" u="none" strike="noStrike" kern="1200" dirty="0">
                <a:solidFill>
                  <a:schemeClr val="tx1"/>
                </a:solidFill>
                <a:effectLst/>
                <a:latin typeface="+mn-lt"/>
                <a:ea typeface="+mn-ea"/>
                <a:cs typeface="+mn-cs"/>
              </a:rPr>
              <a:t>(B3) Federated access to commercial capacity</a:t>
            </a:r>
            <a:r>
              <a:rPr lang="en-NL" dirty="0">
                <a:effectLst/>
              </a:rPr>
              <a:t>  6 month, ITT, Q1 2027</a:t>
            </a:r>
          </a:p>
          <a:p>
            <a:pPr marL="171450" lvl="0" indent="-171450">
              <a:buFont typeface="Arial" panose="020B0604020202020204" pitchFamily="34" charset="0"/>
              <a:buChar char="•"/>
            </a:pPr>
            <a:r>
              <a:rPr lang="en-NL" dirty="0">
                <a:effectLst/>
              </a:rPr>
              <a:t>(C) Preparing technical interoperability</a:t>
            </a:r>
          </a:p>
          <a:p>
            <a:pPr marL="628650" lvl="1" indent="-171450">
              <a:buFont typeface="Arial" panose="020B0604020202020204" pitchFamily="34" charset="0"/>
              <a:buChar char="•"/>
            </a:pPr>
            <a:r>
              <a:rPr lang="en-GB" dirty="0">
                <a:effectLst/>
              </a:rPr>
              <a:t>(C1) Gap analysis and development roadmap3 contracts (DN with design authority of candidate systems), 9 month, Q1 2027</a:t>
            </a:r>
          </a:p>
          <a:p>
            <a:pPr marL="628650" lvl="1" indent="-171450">
              <a:buFont typeface="Arial" panose="020B0604020202020204" pitchFamily="34" charset="0"/>
              <a:buChar char="•"/>
            </a:pPr>
            <a:r>
              <a:rPr lang="en-GB" dirty="0">
                <a:effectLst/>
              </a:rPr>
              <a:t>(C2) Blueprint methodology to on-board and federate NOC products </a:t>
            </a:r>
          </a:p>
          <a:p>
            <a:pPr marL="628650" lvl="1" indent="-171450">
              <a:buFont typeface="Arial" panose="020B0604020202020204" pitchFamily="34" charset="0"/>
              <a:buChar char="•"/>
            </a:pPr>
            <a:r>
              <a:rPr lang="en-GB" dirty="0">
                <a:effectLst/>
              </a:rPr>
              <a:t>(C3) Proof of Concept of SRN Pooling and sharing architecture</a:t>
            </a:r>
          </a:p>
          <a:p>
            <a:pPr marL="628650" lvl="1" indent="-171450">
              <a:buFont typeface="Arial" panose="020B0604020202020204" pitchFamily="34" charset="0"/>
              <a:buChar char="•"/>
            </a:pPr>
            <a:r>
              <a:rPr lang="en-GB" dirty="0">
                <a:effectLst/>
              </a:rPr>
              <a:t>(C4) Potential use of SRN for Cluster data access</a:t>
            </a:r>
          </a:p>
          <a:p>
            <a:pPr marL="171450" lvl="0" indent="-171450">
              <a:buFont typeface="Arial" panose="020B0604020202020204" pitchFamily="34" charset="0"/>
              <a:buChar char="•"/>
            </a:pPr>
            <a:r>
              <a:rPr lang="en-GB" dirty="0">
                <a:effectLst/>
              </a:rPr>
              <a:t>(D) Initiating future clusters</a:t>
            </a:r>
          </a:p>
          <a:p>
            <a:pPr marL="628650" lvl="1" indent="-171450">
              <a:buFont typeface="Arial" panose="020B0604020202020204" pitchFamily="34" charset="0"/>
              <a:buChar char="•"/>
            </a:pPr>
            <a:r>
              <a:rPr lang="en-GB" dirty="0">
                <a:effectLst/>
              </a:rPr>
              <a:t>(D!) phase 0 ITT, 9 month, Q4 2026</a:t>
            </a:r>
            <a:endParaRPr lang="en-NL" dirty="0">
              <a:effectLst/>
            </a:endParaRPr>
          </a:p>
          <a:p>
            <a:pPr marL="628650" lvl="1" indent="-171450">
              <a:buFontTx/>
              <a:buChar char="-"/>
            </a:pPr>
            <a:endParaRPr lang="en-GB" dirty="0"/>
          </a:p>
        </p:txBody>
      </p:sp>
      <p:sp>
        <p:nvSpPr>
          <p:cNvPr id="4" name="Slide Number Placeholder 3">
            <a:extLst>
              <a:ext uri="{FF2B5EF4-FFF2-40B4-BE49-F238E27FC236}">
                <a16:creationId xmlns:a16="http://schemas.microsoft.com/office/drawing/2014/main" id="{7D314B8C-F403-050E-75C7-9F5CE7C4E1B7}"/>
              </a:ext>
            </a:extLst>
          </p:cNvPr>
          <p:cNvSpPr>
            <a:spLocks noGrp="1"/>
          </p:cNvSpPr>
          <p:nvPr>
            <p:ph type="sldNum" sz="quarter" idx="5"/>
          </p:nvPr>
        </p:nvSpPr>
        <p:spPr/>
        <p:txBody>
          <a:bodyPr/>
          <a:lstStyle/>
          <a:p>
            <a:pPr marL="0" marR="0" lvl="0" indent="0" algn="r" defTabSz="862013" rtl="0" eaLnBrk="1" fontAlgn="base" latinLnBrk="0" hangingPunct="1">
              <a:lnSpc>
                <a:spcPct val="100000"/>
              </a:lnSpc>
              <a:spcBef>
                <a:spcPct val="0"/>
              </a:spcBef>
              <a:spcAft>
                <a:spcPct val="0"/>
              </a:spcAft>
              <a:buClrTx/>
              <a:buSzTx/>
              <a:buFontTx/>
              <a:buNone/>
              <a:tabLst/>
              <a:defRPr/>
            </a:pPr>
            <a:fld id="{D8DF57D7-2670-4E78-96DD-D9B22805124F}" type="slidenum">
              <a:rPr kumimoji="0" lang="en-US" sz="1100" b="0" i="0" u="none" strike="noStrike" kern="1200" cap="none" spc="0" normalizeH="0" baseline="0" noProof="0" smtClean="0">
                <a:ln>
                  <a:noFill/>
                </a:ln>
                <a:solidFill>
                  <a:srgbClr val="000000"/>
                </a:solidFill>
                <a:effectLst/>
                <a:uLnTx/>
                <a:uFillTx/>
                <a:latin typeface="Verdana" pitchFamily="34" charset="0"/>
                <a:ea typeface="+mn-ea"/>
                <a:cs typeface="+mn-cs"/>
              </a:rPr>
              <a:pPr marL="0" marR="0" lvl="0" indent="0" algn="r" defTabSz="862013" rtl="0" eaLnBrk="1" fontAlgn="base" latinLnBrk="0" hangingPunct="1">
                <a:lnSpc>
                  <a:spcPct val="100000"/>
                </a:lnSpc>
                <a:spcBef>
                  <a:spcPct val="0"/>
                </a:spcBef>
                <a:spcAft>
                  <a:spcPct val="0"/>
                </a:spcAft>
                <a:buClrTx/>
                <a:buSzTx/>
                <a:buFontTx/>
                <a:buNone/>
                <a:tabLst/>
                <a:defRPr/>
              </a:pPr>
              <a:t>17</a:t>
            </a:fld>
            <a:endParaRPr kumimoji="0" lang="en-US" sz="1100" b="0" i="0" u="none" strike="noStrike" kern="1200" cap="none" spc="0" normalizeH="0" baseline="0" noProof="0">
              <a:ln>
                <a:noFill/>
              </a:ln>
              <a:solidFill>
                <a:srgbClr val="000000"/>
              </a:solidFill>
              <a:effectLst/>
              <a:uLnTx/>
              <a:uFillTx/>
              <a:latin typeface="Verdana" pitchFamily="34" charset="0"/>
              <a:ea typeface="+mn-ea"/>
              <a:cs typeface="+mn-cs"/>
            </a:endParaRPr>
          </a:p>
        </p:txBody>
      </p:sp>
    </p:spTree>
    <p:extLst>
      <p:ext uri="{BB962C8B-B14F-4D97-AF65-F5344CB8AC3E}">
        <p14:creationId xmlns:p14="http://schemas.microsoft.com/office/powerpoint/2010/main" val="3781318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b="0"/>
              <a:t>FNOC addresses the need to establish a European EO system-of-systems by leveraging</a:t>
            </a:r>
          </a:p>
          <a:p>
            <a:r>
              <a:rPr lang="en-NL" b="0"/>
              <a:t>nationally owned and operated EO space and ground assets, while fully preserving national</a:t>
            </a:r>
          </a:p>
          <a:p>
            <a:r>
              <a:rPr lang="en-NL" b="0"/>
              <a:t>missions, governance frameworks and sovereignty. It is conceived as a federation layer</a:t>
            </a:r>
          </a:p>
          <a:p>
            <a:r>
              <a:rPr lang="en-NL" b="0"/>
              <a:t>enabling coordination and controlled access without imposing changes to national command</a:t>
            </a:r>
          </a:p>
          <a:p>
            <a:r>
              <a:rPr lang="en-NL" b="0"/>
              <a:t>chains, ownership, tasking authority, security posture, classification practices or data</a:t>
            </a:r>
          </a:p>
          <a:p>
            <a:r>
              <a:rPr lang="en-NL" b="0"/>
              <a:t>release rules. Participation is therefore voluntary and modular: each Participating State</a:t>
            </a:r>
          </a:p>
          <a:p>
            <a:r>
              <a:rPr lang="en-NL" b="0"/>
              <a:t>determines which capabilities (e.g., acquisitions, downlink, processing, products or services)</a:t>
            </a:r>
          </a:p>
          <a:p>
            <a:r>
              <a:rPr lang="en-NL" b="0"/>
              <a:t>may be made available, under which access conditions, to which Partners and for which</a:t>
            </a:r>
          </a:p>
          <a:p>
            <a:r>
              <a:rPr lang="en-NL" b="0"/>
              <a:t>purposes.</a:t>
            </a:r>
          </a:p>
          <a:p>
            <a:r>
              <a:rPr lang="en-NL" b="0"/>
              <a:t>Federation is achieved a posteriori for existing systems through a jointly agreed set of</a:t>
            </a:r>
          </a:p>
          <a:p>
            <a:r>
              <a:rPr lang="en-NL" b="0"/>
              <a:t>governance framework elements, operational rules, reference interfaces and aligned</a:t>
            </a:r>
          </a:p>
          <a:p>
            <a:r>
              <a:rPr lang="en-NL" b="0"/>
              <a:t>security postures that allow heterogeneous national solutions to interoperate in a predictable</a:t>
            </a:r>
          </a:p>
          <a:p>
            <a:r>
              <a:rPr lang="en-NL" b="0"/>
              <a:t>and auditable manner.</a:t>
            </a:r>
          </a:p>
          <a:p>
            <a:r>
              <a:rPr lang="en-US" altLang="en-US"/>
              <a:t>Four </a:t>
            </a:r>
            <a:r>
              <a:rPr lang="en-GB" altLang="en-US"/>
              <a:t>tightly linked objectives:</a:t>
            </a:r>
            <a:endParaRPr lang="en-NL" altLang="en-US"/>
          </a:p>
          <a:p>
            <a:pPr lvl="0"/>
            <a:r>
              <a:rPr lang="en-GB" altLang="en-US" b="1"/>
              <a:t>Taking stock of existing capabilities</a:t>
            </a:r>
            <a:r>
              <a:rPr lang="en-GB" altLang="en-US"/>
              <a:t>: creating a transparent and trusted baseline of unclassified and/or dual‑use national EO systems that could be shared, including spare capacity, operational concepts and existing access arrangements.</a:t>
            </a:r>
            <a:endParaRPr lang="en-NL" altLang="en-US"/>
          </a:p>
          <a:p>
            <a:pPr lvl="0"/>
            <a:r>
              <a:rPr lang="en-GB" altLang="en-US" b="1"/>
              <a:t>Defining Pooling &amp; Sharing governance</a:t>
            </a:r>
            <a:r>
              <a:rPr lang="en-GB" altLang="en-US"/>
              <a:t>: identifying interested Partners per system, using simulation on representative scenarios to derive fair and workable sharing rules, and assessing common pooling mechanisms, including SPIDER/EOGS architectural concepts.</a:t>
            </a:r>
            <a:endParaRPr lang="en-NL" altLang="en-US"/>
          </a:p>
          <a:p>
            <a:pPr lvl="0"/>
            <a:r>
              <a:rPr lang="en-GB" altLang="en-US" b="1"/>
              <a:t>Preparing technical interoperability</a:t>
            </a:r>
            <a:r>
              <a:rPr lang="en-GB" altLang="en-US"/>
              <a:t>: defining reference interface requirements, compatible with EOGS and SRNs, selecting pilot systems for partner‑access test cases, and establishing a roadmap for future enabling developments.</a:t>
            </a:r>
            <a:endParaRPr lang="en-NL" altLang="en-US"/>
          </a:p>
          <a:p>
            <a:pPr lvl="0"/>
            <a:r>
              <a:rPr lang="en-GB" altLang="en-US" b="1"/>
              <a:t>Initiating future Clusters</a:t>
            </a:r>
            <a:r>
              <a:rPr lang="en-GB" altLang="en-US"/>
              <a:t>: collecting user needs on an </a:t>
            </a:r>
            <a:r>
              <a:rPr lang="en-GB" altLang="en-US" err="1"/>
              <a:t>Alpstar</a:t>
            </a:r>
            <a:r>
              <a:rPr lang="en-GB" altLang="en-US"/>
              <a:t>‑type model, screening potential multinational projects, and framing candidate ERS‑EO Clusters for maturation from 2027 onward.</a:t>
            </a:r>
            <a:endParaRPr lang="en-NL" altLang="en-US"/>
          </a:p>
          <a:p>
            <a:r>
              <a:rPr lang="en-GB" altLang="en-US"/>
              <a:t> </a:t>
            </a:r>
            <a:endParaRPr lang="en-NL" altLang="en-US"/>
          </a:p>
          <a:p>
            <a:endParaRPr lang="en-NL"/>
          </a:p>
        </p:txBody>
      </p:sp>
      <p:sp>
        <p:nvSpPr>
          <p:cNvPr id="4" name="Slide Number Placeholder 3"/>
          <p:cNvSpPr>
            <a:spLocks noGrp="1"/>
          </p:cNvSpPr>
          <p:nvPr>
            <p:ph type="sldNum" sz="quarter" idx="5"/>
          </p:nvPr>
        </p:nvSpPr>
        <p:spPr/>
        <p:txBody>
          <a:bodyPr/>
          <a:lstStyle/>
          <a:p>
            <a:fld id="{B21FC19A-2ACC-A74E-845A-7AC2B417D5D2}" type="slidenum">
              <a:rPr lang="en-NL" smtClean="0"/>
              <a:t>18</a:t>
            </a:fld>
            <a:endParaRPr lang="en-NL"/>
          </a:p>
        </p:txBody>
      </p:sp>
    </p:spTree>
    <p:extLst>
      <p:ext uri="{BB962C8B-B14F-4D97-AF65-F5344CB8AC3E}">
        <p14:creationId xmlns:p14="http://schemas.microsoft.com/office/powerpoint/2010/main" val="3338086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50A57-849A-233F-105F-AA8E58A827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0F99E9-5B70-AEDA-BF2C-76DAF1007F9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D76576A-6062-3783-67C0-F088038ECE0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309CBB2-1C48-E97C-E6DC-FF2FD1D4AB9F}"/>
              </a:ext>
            </a:extLst>
          </p:cNvPr>
          <p:cNvSpPr>
            <a:spLocks noGrp="1"/>
          </p:cNvSpPr>
          <p:nvPr>
            <p:ph type="sldNum" sz="quarter" idx="5"/>
          </p:nvPr>
        </p:nvSpPr>
        <p:spPr/>
        <p:txBody>
          <a:bodyPr/>
          <a:lstStyle/>
          <a:p>
            <a:pPr>
              <a:defRPr/>
            </a:pPr>
            <a:fld id="{D8DF57D7-2670-4E78-96DD-D9B22805124F}" type="slidenum">
              <a:rPr lang="en-US" smtClean="0"/>
              <a:pPr>
                <a:defRPr/>
              </a:pPr>
              <a:t>19</a:t>
            </a:fld>
            <a:endParaRPr lang="en-US"/>
          </a:p>
        </p:txBody>
      </p:sp>
    </p:spTree>
    <p:extLst>
      <p:ext uri="{BB962C8B-B14F-4D97-AF65-F5344CB8AC3E}">
        <p14:creationId xmlns:p14="http://schemas.microsoft.com/office/powerpoint/2010/main" val="2607098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6CFCB-3571-90AF-1CFF-31A9D28D13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F6ACF6-D27B-393B-36B6-2661E324A7D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5C8B3A1-E6E4-E536-89C6-B2EADBCE320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49B036A-64AE-C79C-3E7F-278E904AA864}"/>
              </a:ext>
            </a:extLst>
          </p:cNvPr>
          <p:cNvSpPr>
            <a:spLocks noGrp="1"/>
          </p:cNvSpPr>
          <p:nvPr>
            <p:ph type="sldNum" sz="quarter" idx="5"/>
          </p:nvPr>
        </p:nvSpPr>
        <p:spPr/>
        <p:txBody>
          <a:bodyPr/>
          <a:lstStyle/>
          <a:p>
            <a:pPr>
              <a:defRPr/>
            </a:pPr>
            <a:fld id="{D8DF57D7-2670-4E78-96DD-D9B22805124F}" type="slidenum">
              <a:rPr lang="en-US" smtClean="0"/>
              <a:pPr>
                <a:defRPr/>
              </a:pPr>
              <a:t>20</a:t>
            </a:fld>
            <a:endParaRPr lang="en-US"/>
          </a:p>
        </p:txBody>
      </p:sp>
    </p:spTree>
    <p:extLst>
      <p:ext uri="{BB962C8B-B14F-4D97-AF65-F5344CB8AC3E}">
        <p14:creationId xmlns:p14="http://schemas.microsoft.com/office/powerpoint/2010/main" val="3414443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Say orally: </a:t>
            </a:r>
            <a:r>
              <a:rPr lang="en-GB" sz="1603" kern="1200">
                <a:solidFill>
                  <a:schemeClr val="tx1"/>
                </a:solidFill>
                <a:effectLst/>
                <a:latin typeface="Calibri" pitchFamily="34" charset="0"/>
                <a:ea typeface="+mn-ea"/>
                <a:cs typeface="+mn-cs"/>
              </a:rPr>
              <a:t>Rapid tasking / low latency is enabled thanks to the connectivity layer.</a:t>
            </a:r>
            <a:endParaRPr lang="en-GB"/>
          </a:p>
        </p:txBody>
      </p:sp>
      <p:sp>
        <p:nvSpPr>
          <p:cNvPr id="4" name="Slide Number Placeholder 3"/>
          <p:cNvSpPr>
            <a:spLocks noGrp="1"/>
          </p:cNvSpPr>
          <p:nvPr>
            <p:ph type="sldNum" sz="quarter" idx="5"/>
          </p:nvPr>
        </p:nvSpPr>
        <p:spPr/>
        <p:txBody>
          <a:bodyPr/>
          <a:lstStyle/>
          <a:p>
            <a:pPr>
              <a:defRPr/>
            </a:pPr>
            <a:fld id="{D8DF57D7-2670-4E78-96DD-D9B22805124F}" type="slidenum">
              <a:rPr lang="en-US" smtClean="0"/>
              <a:pPr>
                <a:defRPr/>
              </a:pPr>
              <a:t>4</a:t>
            </a:fld>
            <a:endParaRPr lang="en-US"/>
          </a:p>
        </p:txBody>
      </p:sp>
    </p:spTree>
    <p:extLst>
      <p:ext uri="{BB962C8B-B14F-4D97-AF65-F5344CB8AC3E}">
        <p14:creationId xmlns:p14="http://schemas.microsoft.com/office/powerpoint/2010/main" val="62930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D8DF57D7-2670-4E78-96DD-D9B22805124F}" type="slidenum">
              <a:rPr lang="en-US" smtClean="0"/>
              <a:pPr>
                <a:defRPr/>
              </a:pPr>
              <a:t>5</a:t>
            </a:fld>
            <a:endParaRPr lang="en-US"/>
          </a:p>
        </p:txBody>
      </p:sp>
    </p:spTree>
    <p:extLst>
      <p:ext uri="{BB962C8B-B14F-4D97-AF65-F5344CB8AC3E}">
        <p14:creationId xmlns:p14="http://schemas.microsoft.com/office/powerpoint/2010/main" val="3606642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2D5DE-B648-4D7B-893E-A42E092907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C1EAAD-A21C-7525-B3F3-F3262935E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4A4BE9-8E22-1E9C-EACE-C2F415142F89}"/>
              </a:ext>
            </a:extLst>
          </p:cNvPr>
          <p:cNvSpPr>
            <a:spLocks noGrp="1"/>
          </p:cNvSpPr>
          <p:nvPr>
            <p:ph type="body" idx="1"/>
          </p:nvPr>
        </p:nvSpPr>
        <p:spPr/>
        <p:txBody>
          <a:bodyPr/>
          <a:lstStyle/>
          <a:p>
            <a:pPr lvl="0"/>
            <a:r>
              <a:rPr lang="en-US">
                <a:solidFill>
                  <a:srgbClr val="013E5A"/>
                </a:solidFill>
                <a:latin typeface="EC Square Sans Pro"/>
              </a:rPr>
              <a:t>(cf. EU Space strategy for security and </a:t>
            </a:r>
            <a:r>
              <a:rPr lang="en-US" err="1">
                <a:solidFill>
                  <a:srgbClr val="013E5A"/>
                </a:solidFill>
                <a:latin typeface="EC Square Sans Pro"/>
              </a:rPr>
              <a:t>defence</a:t>
            </a:r>
            <a:r>
              <a:rPr lang="en-US">
                <a:solidFill>
                  <a:srgbClr val="013E5A"/>
                </a:solidFill>
                <a:latin typeface="EC Square Sans Pro"/>
              </a:rPr>
              <a:t> (2023), Niinistö report (2024), Preparedness Union Strategy (2025) and </a:t>
            </a:r>
            <a:r>
              <a:rPr lang="en-US" err="1">
                <a:solidFill>
                  <a:srgbClr val="013E5A"/>
                </a:solidFill>
                <a:latin typeface="EC Square Sans Pro"/>
              </a:rPr>
              <a:t>ProtectEU</a:t>
            </a:r>
            <a:r>
              <a:rPr lang="en-US">
                <a:solidFill>
                  <a:srgbClr val="013E5A"/>
                </a:solidFill>
                <a:latin typeface="EC Square Sans Pro"/>
              </a:rPr>
              <a:t> – Internal Security Strategy (2025)</a:t>
            </a:r>
          </a:p>
          <a:p>
            <a:pPr lvl="0"/>
            <a:r>
              <a:rPr lang="en-US" err="1">
                <a:solidFill>
                  <a:srgbClr val="013E5A"/>
                </a:solidFill>
                <a:latin typeface="EC Square Sans Pro"/>
              </a:rPr>
              <a:t>Defence</a:t>
            </a:r>
            <a:r>
              <a:rPr lang="en-US">
                <a:solidFill>
                  <a:srgbClr val="013E5A"/>
                </a:solidFill>
                <a:latin typeface="EC Square Sans Pro"/>
              </a:rPr>
              <a:t> use cases: </a:t>
            </a:r>
          </a:p>
          <a:p>
            <a:pPr marL="306070" lvl="1" indent="-285750" fontAlgn="auto">
              <a:spcBef>
                <a:spcPts val="300"/>
              </a:spcBef>
              <a:spcAft>
                <a:spcPts val="300"/>
              </a:spcAft>
              <a:buFont typeface="Arial" panose="020B0604020202020204" pitchFamily="34" charset="0"/>
              <a:buChar char="•"/>
              <a:defRPr/>
            </a:pPr>
            <a:r>
              <a:rPr lang="en-US">
                <a:solidFill>
                  <a:schemeClr val="bg1"/>
                </a:solidFill>
              </a:rPr>
              <a:t>military activity &amp; industry monitoring</a:t>
            </a:r>
          </a:p>
          <a:p>
            <a:pPr marL="306070" lvl="1" indent="-285750" fontAlgn="auto">
              <a:spcBef>
                <a:spcPts val="300"/>
              </a:spcBef>
              <a:spcAft>
                <a:spcPts val="300"/>
              </a:spcAft>
              <a:buFont typeface="Arial" panose="020B0604020202020204" pitchFamily="34" charset="0"/>
              <a:buChar char="•"/>
              <a:defRPr/>
            </a:pPr>
            <a:r>
              <a:rPr lang="en-US">
                <a:solidFill>
                  <a:schemeClr val="bg1"/>
                </a:solidFill>
              </a:rPr>
              <a:t>battle damage assessment</a:t>
            </a:r>
          </a:p>
          <a:p>
            <a:pPr marL="306070" lvl="1" indent="-285750" fontAlgn="auto">
              <a:spcBef>
                <a:spcPts val="300"/>
              </a:spcBef>
              <a:spcAft>
                <a:spcPts val="300"/>
              </a:spcAft>
              <a:buFont typeface="Arial" panose="020B0604020202020204" pitchFamily="34" charset="0"/>
              <a:buChar char="•"/>
              <a:defRPr/>
            </a:pPr>
            <a:r>
              <a:rPr lang="en-US">
                <a:solidFill>
                  <a:schemeClr val="bg1"/>
                </a:solidFill>
              </a:rPr>
              <a:t>military transport &amp; mobility</a:t>
            </a:r>
          </a:p>
          <a:p>
            <a:pPr marL="306070" lvl="1" indent="-285750" fontAlgn="auto">
              <a:spcBef>
                <a:spcPts val="300"/>
              </a:spcBef>
              <a:spcAft>
                <a:spcPts val="300"/>
              </a:spcAft>
              <a:buFont typeface="Arial" panose="020B0604020202020204" pitchFamily="34" charset="0"/>
              <a:buChar char="•"/>
              <a:defRPr/>
            </a:pPr>
            <a:r>
              <a:rPr lang="en-US">
                <a:solidFill>
                  <a:schemeClr val="bg1"/>
                </a:solidFill>
              </a:rPr>
              <a:t>support to MS military operations &amp; exercises</a:t>
            </a:r>
          </a:p>
          <a:p>
            <a:pPr marL="306070" lvl="1" indent="-285750">
              <a:spcBef>
                <a:spcPts val="300"/>
              </a:spcBef>
              <a:spcAft>
                <a:spcPts val="300"/>
              </a:spcAft>
              <a:buFont typeface="Arial" panose="020B0604020202020204" pitchFamily="34" charset="0"/>
              <a:buChar char="•"/>
              <a:defRPr/>
            </a:pPr>
            <a:r>
              <a:rPr lang="en-US">
                <a:solidFill>
                  <a:schemeClr val="bg1"/>
                </a:solidFill>
              </a:rPr>
              <a:t>support to EU missions and operations</a:t>
            </a:r>
          </a:p>
          <a:p>
            <a:pPr marL="306070" lvl="1" indent="-285750">
              <a:spcBef>
                <a:spcPts val="300"/>
              </a:spcBef>
              <a:spcAft>
                <a:spcPts val="300"/>
              </a:spcAft>
              <a:buFont typeface="Arial" panose="020B0604020202020204" pitchFamily="34" charset="0"/>
              <a:buChar char="•"/>
              <a:defRPr/>
            </a:pPr>
            <a:r>
              <a:rPr lang="en-US">
                <a:solidFill>
                  <a:schemeClr val="bg1"/>
                </a:solidFill>
              </a:rPr>
              <a:t>non-conventional weapons non-proliferation</a:t>
            </a:r>
          </a:p>
          <a:p>
            <a:pPr marL="20320" lvl="1" fontAlgn="auto">
              <a:spcBef>
                <a:spcPts val="600"/>
              </a:spcBef>
              <a:spcAft>
                <a:spcPts val="0"/>
              </a:spcAft>
              <a:defRPr/>
            </a:pPr>
            <a:endParaRPr lang="en-US" sz="1600">
              <a:solidFill>
                <a:srgbClr val="000000"/>
              </a:solidFill>
              <a:latin typeface="EC Square Sans Pro" panose="020B0506040000020004" pitchFamily="34" charset="0"/>
            </a:endParaRPr>
          </a:p>
          <a:p>
            <a:pPr lvl="0"/>
            <a:r>
              <a:rPr lang="en-GB"/>
              <a:t>Security Use cases: </a:t>
            </a:r>
          </a:p>
          <a:p>
            <a:pPr marL="306070" lvl="1" indent="-285750" fontAlgn="auto">
              <a:spcBef>
                <a:spcPts val="300"/>
              </a:spcBef>
              <a:spcAft>
                <a:spcPts val="300"/>
              </a:spcAft>
              <a:buFont typeface="Arial" panose="020B0604020202020204" pitchFamily="34" charset="0"/>
              <a:buChar char="•"/>
              <a:defRPr/>
            </a:pPr>
            <a:r>
              <a:rPr lang="en-US">
                <a:solidFill>
                  <a:schemeClr val="bg1"/>
                </a:solidFill>
              </a:rPr>
              <a:t>crisis management and external action (e.g. humanitarian response)</a:t>
            </a:r>
          </a:p>
          <a:p>
            <a:pPr marL="306070" lvl="1" indent="-285750" fontAlgn="auto">
              <a:spcBef>
                <a:spcPts val="300"/>
              </a:spcBef>
              <a:spcAft>
                <a:spcPts val="300"/>
              </a:spcAft>
              <a:buFont typeface="Arial" panose="020B0604020202020204" pitchFamily="34" charset="0"/>
              <a:buChar char="•"/>
              <a:defRPr/>
            </a:pPr>
            <a:r>
              <a:rPr lang="en-US">
                <a:solidFill>
                  <a:schemeClr val="bg1"/>
                </a:solidFill>
              </a:rPr>
              <a:t>border and maritime surveillance</a:t>
            </a:r>
          </a:p>
          <a:p>
            <a:pPr marL="306070" lvl="1" indent="-285750" fontAlgn="auto">
              <a:spcBef>
                <a:spcPts val="300"/>
              </a:spcBef>
              <a:spcAft>
                <a:spcPts val="300"/>
              </a:spcAft>
              <a:buFont typeface="Arial" panose="020B0604020202020204" pitchFamily="34" charset="0"/>
              <a:buChar char="•"/>
              <a:defRPr/>
            </a:pPr>
            <a:r>
              <a:rPr lang="en-US">
                <a:solidFill>
                  <a:schemeClr val="bg1"/>
                </a:solidFill>
              </a:rPr>
              <a:t>civil protection (e.g. natural and man-made disasters)</a:t>
            </a:r>
          </a:p>
          <a:p>
            <a:pPr marL="306070" lvl="1" indent="-285750" fontAlgn="auto">
              <a:spcBef>
                <a:spcPts val="300"/>
              </a:spcBef>
              <a:spcAft>
                <a:spcPts val="300"/>
              </a:spcAft>
              <a:buFont typeface="Arial" panose="020B0604020202020204" pitchFamily="34" charset="0"/>
              <a:buChar char="•"/>
              <a:defRPr/>
            </a:pPr>
            <a:r>
              <a:rPr lang="en-US">
                <a:solidFill>
                  <a:schemeClr val="bg1"/>
                </a:solidFill>
              </a:rPr>
              <a:t>homeland security (e.g. police, critical infrastructure surveillance) </a:t>
            </a:r>
          </a:p>
          <a:p>
            <a:pPr marL="306070" lvl="1" indent="-285750" fontAlgn="auto">
              <a:spcBef>
                <a:spcPts val="300"/>
              </a:spcBef>
              <a:spcAft>
                <a:spcPts val="300"/>
              </a:spcAft>
              <a:buFont typeface="Arial" panose="020B0604020202020204" pitchFamily="34" charset="0"/>
              <a:buChar char="•"/>
              <a:defRPr/>
            </a:pPr>
            <a:r>
              <a:rPr lang="en-US">
                <a:solidFill>
                  <a:schemeClr val="bg1"/>
                </a:solidFill>
              </a:rPr>
              <a:t>economic intelligence</a:t>
            </a:r>
          </a:p>
          <a:p>
            <a:pPr lvl="0"/>
            <a:endParaRPr lang="en-GB"/>
          </a:p>
          <a:p>
            <a:pPr lvl="0"/>
            <a:endParaRPr lang="en-GB"/>
          </a:p>
          <a:p>
            <a:pPr lvl="0"/>
            <a:r>
              <a:rPr lang="en-GB"/>
              <a:t>Strategic</a:t>
            </a:r>
          </a:p>
          <a:p>
            <a:pPr lvl="1"/>
            <a:r>
              <a:rPr lang="en-GB"/>
              <a:t>Intelligence, situational awareness</a:t>
            </a:r>
          </a:p>
          <a:p>
            <a:pPr lvl="1"/>
            <a:r>
              <a:rPr lang="en-GB"/>
              <a:t>Time scales weeks-months</a:t>
            </a:r>
          </a:p>
          <a:p>
            <a:pPr lvl="1"/>
            <a:r>
              <a:rPr lang="en-GB"/>
              <a:t>Authenticity of information, high security level</a:t>
            </a:r>
          </a:p>
          <a:p>
            <a:pPr lvl="0"/>
            <a:r>
              <a:rPr lang="en-GB"/>
              <a:t>Operative</a:t>
            </a:r>
          </a:p>
          <a:p>
            <a:pPr lvl="1"/>
            <a:r>
              <a:rPr lang="en-GB"/>
              <a:t>Planification of operations, and assessment</a:t>
            </a:r>
          </a:p>
          <a:p>
            <a:pPr lvl="1"/>
            <a:r>
              <a:rPr lang="en-GB"/>
              <a:t>Regional Area of Interest, time scales 12-48h</a:t>
            </a:r>
          </a:p>
          <a:p>
            <a:pPr lvl="1"/>
            <a:r>
              <a:rPr lang="en-GB" err="1"/>
              <a:t>Reliablility</a:t>
            </a:r>
            <a:r>
              <a:rPr lang="en-GB"/>
              <a:t> and confidentiality</a:t>
            </a:r>
          </a:p>
          <a:p>
            <a:pPr lvl="0"/>
            <a:r>
              <a:rPr lang="en-GB"/>
              <a:t>Tactical</a:t>
            </a:r>
          </a:p>
          <a:p>
            <a:pPr lvl="1"/>
            <a:r>
              <a:rPr lang="en-GB"/>
              <a:t>Actionable, timely  information to the local responder</a:t>
            </a:r>
          </a:p>
          <a:p>
            <a:pPr lvl="1"/>
            <a:r>
              <a:rPr lang="en-GB"/>
              <a:t>Time scales of hours (from tasking to delivery)</a:t>
            </a:r>
          </a:p>
          <a:p>
            <a:endParaRPr lang="en-IE"/>
          </a:p>
          <a:p>
            <a:pPr marL="0" indent="0">
              <a:buFont typeface="Arial" panose="020B0604020202020204" pitchFamily="34" charset="0"/>
              <a:buNone/>
            </a:pPr>
            <a:endParaRPr lang="en-GB"/>
          </a:p>
        </p:txBody>
      </p:sp>
      <p:sp>
        <p:nvSpPr>
          <p:cNvPr id="4" name="Slide Number Placeholder 3">
            <a:extLst>
              <a:ext uri="{FF2B5EF4-FFF2-40B4-BE49-F238E27FC236}">
                <a16:creationId xmlns:a16="http://schemas.microsoft.com/office/drawing/2014/main" id="{87CDE9D7-BC40-693E-45DE-F8F797EFE0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06B58F-C7C7-4459-AB2C-72A5A6B753C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3053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D8DF57D7-2670-4E78-96DD-D9B22805124F}" type="slidenum">
              <a:rPr lang="en-US" smtClean="0"/>
              <a:pPr>
                <a:defRPr/>
              </a:pPr>
              <a:t>7</a:t>
            </a:fld>
            <a:endParaRPr lang="en-US"/>
          </a:p>
        </p:txBody>
      </p:sp>
    </p:spTree>
    <p:extLst>
      <p:ext uri="{BB962C8B-B14F-4D97-AF65-F5344CB8AC3E}">
        <p14:creationId xmlns:p14="http://schemas.microsoft.com/office/powerpoint/2010/main" val="1487331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379F656-C63E-46C9-982B-F7A34AF58A61}" type="slidenum">
              <a:rPr lang="en-GB" smtClean="0"/>
              <a:t>8</a:t>
            </a:fld>
            <a:endParaRPr lang="en-GB"/>
          </a:p>
        </p:txBody>
      </p:sp>
    </p:spTree>
    <p:extLst>
      <p:ext uri="{BB962C8B-B14F-4D97-AF65-F5344CB8AC3E}">
        <p14:creationId xmlns:p14="http://schemas.microsoft.com/office/powerpoint/2010/main" val="3030663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D8DF57D7-2670-4E78-96DD-D9B22805124F}" type="slidenum">
              <a:rPr lang="en-US" smtClean="0"/>
              <a:pPr>
                <a:defRPr/>
              </a:pPr>
              <a:t>9</a:t>
            </a:fld>
            <a:endParaRPr lang="en-US"/>
          </a:p>
        </p:txBody>
      </p:sp>
    </p:spTree>
    <p:extLst>
      <p:ext uri="{BB962C8B-B14F-4D97-AF65-F5344CB8AC3E}">
        <p14:creationId xmlns:p14="http://schemas.microsoft.com/office/powerpoint/2010/main" val="1270447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D8DF57D7-2670-4E78-96DD-D9B22805124F}" type="slidenum">
              <a:rPr lang="en-US" smtClean="0"/>
              <a:pPr>
                <a:defRPr/>
              </a:pPr>
              <a:t>10</a:t>
            </a:fld>
            <a:endParaRPr lang="en-US"/>
          </a:p>
        </p:txBody>
      </p:sp>
    </p:spTree>
    <p:extLst>
      <p:ext uri="{BB962C8B-B14F-4D97-AF65-F5344CB8AC3E}">
        <p14:creationId xmlns:p14="http://schemas.microsoft.com/office/powerpoint/2010/main" val="3829810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2A376-3E13-0561-C7AA-89BB01F281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B483B8-3970-FB70-CFA1-B08F5BB8A9D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A31EE32-7D2C-363B-2BB3-6146B627EC1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D314B8C-F403-050E-75C7-9F5CE7C4E1B7}"/>
              </a:ext>
            </a:extLst>
          </p:cNvPr>
          <p:cNvSpPr>
            <a:spLocks noGrp="1"/>
          </p:cNvSpPr>
          <p:nvPr>
            <p:ph type="sldNum" sz="quarter" idx="5"/>
          </p:nvPr>
        </p:nvSpPr>
        <p:spPr/>
        <p:txBody>
          <a:bodyPr/>
          <a:lstStyle/>
          <a:p>
            <a:pPr marL="0" marR="0" lvl="0" indent="0" algn="r" defTabSz="862013" rtl="0" eaLnBrk="1" fontAlgn="base" latinLnBrk="0" hangingPunct="1">
              <a:lnSpc>
                <a:spcPct val="100000"/>
              </a:lnSpc>
              <a:spcBef>
                <a:spcPct val="0"/>
              </a:spcBef>
              <a:spcAft>
                <a:spcPct val="0"/>
              </a:spcAft>
              <a:buClrTx/>
              <a:buSzTx/>
              <a:buFontTx/>
              <a:buNone/>
              <a:tabLst/>
              <a:defRPr/>
            </a:pPr>
            <a:fld id="{D8DF57D7-2670-4E78-96DD-D9B22805124F}" type="slidenum">
              <a:rPr kumimoji="0" lang="en-US" sz="1100" b="0" i="0" u="none" strike="noStrike" kern="1200" cap="none" spc="0" normalizeH="0" baseline="0" noProof="0" smtClean="0">
                <a:ln>
                  <a:noFill/>
                </a:ln>
                <a:solidFill>
                  <a:srgbClr val="000000"/>
                </a:solidFill>
                <a:effectLst/>
                <a:uLnTx/>
                <a:uFillTx/>
                <a:latin typeface="Verdana" pitchFamily="34" charset="0"/>
                <a:ea typeface="+mn-ea"/>
                <a:cs typeface="+mn-cs"/>
              </a:rPr>
              <a:pPr marL="0" marR="0" lvl="0" indent="0" algn="r" defTabSz="862013" rtl="0" eaLnBrk="1" fontAlgn="base" latinLnBrk="0" hangingPunct="1">
                <a:lnSpc>
                  <a:spcPct val="100000"/>
                </a:lnSpc>
                <a:spcBef>
                  <a:spcPct val="0"/>
                </a:spcBef>
                <a:spcAft>
                  <a:spcPct val="0"/>
                </a:spcAft>
                <a:buClrTx/>
                <a:buSzTx/>
                <a:buFontTx/>
                <a:buNone/>
                <a:tabLst/>
                <a:defRPr/>
              </a:pPr>
              <a:t>11</a:t>
            </a:fld>
            <a:endParaRPr kumimoji="0" lang="en-US" sz="1100" b="0" i="0" u="none" strike="noStrike" kern="1200" cap="none" spc="0" normalizeH="0" baseline="0" noProof="0">
              <a:ln>
                <a:noFill/>
              </a:ln>
              <a:solidFill>
                <a:srgbClr val="000000"/>
              </a:solidFill>
              <a:effectLst/>
              <a:uLnTx/>
              <a:uFillTx/>
              <a:latin typeface="Verdana" pitchFamily="34" charset="0"/>
              <a:ea typeface="+mn-ea"/>
              <a:cs typeface="+mn-cs"/>
            </a:endParaRPr>
          </a:p>
        </p:txBody>
      </p:sp>
    </p:spTree>
    <p:extLst>
      <p:ext uri="{BB962C8B-B14F-4D97-AF65-F5344CB8AC3E}">
        <p14:creationId xmlns:p14="http://schemas.microsoft.com/office/powerpoint/2010/main" val="37813183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Master" Target="../slideMasters/slideMaster1.xml"/><Relationship Id="rId6" Type="http://schemas.openxmlformats.org/officeDocument/2006/relationships/image" Target="../media/image3.sv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3.svg"/><Relationship Id="rId5" Type="http://schemas.openxmlformats.org/officeDocument/2006/relationships/image" Target="../media/image7.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FF1E707-C528-75F5-9ABD-C41069D2B6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86" y="-56367"/>
            <a:ext cx="12427351" cy="7040367"/>
          </a:xfrm>
          <a:prstGeom prst="rect">
            <a:avLst/>
          </a:prstGeom>
        </p:spPr>
      </p:pic>
      <p:pic>
        <p:nvPicPr>
          <p:cNvPr id="3" name="Picture 169" hidden="1">
            <a:extLst>
              <a:ext uri="{FF2B5EF4-FFF2-40B4-BE49-F238E27FC236}">
                <a16:creationId xmlns:a16="http://schemas.microsoft.com/office/drawing/2014/main" id="{62C2602F-BC1F-4AC9-8F8F-37D4246EC5C5}"/>
              </a:ext>
            </a:extLst>
          </p:cNvPr>
          <p:cNvPicPr>
            <a:picLocks noChangeAspect="1"/>
          </p:cNvPicPr>
          <p:nvPr userDrawn="1"/>
        </p:nvPicPr>
        <p:blipFill rotWithShape="1">
          <a:blip r:embed="rId3" cstate="email">
            <a:alphaModFix/>
            <a:extLst>
              <a:ext uri="{28A0092B-C50C-407E-A947-70E740481C1C}">
                <a14:useLocalDpi xmlns:a14="http://schemas.microsoft.com/office/drawing/2010/main"/>
              </a:ext>
            </a:extLst>
          </a:blip>
          <a:srcRect/>
          <a:stretch/>
        </p:blipFill>
        <p:spPr>
          <a:xfrm>
            <a:off x="0" y="-1"/>
            <a:ext cx="12195851" cy="6878925"/>
          </a:xfrm>
          <a:prstGeom prst="rect">
            <a:avLst/>
          </a:prstGeom>
        </p:spPr>
      </p:pic>
      <p:sp>
        <p:nvSpPr>
          <p:cNvPr id="90" name="Rectangle 4" hidden="1">
            <a:extLst>
              <a:ext uri="{FF2B5EF4-FFF2-40B4-BE49-F238E27FC236}">
                <a16:creationId xmlns:a16="http://schemas.microsoft.com/office/drawing/2014/main" id="{FBF93EDD-5149-43C3-AE03-E4F5F512FE93}"/>
              </a:ext>
            </a:extLst>
          </p:cNvPr>
          <p:cNvSpPr/>
          <p:nvPr userDrawn="1"/>
        </p:nvSpPr>
        <p:spPr>
          <a:xfrm>
            <a:off x="1" y="-2"/>
            <a:ext cx="12192000" cy="6878925"/>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6323" name="Rectangle 2"/>
          <p:cNvSpPr>
            <a:spLocks noGrp="1" noChangeArrowheads="1"/>
          </p:cNvSpPr>
          <p:nvPr>
            <p:ph type="subTitle" idx="1" hasCustomPrompt="1"/>
          </p:nvPr>
        </p:nvSpPr>
        <p:spPr>
          <a:xfrm>
            <a:off x="118375" y="5258118"/>
            <a:ext cx="10598400" cy="381451"/>
          </a:xfrm>
          <a:prstGeom prst="rect">
            <a:avLst/>
          </a:prstGeom>
        </p:spPr>
        <p:txBody>
          <a:bodyPr wrap="square">
            <a:spAutoFit/>
          </a:bodyPr>
          <a:lstStyle>
            <a:lvl1pPr marL="0" indent="0">
              <a:buFont typeface="Verdana" pitchFamily="34" charset="0"/>
              <a:buNone/>
              <a:defRPr sz="1731">
                <a:solidFill>
                  <a:schemeClr val="accent5">
                    <a:lumMod val="20000"/>
                    <a:lumOff val="80000"/>
                  </a:schemeClr>
                </a:solidFill>
              </a:defRPr>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25656" y="4313285"/>
            <a:ext cx="11833243" cy="707886"/>
          </a:xfrm>
          <a:prstGeom prst="rect">
            <a:avLst/>
          </a:prstGeom>
        </p:spPr>
        <p:txBody>
          <a:bodyPr/>
          <a:lstStyle>
            <a:lvl1pPr algn="l">
              <a:defRPr sz="3989" baseline="0">
                <a:solidFill>
                  <a:schemeClr val="bg1"/>
                </a:solidFill>
              </a:defRPr>
            </a:lvl1pPr>
          </a:lstStyle>
          <a:p>
            <a:pPr lvl="0"/>
            <a:r>
              <a:rPr lang="en-GB" noProof="0" dirty="0"/>
              <a:t>PRESENTATION TITLE</a:t>
            </a:r>
          </a:p>
        </p:txBody>
      </p:sp>
      <p:sp>
        <p:nvSpPr>
          <p:cNvPr id="56347" name="Text Box 27"/>
          <p:cNvSpPr txBox="1">
            <a:spLocks noChangeArrowheads="1"/>
          </p:cNvSpPr>
          <p:nvPr userDrawn="1"/>
        </p:nvSpPr>
        <p:spPr bwMode="auto">
          <a:xfrm>
            <a:off x="842434" y="642937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43" name="Text Box 24">
            <a:extLst>
              <a:ext uri="{FF2B5EF4-FFF2-40B4-BE49-F238E27FC236}">
                <a16:creationId xmlns:a16="http://schemas.microsoft.com/office/drawing/2014/main" id="{7D33984A-D43C-428F-AB4A-04E5B59FAE71}"/>
              </a:ext>
            </a:extLst>
          </p:cNvPr>
          <p:cNvSpPr txBox="1">
            <a:spLocks noChangeArrowheads="1"/>
          </p:cNvSpPr>
          <p:nvPr userDrawn="1"/>
        </p:nvSpPr>
        <p:spPr bwMode="auto">
          <a:xfrm>
            <a:off x="11922998" y="5406991"/>
            <a:ext cx="227325" cy="276999"/>
          </a:xfrm>
          <a:prstGeom prst="rect">
            <a:avLst/>
          </a:prstGeom>
          <a:noFill/>
          <a:ln>
            <a:noFill/>
          </a:ln>
          <a:effectLst/>
        </p:spPr>
        <p:txBody>
          <a:bodyPr wrap="none">
            <a:spAutoFit/>
          </a:bodyPr>
          <a:lstStyle/>
          <a:p>
            <a:pPr algn="r">
              <a:spcBef>
                <a:spcPts val="0"/>
              </a:spcBef>
            </a:pPr>
            <a:r>
              <a:rPr lang="en-GB" sz="1197" dirty="0">
                <a:solidFill>
                  <a:schemeClr val="bg1"/>
                </a:solidFill>
                <a:latin typeface="Arial" panose="020B0604020202020204" pitchFamily="34" charset="0"/>
                <a:cs typeface="Arial" panose="020B0604020202020204" pitchFamily="34" charset="0"/>
              </a:rPr>
              <a:t> </a:t>
            </a:r>
          </a:p>
        </p:txBody>
      </p:sp>
      <p:sp>
        <p:nvSpPr>
          <p:cNvPr id="44" name="Text Box 25">
            <a:extLst>
              <a:ext uri="{FF2B5EF4-FFF2-40B4-BE49-F238E27FC236}">
                <a16:creationId xmlns:a16="http://schemas.microsoft.com/office/drawing/2014/main" id="{7AB46881-5DF0-4A35-AA27-0D32ECF82359}"/>
              </a:ext>
            </a:extLst>
          </p:cNvPr>
          <p:cNvSpPr txBox="1">
            <a:spLocks noChangeArrowheads="1"/>
          </p:cNvSpPr>
          <p:nvPr userDrawn="1"/>
        </p:nvSpPr>
        <p:spPr bwMode="auto">
          <a:xfrm>
            <a:off x="11779244" y="6156810"/>
            <a:ext cx="227326" cy="276999"/>
          </a:xfrm>
          <a:prstGeom prst="rect">
            <a:avLst/>
          </a:prstGeom>
          <a:noFill/>
          <a:ln>
            <a:noFill/>
          </a:ln>
          <a:effectLst/>
        </p:spPr>
        <p:txBody>
          <a:bodyPr wrap="none">
            <a:spAutoFit/>
          </a:bodyPr>
          <a:lstStyle/>
          <a:p>
            <a:pPr algn="r">
              <a:spcBef>
                <a:spcPts val="0"/>
              </a:spcBef>
            </a:pPr>
            <a:r>
              <a:rPr lang="en-GB" sz="1197" dirty="0">
                <a:solidFill>
                  <a:schemeClr val="bg1"/>
                </a:solidFill>
                <a:latin typeface="Arial" panose="020B0604020202020204" pitchFamily="34" charset="0"/>
                <a:cs typeface="Arial" panose="020B0604020202020204" pitchFamily="34" charset="0"/>
              </a:rPr>
              <a:t> </a:t>
            </a:r>
          </a:p>
        </p:txBody>
      </p:sp>
      <p:sp>
        <p:nvSpPr>
          <p:cNvPr id="45" name="Text Box 99">
            <a:extLst>
              <a:ext uri="{FF2B5EF4-FFF2-40B4-BE49-F238E27FC236}">
                <a16:creationId xmlns:a16="http://schemas.microsoft.com/office/drawing/2014/main" id="{D9FE3E1C-24B3-4F63-846C-260B4220AAC5}"/>
              </a:ext>
            </a:extLst>
          </p:cNvPr>
          <p:cNvSpPr/>
          <p:nvPr userDrawn="1"/>
        </p:nvSpPr>
        <p:spPr>
          <a:xfrm>
            <a:off x="11094664" y="5811879"/>
            <a:ext cx="911906" cy="217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t-IT" sz="1197" dirty="0">
                <a:latin typeface="Arial" panose="020B0604020202020204" pitchFamily="34" charset="0"/>
                <a:cs typeface="Arial" panose="020B0604020202020204" pitchFamily="34" charset="0"/>
              </a:rPr>
              <a:t> </a:t>
            </a:r>
          </a:p>
        </p:txBody>
      </p:sp>
      <p:sp>
        <p:nvSpPr>
          <p:cNvPr id="10" name="Text Box 58"/>
          <p:cNvSpPr txBox="1">
            <a:spLocks noChangeArrowheads="1"/>
          </p:cNvSpPr>
          <p:nvPr userDrawn="1"/>
        </p:nvSpPr>
        <p:spPr bwMode="auto">
          <a:xfrm>
            <a:off x="222592" y="6213933"/>
            <a:ext cx="66886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798" noProof="0" dirty="0">
                <a:solidFill>
                  <a:srgbClr val="8197A6"/>
                </a:solidFill>
                <a:latin typeface="Arial" panose="020B0604020202020204" pitchFamily="34" charset="0"/>
                <a:cs typeface="Arial" panose="020B0604020202020204" pitchFamily="34" charset="0"/>
              </a:rPr>
              <a:t>ESA UNCLASSIFIED - For ESA Official Use Only</a:t>
            </a:r>
          </a:p>
        </p:txBody>
      </p:sp>
      <p:sp>
        <p:nvSpPr>
          <p:cNvPr id="4" name="Text Box 34">
            <a:extLst>
              <a:ext uri="{FF2B5EF4-FFF2-40B4-BE49-F238E27FC236}">
                <a16:creationId xmlns:a16="http://schemas.microsoft.com/office/drawing/2014/main" id="{936521E2-36D7-4AF3-B70B-FA4D9649E46F}"/>
              </a:ext>
            </a:extLst>
          </p:cNvPr>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chemeClr val="bg1"/>
                </a:solidFill>
                <a:latin typeface="Arial" panose="020B0604020202020204" pitchFamily="34" charset="0"/>
                <a:cs typeface="Arial" panose="020B0604020202020204" pitchFamily="34" charset="0"/>
              </a:rPr>
              <a:t>‹#›</a:t>
            </a:fld>
            <a:endParaRPr lang="en-GB" sz="798" noProof="1">
              <a:solidFill>
                <a:schemeClr val="bg1"/>
              </a:solidFill>
              <a:latin typeface="Arial" panose="020B0604020202020204" pitchFamily="34" charset="0"/>
              <a:cs typeface="Arial" panose="020B0604020202020204" pitchFamily="34" charset="0"/>
            </a:endParaRPr>
          </a:p>
        </p:txBody>
      </p:sp>
      <p:pic>
        <p:nvPicPr>
          <p:cNvPr id="63" name="Picture 6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295883" y="-216924"/>
            <a:ext cx="2088182" cy="1314000"/>
          </a:xfrm>
          <a:prstGeom prst="rect">
            <a:avLst/>
          </a:prstGeom>
        </p:spPr>
      </p:pic>
      <p:pic>
        <p:nvPicPr>
          <p:cNvPr id="65" name="Picture 5">
            <a:extLst>
              <a:ext uri="{FF2B5EF4-FFF2-40B4-BE49-F238E27FC236}">
                <a16:creationId xmlns:a16="http://schemas.microsoft.com/office/drawing/2014/main" id="{BBC9EEE5-B210-445C-81EF-FEA569E56083}"/>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6920" cy="104400"/>
          </a:xfrm>
          <a:prstGeom prst="rect">
            <a:avLst/>
          </a:prstGeom>
        </p:spPr>
      </p:pic>
      <p:pic>
        <p:nvPicPr>
          <p:cNvPr id="46" name="Picture 45">
            <a:extLst>
              <a:ext uri="{FF2B5EF4-FFF2-40B4-BE49-F238E27FC236}">
                <a16:creationId xmlns:a16="http://schemas.microsoft.com/office/drawing/2014/main" id="{EBB965BA-5FAA-5543-9444-B14F3D19DD2B}"/>
              </a:ext>
            </a:extLst>
          </p:cNvPr>
          <p:cNvPicPr>
            <a:picLocks noChangeAspect="1"/>
          </p:cNvPicPr>
          <p:nvPr userDrawn="1"/>
        </p:nvPicPr>
        <p:blipFill>
          <a:blip>
            <a:extLst>
              <a:ext uri="{96DAC541-7B7A-43D3-8B79-37D633B846F1}">
                <asvg:svgBlip xmlns:asvg="http://schemas.microsoft.com/office/drawing/2016/SVG/main" r:embed="rId6"/>
              </a:ext>
            </a:extLst>
          </a:blip>
          <a:srcRect/>
          <a:stretch/>
        </p:blipFill>
        <p:spPr>
          <a:xfrm>
            <a:off x="2" y="6457665"/>
            <a:ext cx="10132231" cy="430721"/>
          </a:xfrm>
          <a:prstGeom prst="rect">
            <a:avLst/>
          </a:prstGeom>
        </p:spPr>
      </p:pic>
    </p:spTree>
    <p:extLst>
      <p:ext uri="{BB962C8B-B14F-4D97-AF65-F5344CB8AC3E}">
        <p14:creationId xmlns:p14="http://schemas.microsoft.com/office/powerpoint/2010/main" val="313994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additive="base">
                                        <p:cTn id="7" dur="500" fill="hold"/>
                                        <p:tgtEl>
                                          <p:spTgt spid="90"/>
                                        </p:tgtEl>
                                        <p:attrNameLst>
                                          <p:attrName>ppt_x</p:attrName>
                                        </p:attrNameLst>
                                      </p:cBhvr>
                                      <p:tavLst>
                                        <p:tav tm="0">
                                          <p:val>
                                            <p:strVal val="0-#ppt_w/2"/>
                                          </p:val>
                                        </p:tav>
                                        <p:tav tm="100000">
                                          <p:val>
                                            <p:strVal val="#ppt_x"/>
                                          </p:val>
                                        </p:tav>
                                      </p:tavLst>
                                    </p:anim>
                                    <p:anim calcmode="lin" valueType="num">
                                      <p:cBhvr additive="base">
                                        <p:cTn id="8" dur="500" fill="hold"/>
                                        <p:tgtEl>
                                          <p:spTgt spid="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Lst>
  </p:timing>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5_CLEAR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DC363E-6F39-76CD-15A0-B2CCE4FD7DD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2024" b="85148"/>
          <a:stretch>
            <a:fillRect/>
          </a:stretch>
        </p:blipFill>
        <p:spPr>
          <a:xfrm>
            <a:off x="1" y="0"/>
            <a:ext cx="12192000" cy="882194"/>
          </a:xfrm>
          <a:prstGeom prst="rect">
            <a:avLst/>
          </a:prstGeom>
        </p:spPr>
      </p:pic>
      <p:sp>
        <p:nvSpPr>
          <p:cNvPr id="4" name="Rectangle 37" hidden="1">
            <a:extLst>
              <a:ext uri="{FF2B5EF4-FFF2-40B4-BE49-F238E27FC236}">
                <a16:creationId xmlns:a16="http://schemas.microsoft.com/office/drawing/2014/main" id="{DA6F988C-F9E9-488F-B04A-A6A5E348FB48}"/>
              </a:ext>
            </a:extLst>
          </p:cNvPr>
          <p:cNvSpPr/>
          <p:nvPr userDrawn="1"/>
        </p:nvSpPr>
        <p:spPr>
          <a:xfrm>
            <a:off x="0" y="0"/>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69"/>
          </a:p>
        </p:txBody>
      </p:sp>
      <p:sp>
        <p:nvSpPr>
          <p:cNvPr id="2" name="Titolo 1">
            <a:extLst>
              <a:ext uri="{FF2B5EF4-FFF2-40B4-BE49-F238E27FC236}">
                <a16:creationId xmlns:a16="http://schemas.microsoft.com/office/drawing/2014/main" id="{FB711613-D936-4B0D-87EB-6F0E6CE90865}"/>
              </a:ext>
            </a:extLst>
          </p:cNvPr>
          <p:cNvSpPr>
            <a:spLocks noGrp="1"/>
          </p:cNvSpPr>
          <p:nvPr>
            <p:ph type="title" hasCustomPrompt="1"/>
          </p:nvPr>
        </p:nvSpPr>
        <p:spPr/>
        <p:txBody>
          <a:bodyPr/>
          <a:lstStyle>
            <a:lvl1pPr algn="l">
              <a:defRPr>
                <a:solidFill>
                  <a:schemeClr val="bg1"/>
                </a:solidFill>
              </a:defRPr>
            </a:lvl1pPr>
          </a:lstStyle>
          <a:p>
            <a:r>
              <a:rPr lang="en-GB" altLang="en-US" noProof="0"/>
              <a:t>CLICK TO EDIT MASTER TITLE STYLE</a:t>
            </a:r>
            <a:endParaRPr lang="en-GB" noProof="0"/>
          </a:p>
        </p:txBody>
      </p:sp>
      <p:sp>
        <p:nvSpPr>
          <p:cNvPr id="7" name="Content Placeholder 2">
            <a:extLst>
              <a:ext uri="{FF2B5EF4-FFF2-40B4-BE49-F238E27FC236}">
                <a16:creationId xmlns:a16="http://schemas.microsoft.com/office/drawing/2014/main" id="{68D686FA-69F1-452F-8A03-7EBE0FAEF436}"/>
              </a:ext>
            </a:extLst>
          </p:cNvPr>
          <p:cNvSpPr>
            <a:spLocks noGrp="1"/>
          </p:cNvSpPr>
          <p:nvPr>
            <p:ph idx="1"/>
          </p:nvPr>
        </p:nvSpPr>
        <p:spPr>
          <a:xfrm>
            <a:off x="219001" y="882196"/>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9" name="Picture 8">
            <a:extLst>
              <a:ext uri="{FF2B5EF4-FFF2-40B4-BE49-F238E27FC236}">
                <a16:creationId xmlns:a16="http://schemas.microsoft.com/office/drawing/2014/main" id="{2CB0AC2C-C495-9D4C-B412-174B5899FD6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3" name="Text Box 58">
            <a:extLst>
              <a:ext uri="{FF2B5EF4-FFF2-40B4-BE49-F238E27FC236}">
                <a16:creationId xmlns:a16="http://schemas.microsoft.com/office/drawing/2014/main" id="{CA537799-9448-E00E-B457-E4B065C33C9F}"/>
              </a:ext>
            </a:extLst>
          </p:cNvPr>
          <p:cNvSpPr txBox="1">
            <a:spLocks noChangeArrowheads="1"/>
          </p:cNvSpPr>
          <p:nvPr userDrawn="1"/>
        </p:nvSpPr>
        <p:spPr bwMode="auto">
          <a:xfrm>
            <a:off x="212898" y="6202800"/>
            <a:ext cx="66886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798" noProof="0">
                <a:solidFill>
                  <a:srgbClr val="8197A6"/>
                </a:solidFill>
                <a:latin typeface="Arial" panose="020B0604020202020204" pitchFamily="34" charset="0"/>
                <a:cs typeface="Arial" panose="020B0604020202020204" pitchFamily="34" charset="0"/>
              </a:rPr>
              <a:t>ESA UNCLASSIFIED – Releasable to the Public</a:t>
            </a:r>
          </a:p>
        </p:txBody>
      </p:sp>
    </p:spTree>
    <p:extLst>
      <p:ext uri="{BB962C8B-B14F-4D97-AF65-F5344CB8AC3E}">
        <p14:creationId xmlns:p14="http://schemas.microsoft.com/office/powerpoint/2010/main" val="2304372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DARK7">
    <p:spTree>
      <p:nvGrpSpPr>
        <p:cNvPr id="1" name=""/>
        <p:cNvGrpSpPr/>
        <p:nvPr/>
      </p:nvGrpSpPr>
      <p:grpSpPr>
        <a:xfrm>
          <a:off x="0" y="0"/>
          <a:ext cx="0" cy="0"/>
          <a:chOff x="0" y="0"/>
          <a:chExt cx="0" cy="0"/>
        </a:xfrm>
      </p:grpSpPr>
      <p:grpSp>
        <p:nvGrpSpPr>
          <p:cNvPr id="5" name="Group 35">
            <a:extLst>
              <a:ext uri="{FF2B5EF4-FFF2-40B4-BE49-F238E27FC236}">
                <a16:creationId xmlns:a16="http://schemas.microsoft.com/office/drawing/2014/main" id="{15C1165B-50AC-46F5-B945-37FE6AF1F392}"/>
              </a:ext>
            </a:extLst>
          </p:cNvPr>
          <p:cNvGrpSpPr/>
          <p:nvPr userDrawn="1"/>
        </p:nvGrpSpPr>
        <p:grpSpPr>
          <a:xfrm>
            <a:off x="-6565" y="-2"/>
            <a:ext cx="12269310" cy="6858003"/>
            <a:chOff x="-6566" y="-2"/>
            <a:chExt cx="12269309" cy="6858002"/>
          </a:xfrm>
        </p:grpSpPr>
        <p:sp>
          <p:nvSpPr>
            <p:cNvPr id="6" name="Rectangle 36" hidden="1">
              <a:extLst>
                <a:ext uri="{FF2B5EF4-FFF2-40B4-BE49-F238E27FC236}">
                  <a16:creationId xmlns:a16="http://schemas.microsoft.com/office/drawing/2014/main" id="{EA24BE63-1E38-4FA8-B27E-7568D000D456}"/>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4"/>
            </a:p>
          </p:txBody>
        </p:sp>
        <p:grpSp>
          <p:nvGrpSpPr>
            <p:cNvPr id="7" name="Group 37" hidden="1">
              <a:extLst>
                <a:ext uri="{FF2B5EF4-FFF2-40B4-BE49-F238E27FC236}">
                  <a16:creationId xmlns:a16="http://schemas.microsoft.com/office/drawing/2014/main" id="{D4DAB8E7-6AD7-4E3B-87D7-9C92D704A0D5}"/>
                </a:ext>
              </a:extLst>
            </p:cNvPr>
            <p:cNvGrpSpPr/>
            <p:nvPr userDrawn="1"/>
          </p:nvGrpSpPr>
          <p:grpSpPr>
            <a:xfrm>
              <a:off x="442260" y="3456849"/>
              <a:ext cx="11820483" cy="2970388"/>
              <a:chOff x="442260" y="3600153"/>
              <a:chExt cx="11820483" cy="2970388"/>
            </a:xfrm>
          </p:grpSpPr>
          <p:cxnSp>
            <p:nvCxnSpPr>
              <p:cNvPr id="8" name="Straight Connector 38">
                <a:extLst>
                  <a:ext uri="{FF2B5EF4-FFF2-40B4-BE49-F238E27FC236}">
                    <a16:creationId xmlns:a16="http://schemas.microsoft.com/office/drawing/2014/main" id="{0F24E6D8-B4AC-477C-A584-BF9803AD059A}"/>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39">
                <a:extLst>
                  <a:ext uri="{FF2B5EF4-FFF2-40B4-BE49-F238E27FC236}">
                    <a16:creationId xmlns:a16="http://schemas.microsoft.com/office/drawing/2014/main" id="{2AFEE107-23D8-49B8-B87B-287A589B06A3}"/>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0">
                <a:extLst>
                  <a:ext uri="{FF2B5EF4-FFF2-40B4-BE49-F238E27FC236}">
                    <a16:creationId xmlns:a16="http://schemas.microsoft.com/office/drawing/2014/main" id="{FC46F22B-8D16-44B9-B078-5202FAD5506C}"/>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1">
                <a:extLst>
                  <a:ext uri="{FF2B5EF4-FFF2-40B4-BE49-F238E27FC236}">
                    <a16:creationId xmlns:a16="http://schemas.microsoft.com/office/drawing/2014/main" id="{84F40097-447D-4345-A231-8E06B5113DAF}"/>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2">
                <a:extLst>
                  <a:ext uri="{FF2B5EF4-FFF2-40B4-BE49-F238E27FC236}">
                    <a16:creationId xmlns:a16="http://schemas.microsoft.com/office/drawing/2014/main" id="{42254BF6-C2FE-484E-B8E5-A5FB6CAE68DA}"/>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3">
                <a:extLst>
                  <a:ext uri="{FF2B5EF4-FFF2-40B4-BE49-F238E27FC236}">
                    <a16:creationId xmlns:a16="http://schemas.microsoft.com/office/drawing/2014/main" id="{E5B7F90F-FC2C-4515-8D32-89F631EBA147}"/>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4">
                <a:extLst>
                  <a:ext uri="{FF2B5EF4-FFF2-40B4-BE49-F238E27FC236}">
                    <a16:creationId xmlns:a16="http://schemas.microsoft.com/office/drawing/2014/main" id="{E99345B2-5577-4798-8DBC-A8040E1C170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5">
                <a:extLst>
                  <a:ext uri="{FF2B5EF4-FFF2-40B4-BE49-F238E27FC236}">
                    <a16:creationId xmlns:a16="http://schemas.microsoft.com/office/drawing/2014/main" id="{F327189C-9AB2-4BE4-BEFF-13F4E1778D06}"/>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6">
                <a:extLst>
                  <a:ext uri="{FF2B5EF4-FFF2-40B4-BE49-F238E27FC236}">
                    <a16:creationId xmlns:a16="http://schemas.microsoft.com/office/drawing/2014/main" id="{7F11114A-60DF-4358-A694-BB4FEEA2A6C7}"/>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7">
                <a:extLst>
                  <a:ext uri="{FF2B5EF4-FFF2-40B4-BE49-F238E27FC236}">
                    <a16:creationId xmlns:a16="http://schemas.microsoft.com/office/drawing/2014/main" id="{A23FCE7B-565B-4C89-BB57-1638682A4280}"/>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8">
                <a:extLst>
                  <a:ext uri="{FF2B5EF4-FFF2-40B4-BE49-F238E27FC236}">
                    <a16:creationId xmlns:a16="http://schemas.microsoft.com/office/drawing/2014/main" id="{0E2613AD-9079-429A-BC7D-F00A04FEFC83}"/>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9">
                <a:extLst>
                  <a:ext uri="{FF2B5EF4-FFF2-40B4-BE49-F238E27FC236}">
                    <a16:creationId xmlns:a16="http://schemas.microsoft.com/office/drawing/2014/main" id="{D8432CDA-98D7-4A05-A0F3-EDA2D11BC74F}"/>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0">
                <a:extLst>
                  <a:ext uri="{FF2B5EF4-FFF2-40B4-BE49-F238E27FC236}">
                    <a16:creationId xmlns:a16="http://schemas.microsoft.com/office/drawing/2014/main" id="{9E761685-9937-4475-8FEE-7B969A517733}"/>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1">
                <a:extLst>
                  <a:ext uri="{FF2B5EF4-FFF2-40B4-BE49-F238E27FC236}">
                    <a16:creationId xmlns:a16="http://schemas.microsoft.com/office/drawing/2014/main" id="{504C3711-C622-42DC-9899-B3858E082F8D}"/>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2">
                <a:extLst>
                  <a:ext uri="{FF2B5EF4-FFF2-40B4-BE49-F238E27FC236}">
                    <a16:creationId xmlns:a16="http://schemas.microsoft.com/office/drawing/2014/main" id="{1A83ECB3-AA6D-4F83-A917-59F1F3CAF53A}"/>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3">
                <a:extLst>
                  <a:ext uri="{FF2B5EF4-FFF2-40B4-BE49-F238E27FC236}">
                    <a16:creationId xmlns:a16="http://schemas.microsoft.com/office/drawing/2014/main" id="{3375B322-614F-48CD-9559-DDABC5D9313C}"/>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4">
                <a:extLst>
                  <a:ext uri="{FF2B5EF4-FFF2-40B4-BE49-F238E27FC236}">
                    <a16:creationId xmlns:a16="http://schemas.microsoft.com/office/drawing/2014/main" id="{B19264DC-7279-4EAE-9B3E-6C1ADC0DB8DF}"/>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5">
                <a:extLst>
                  <a:ext uri="{FF2B5EF4-FFF2-40B4-BE49-F238E27FC236}">
                    <a16:creationId xmlns:a16="http://schemas.microsoft.com/office/drawing/2014/main" id="{785CCA65-BECC-4A15-B2F7-9CCF558B8165}"/>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6">
                <a:extLst>
                  <a:ext uri="{FF2B5EF4-FFF2-40B4-BE49-F238E27FC236}">
                    <a16:creationId xmlns:a16="http://schemas.microsoft.com/office/drawing/2014/main" id="{7CC1776D-4ADE-4C0C-965F-79108AEEF1BC}"/>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7">
                <a:extLst>
                  <a:ext uri="{FF2B5EF4-FFF2-40B4-BE49-F238E27FC236}">
                    <a16:creationId xmlns:a16="http://schemas.microsoft.com/office/drawing/2014/main" id="{B55C28CF-9862-488A-8C81-3050036A705D}"/>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8">
                <a:extLst>
                  <a:ext uri="{FF2B5EF4-FFF2-40B4-BE49-F238E27FC236}">
                    <a16:creationId xmlns:a16="http://schemas.microsoft.com/office/drawing/2014/main" id="{21D5562D-7135-49BA-B33A-8426A8A0AD75}"/>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9">
                <a:extLst>
                  <a:ext uri="{FF2B5EF4-FFF2-40B4-BE49-F238E27FC236}">
                    <a16:creationId xmlns:a16="http://schemas.microsoft.com/office/drawing/2014/main" id="{F39A28E8-9029-4984-AFC2-3FD4EEC51BA7}"/>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0">
                <a:extLst>
                  <a:ext uri="{FF2B5EF4-FFF2-40B4-BE49-F238E27FC236}">
                    <a16:creationId xmlns:a16="http://schemas.microsoft.com/office/drawing/2014/main" id="{15D4F68C-30B2-45C2-BDD1-B6EBEE511F2B}"/>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1">
                <a:extLst>
                  <a:ext uri="{FF2B5EF4-FFF2-40B4-BE49-F238E27FC236}">
                    <a16:creationId xmlns:a16="http://schemas.microsoft.com/office/drawing/2014/main" id="{051ED23E-8584-4999-8EC5-84277C9290D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94A4DDCC-9F42-4948-9645-E86435B98BA5}"/>
              </a:ext>
            </a:extLst>
          </p:cNvPr>
          <p:cNvSpPr>
            <a:spLocks noGrp="1"/>
          </p:cNvSpPr>
          <p:nvPr>
            <p:ph type="title" hasCustomPrompt="1"/>
          </p:nvPr>
        </p:nvSpPr>
        <p:spPr>
          <a:xfrm>
            <a:off x="216425" y="156383"/>
            <a:ext cx="10485443" cy="563779"/>
          </a:xfrm>
          <a:prstGeom prst="rect">
            <a:avLst/>
          </a:prstGeom>
        </p:spPr>
        <p:txBody>
          <a:bodyPr/>
          <a:lstStyle/>
          <a:p>
            <a:r>
              <a:rPr lang="en-GB" altLang="en-US" noProof="0"/>
              <a:t>CLICK TO EDIT MASTER TITLE STYLE</a:t>
            </a:r>
            <a:endParaRPr lang="en-GB" noProof="0"/>
          </a:p>
        </p:txBody>
      </p:sp>
      <p:sp>
        <p:nvSpPr>
          <p:cNvPr id="4" name="Content Placeholder 2">
            <a:extLst>
              <a:ext uri="{FF2B5EF4-FFF2-40B4-BE49-F238E27FC236}">
                <a16:creationId xmlns:a16="http://schemas.microsoft.com/office/drawing/2014/main" id="{E06FD5EE-114E-4722-B4F2-F97B4E5BFF1B}"/>
              </a:ext>
            </a:extLst>
          </p:cNvPr>
          <p:cNvSpPr>
            <a:spLocks noGrp="1"/>
          </p:cNvSpPr>
          <p:nvPr>
            <p:ph idx="1"/>
          </p:nvPr>
        </p:nvSpPr>
        <p:spPr>
          <a:xfrm>
            <a:off x="218263" y="882000"/>
            <a:ext cx="11732718" cy="5328000"/>
          </a:xfrm>
        </p:spPr>
        <p:txBody>
          <a:bodyPr/>
          <a:lstStyle>
            <a:lvl1pPr>
              <a:defRPr sz="1790"/>
            </a:lvl1pPr>
            <a:lvl2pPr>
              <a:defRPr sz="1790"/>
            </a:lvl2pPr>
            <a:lvl3pPr>
              <a:defRPr sz="1790"/>
            </a:lvl3pPr>
            <a:lvl4pPr>
              <a:defRPr sz="1790"/>
            </a:lvl4pPr>
            <a:lvl5pPr>
              <a:defRPr sz="179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036764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765476-519D-5AF3-C15E-3AE82EF527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184000"/>
          </a:xfrm>
          <a:prstGeom prst="rect">
            <a:avLst/>
          </a:prstGeom>
        </p:spPr>
      </p:pic>
      <p:sp>
        <p:nvSpPr>
          <p:cNvPr id="4" name="Rectangle 37" hidden="1">
            <a:extLst>
              <a:ext uri="{FF2B5EF4-FFF2-40B4-BE49-F238E27FC236}">
                <a16:creationId xmlns:a16="http://schemas.microsoft.com/office/drawing/2014/main" id="{DA6F988C-F9E9-488F-B04A-A6A5E348FB48}"/>
              </a:ext>
            </a:extLst>
          </p:cNvPr>
          <p:cNvSpPr/>
          <p:nvPr userDrawn="1"/>
        </p:nvSpPr>
        <p:spPr>
          <a:xfrm>
            <a:off x="0" y="0"/>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69" dirty="0"/>
          </a:p>
        </p:txBody>
      </p:sp>
      <p:sp>
        <p:nvSpPr>
          <p:cNvPr id="7" name="Content Placeholder 2">
            <a:extLst>
              <a:ext uri="{FF2B5EF4-FFF2-40B4-BE49-F238E27FC236}">
                <a16:creationId xmlns:a16="http://schemas.microsoft.com/office/drawing/2014/main" id="{68D686FA-69F1-452F-8A03-7EBE0FAEF436}"/>
              </a:ext>
            </a:extLst>
          </p:cNvPr>
          <p:cNvSpPr>
            <a:spLocks noGrp="1"/>
          </p:cNvSpPr>
          <p:nvPr>
            <p:ph idx="1"/>
          </p:nvPr>
        </p:nvSpPr>
        <p:spPr>
          <a:xfrm>
            <a:off x="175364" y="1314000"/>
            <a:ext cx="11776355" cy="4896196"/>
          </a:xfrm>
        </p:spPr>
        <p:txBody>
          <a:bodyPr/>
          <a:lstStyle>
            <a:lvl1pPr>
              <a:defRPr sz="1795"/>
            </a:lvl1pPr>
            <a:lvl2pPr>
              <a:defRPr sz="1795"/>
            </a:lvl2pPr>
            <a:lvl3pPr>
              <a:defRPr sz="1795"/>
            </a:lvl3pPr>
            <a:lvl4pPr>
              <a:defRPr sz="1795"/>
            </a:lvl4pPr>
            <a:lvl5pPr>
              <a:defRPr sz="1795"/>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pic>
        <p:nvPicPr>
          <p:cNvPr id="9" name="Picture 8">
            <a:extLst>
              <a:ext uri="{FF2B5EF4-FFF2-40B4-BE49-F238E27FC236}">
                <a16:creationId xmlns:a16="http://schemas.microsoft.com/office/drawing/2014/main" id="{2CB0AC2C-C495-9D4C-B412-174B5899FD6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09370" y="-228611"/>
            <a:ext cx="2088182" cy="1314000"/>
          </a:xfrm>
          <a:prstGeom prst="rect">
            <a:avLst/>
          </a:prstGeom>
        </p:spPr>
      </p:pic>
    </p:spTree>
    <p:extLst>
      <p:ext uri="{BB962C8B-B14F-4D97-AF65-F5344CB8AC3E}">
        <p14:creationId xmlns:p14="http://schemas.microsoft.com/office/powerpoint/2010/main" val="1286973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8263" y="882193"/>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795"/>
            </a:lvl1pPr>
            <a:lvl2pPr>
              <a:defRPr sz="1795"/>
            </a:lvl2pPr>
            <a:lvl3pPr>
              <a:defRPr sz="1795"/>
            </a:lvl3pPr>
            <a:lvl4pPr>
              <a:defRPr sz="1795"/>
            </a:lvl4pPr>
            <a:lvl5pPr>
              <a:defRPr sz="1795"/>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Tree>
    <p:extLst>
      <p:ext uri="{BB962C8B-B14F-4D97-AF65-F5344CB8AC3E}">
        <p14:creationId xmlns:p14="http://schemas.microsoft.com/office/powerpoint/2010/main" val="3875518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LEAR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7CC3084-51F0-9299-5900-CA97A9FC8C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2192000" cy="6876753"/>
          </a:xfrm>
          <a:prstGeom prst="rect">
            <a:avLst/>
          </a:prstGeom>
        </p:spPr>
      </p:pic>
      <p:sp>
        <p:nvSpPr>
          <p:cNvPr id="3" name="Rectangle 2">
            <a:extLst>
              <a:ext uri="{FF2B5EF4-FFF2-40B4-BE49-F238E27FC236}">
                <a16:creationId xmlns:a16="http://schemas.microsoft.com/office/drawing/2014/main" id="{85B03EEB-4451-F821-069C-2213655707C8}"/>
              </a:ext>
            </a:extLst>
          </p:cNvPr>
          <p:cNvSpPr/>
          <p:nvPr userDrawn="1"/>
        </p:nvSpPr>
        <p:spPr>
          <a:xfrm>
            <a:off x="0" y="0"/>
            <a:ext cx="12192000" cy="6858000"/>
          </a:xfrm>
          <a:prstGeom prst="rect">
            <a:avLst/>
          </a:prstGeom>
          <a:gradFill flip="none" rotWithShape="1">
            <a:gsLst>
              <a:gs pos="0">
                <a:srgbClr val="003247"/>
              </a:gs>
              <a:gs pos="35000">
                <a:srgbClr val="004A58"/>
              </a:gs>
              <a:gs pos="100000">
                <a:srgbClr val="009A8F">
                  <a:alpha val="4000"/>
                </a:srgbClr>
              </a:gs>
            </a:gsLst>
            <a:lin ang="180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olo 1">
            <a:extLst>
              <a:ext uri="{FF2B5EF4-FFF2-40B4-BE49-F238E27FC236}">
                <a16:creationId xmlns:a16="http://schemas.microsoft.com/office/drawing/2014/main" id="{FB711613-D936-4B0D-87EB-6F0E6CE90865}"/>
              </a:ext>
            </a:extLst>
          </p:cNvPr>
          <p:cNvSpPr>
            <a:spLocks noGrp="1"/>
          </p:cNvSpPr>
          <p:nvPr>
            <p:ph type="title" hasCustomPrompt="1"/>
          </p:nvPr>
        </p:nvSpPr>
        <p:spPr/>
        <p:txBody>
          <a:bodyPr/>
          <a:lstStyle>
            <a:lvl1pPr algn="l">
              <a:defRPr>
                <a:solidFill>
                  <a:schemeClr val="bg1"/>
                </a:solidFill>
              </a:defRPr>
            </a:lvl1pPr>
          </a:lstStyle>
          <a:p>
            <a:r>
              <a:rPr lang="en-GB" altLang="en-US" noProof="0" dirty="0"/>
              <a:t>CLICK TO EDIT MASTER TITLE STYLE</a:t>
            </a:r>
            <a:endParaRPr lang="en-GB" noProof="0" dirty="0"/>
          </a:p>
        </p:txBody>
      </p:sp>
      <p:sp>
        <p:nvSpPr>
          <p:cNvPr id="7" name="Content Placeholder 2">
            <a:extLst>
              <a:ext uri="{FF2B5EF4-FFF2-40B4-BE49-F238E27FC236}">
                <a16:creationId xmlns:a16="http://schemas.microsoft.com/office/drawing/2014/main" id="{68D686FA-69F1-452F-8A03-7EBE0FAEF436}"/>
              </a:ext>
            </a:extLst>
          </p:cNvPr>
          <p:cNvSpPr>
            <a:spLocks noGrp="1"/>
          </p:cNvSpPr>
          <p:nvPr>
            <p:ph idx="1"/>
          </p:nvPr>
        </p:nvSpPr>
        <p:spPr>
          <a:xfrm>
            <a:off x="219001" y="882196"/>
            <a:ext cx="11732718" cy="5328000"/>
          </a:xfrm>
        </p:spPr>
        <p:txBody>
          <a:bodyPr/>
          <a:lstStyle>
            <a:lvl1pPr>
              <a:defRPr sz="1795">
                <a:solidFill>
                  <a:srgbClr val="E7FEFF"/>
                </a:solidFill>
              </a:defRPr>
            </a:lvl1pPr>
            <a:lvl2pPr>
              <a:defRPr sz="1795">
                <a:solidFill>
                  <a:srgbClr val="E7FEFF"/>
                </a:solidFill>
              </a:defRPr>
            </a:lvl2pPr>
            <a:lvl3pPr>
              <a:defRPr sz="1795">
                <a:solidFill>
                  <a:srgbClr val="E7FEFF"/>
                </a:solidFill>
              </a:defRPr>
            </a:lvl3pPr>
            <a:lvl4pPr>
              <a:defRPr sz="1795">
                <a:solidFill>
                  <a:srgbClr val="E7FEFF"/>
                </a:solidFill>
              </a:defRPr>
            </a:lvl4pPr>
            <a:lvl5pPr>
              <a:defRPr sz="1795">
                <a:solidFill>
                  <a:srgbClr val="E7FEFF"/>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pic>
        <p:nvPicPr>
          <p:cNvPr id="9" name="Picture 8">
            <a:extLst>
              <a:ext uri="{FF2B5EF4-FFF2-40B4-BE49-F238E27FC236}">
                <a16:creationId xmlns:a16="http://schemas.microsoft.com/office/drawing/2014/main" id="{2CB0AC2C-C495-9D4C-B412-174B5899FD6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6" name="Text Box 34">
            <a:extLst>
              <a:ext uri="{FF2B5EF4-FFF2-40B4-BE49-F238E27FC236}">
                <a16:creationId xmlns:a16="http://schemas.microsoft.com/office/drawing/2014/main" id="{871C8431-13FB-2193-E543-ED77ACC7D61C}"/>
              </a:ext>
            </a:extLst>
          </p:cNvPr>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chemeClr val="bg1"/>
                </a:solidFill>
                <a:latin typeface="Arial" panose="020B0604020202020204" pitchFamily="34" charset="0"/>
                <a:cs typeface="Arial" panose="020B0604020202020204" pitchFamily="34" charset="0"/>
              </a:rPr>
              <a:t>‹#›</a:t>
            </a:fld>
            <a:endParaRPr lang="en-GB" sz="798" noProof="1">
              <a:solidFill>
                <a:schemeClr val="bg1"/>
              </a:solidFill>
              <a:latin typeface="Arial" panose="020B0604020202020204" pitchFamily="34" charset="0"/>
              <a:cs typeface="Arial" panose="020B0604020202020204" pitchFamily="34" charset="0"/>
            </a:endParaRPr>
          </a:p>
        </p:txBody>
      </p:sp>
      <p:pic>
        <p:nvPicPr>
          <p:cNvPr id="8" name="Picture 5">
            <a:extLst>
              <a:ext uri="{FF2B5EF4-FFF2-40B4-BE49-F238E27FC236}">
                <a16:creationId xmlns:a16="http://schemas.microsoft.com/office/drawing/2014/main" id="{4604642E-F54D-9D60-08E9-496722DBF578}"/>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14596" y="6584400"/>
            <a:ext cx="1636920" cy="104400"/>
          </a:xfrm>
          <a:prstGeom prst="rect">
            <a:avLst/>
          </a:prstGeom>
        </p:spPr>
      </p:pic>
      <p:pic>
        <p:nvPicPr>
          <p:cNvPr id="11" name="Picture 45">
            <a:extLst>
              <a:ext uri="{FF2B5EF4-FFF2-40B4-BE49-F238E27FC236}">
                <a16:creationId xmlns:a16="http://schemas.microsoft.com/office/drawing/2014/main" id="{01911603-FD80-6FF4-5098-B30806EBA0D4}"/>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2" y="6457665"/>
            <a:ext cx="10132231" cy="430721"/>
          </a:xfrm>
          <a:prstGeom prst="rect">
            <a:avLst/>
          </a:prstGeom>
        </p:spPr>
      </p:pic>
    </p:spTree>
    <p:extLst>
      <p:ext uri="{BB962C8B-B14F-4D97-AF65-F5344CB8AC3E}">
        <p14:creationId xmlns:p14="http://schemas.microsoft.com/office/powerpoint/2010/main" val="4259211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LEAR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5B03EEB-4451-F821-069C-2213655707C8}"/>
              </a:ext>
            </a:extLst>
          </p:cNvPr>
          <p:cNvSpPr/>
          <p:nvPr userDrawn="1"/>
        </p:nvSpPr>
        <p:spPr>
          <a:xfrm>
            <a:off x="0" y="0"/>
            <a:ext cx="12192000" cy="6858000"/>
          </a:xfrm>
          <a:prstGeom prst="rect">
            <a:avLst/>
          </a:prstGeom>
          <a:gradFill flip="none" rotWithShape="1">
            <a:gsLst>
              <a:gs pos="0">
                <a:srgbClr val="003247"/>
              </a:gs>
              <a:gs pos="35000">
                <a:srgbClr val="004A58"/>
              </a:gs>
              <a:gs pos="100000">
                <a:srgbClr val="009A8F"/>
              </a:gs>
            </a:gsLst>
            <a:lin ang="180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olo 1">
            <a:extLst>
              <a:ext uri="{FF2B5EF4-FFF2-40B4-BE49-F238E27FC236}">
                <a16:creationId xmlns:a16="http://schemas.microsoft.com/office/drawing/2014/main" id="{FB711613-D936-4B0D-87EB-6F0E6CE90865}"/>
              </a:ext>
            </a:extLst>
          </p:cNvPr>
          <p:cNvSpPr>
            <a:spLocks noGrp="1"/>
          </p:cNvSpPr>
          <p:nvPr>
            <p:ph type="title" hasCustomPrompt="1"/>
          </p:nvPr>
        </p:nvSpPr>
        <p:spPr/>
        <p:txBody>
          <a:bodyPr/>
          <a:lstStyle>
            <a:lvl1pPr algn="l">
              <a:defRPr>
                <a:solidFill>
                  <a:schemeClr val="bg1"/>
                </a:solidFill>
              </a:defRPr>
            </a:lvl1pPr>
          </a:lstStyle>
          <a:p>
            <a:r>
              <a:rPr lang="en-GB" altLang="en-US" noProof="0" dirty="0"/>
              <a:t>CLICK TO EDIT MASTER TITLE STYLE</a:t>
            </a:r>
            <a:endParaRPr lang="en-GB" noProof="0" dirty="0"/>
          </a:p>
        </p:txBody>
      </p:sp>
      <p:sp>
        <p:nvSpPr>
          <p:cNvPr id="7" name="Content Placeholder 2">
            <a:extLst>
              <a:ext uri="{FF2B5EF4-FFF2-40B4-BE49-F238E27FC236}">
                <a16:creationId xmlns:a16="http://schemas.microsoft.com/office/drawing/2014/main" id="{68D686FA-69F1-452F-8A03-7EBE0FAEF436}"/>
              </a:ext>
            </a:extLst>
          </p:cNvPr>
          <p:cNvSpPr>
            <a:spLocks noGrp="1"/>
          </p:cNvSpPr>
          <p:nvPr>
            <p:ph idx="1"/>
          </p:nvPr>
        </p:nvSpPr>
        <p:spPr>
          <a:xfrm>
            <a:off x="219001" y="882196"/>
            <a:ext cx="11732718" cy="5328000"/>
          </a:xfrm>
        </p:spPr>
        <p:txBody>
          <a:bodyPr/>
          <a:lstStyle>
            <a:lvl1pPr>
              <a:defRPr sz="1795">
                <a:solidFill>
                  <a:srgbClr val="E7FEFF"/>
                </a:solidFill>
              </a:defRPr>
            </a:lvl1pPr>
            <a:lvl2pPr>
              <a:defRPr sz="1795">
                <a:solidFill>
                  <a:srgbClr val="E7FEFF"/>
                </a:solidFill>
              </a:defRPr>
            </a:lvl2pPr>
            <a:lvl3pPr>
              <a:defRPr sz="1795">
                <a:solidFill>
                  <a:srgbClr val="E7FEFF"/>
                </a:solidFill>
              </a:defRPr>
            </a:lvl3pPr>
            <a:lvl4pPr>
              <a:defRPr sz="1795">
                <a:solidFill>
                  <a:srgbClr val="E7FEFF"/>
                </a:solidFill>
              </a:defRPr>
            </a:lvl4pPr>
            <a:lvl5pPr>
              <a:defRPr sz="1795">
                <a:solidFill>
                  <a:srgbClr val="E7FEFF"/>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pic>
        <p:nvPicPr>
          <p:cNvPr id="9" name="Picture 8">
            <a:extLst>
              <a:ext uri="{FF2B5EF4-FFF2-40B4-BE49-F238E27FC236}">
                <a16:creationId xmlns:a16="http://schemas.microsoft.com/office/drawing/2014/main" id="{2CB0AC2C-C495-9D4C-B412-174B5899FD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6" name="Text Box 34">
            <a:extLst>
              <a:ext uri="{FF2B5EF4-FFF2-40B4-BE49-F238E27FC236}">
                <a16:creationId xmlns:a16="http://schemas.microsoft.com/office/drawing/2014/main" id="{871C8431-13FB-2193-E543-ED77ACC7D61C}"/>
              </a:ext>
            </a:extLst>
          </p:cNvPr>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chemeClr val="bg1"/>
                </a:solidFill>
                <a:latin typeface="Arial" panose="020B0604020202020204" pitchFamily="34" charset="0"/>
                <a:cs typeface="Arial" panose="020B0604020202020204" pitchFamily="34" charset="0"/>
              </a:rPr>
              <a:t>‹#›</a:t>
            </a:fld>
            <a:endParaRPr lang="en-GB" sz="798" noProof="1">
              <a:solidFill>
                <a:schemeClr val="bg1"/>
              </a:solidFill>
              <a:latin typeface="Arial" panose="020B0604020202020204" pitchFamily="34" charset="0"/>
              <a:cs typeface="Arial" panose="020B0604020202020204" pitchFamily="34" charset="0"/>
            </a:endParaRPr>
          </a:p>
        </p:txBody>
      </p:sp>
      <p:pic>
        <p:nvPicPr>
          <p:cNvPr id="8" name="Picture 5">
            <a:extLst>
              <a:ext uri="{FF2B5EF4-FFF2-40B4-BE49-F238E27FC236}">
                <a16:creationId xmlns:a16="http://schemas.microsoft.com/office/drawing/2014/main" id="{4604642E-F54D-9D60-08E9-496722DBF578}"/>
              </a:ext>
            </a:extLst>
          </p:cNvPr>
          <p:cNvPicPr>
            <a:picLocks/>
          </p:cNvPicPr>
          <p:nvPr userDrawn="1"/>
        </p:nvPicPr>
        <p:blipFill>
          <a:blip r:embed="rId3" cstate="email">
            <a:extLst>
              <a:ext uri="{28A0092B-C50C-407E-A947-70E740481C1C}">
                <a14:useLocalDpi xmlns:a14="http://schemas.microsoft.com/office/drawing/2010/main"/>
              </a:ext>
            </a:extLst>
          </a:blip>
          <a:stretch>
            <a:fillRect/>
          </a:stretch>
        </p:blipFill>
        <p:spPr>
          <a:xfrm>
            <a:off x="10314596" y="6584400"/>
            <a:ext cx="1636920" cy="104400"/>
          </a:xfrm>
          <a:prstGeom prst="rect">
            <a:avLst/>
          </a:prstGeom>
        </p:spPr>
      </p:pic>
      <p:pic>
        <p:nvPicPr>
          <p:cNvPr id="11" name="Picture 45">
            <a:extLst>
              <a:ext uri="{FF2B5EF4-FFF2-40B4-BE49-F238E27FC236}">
                <a16:creationId xmlns:a16="http://schemas.microsoft.com/office/drawing/2014/main" id="{01911603-FD80-6FF4-5098-B30806EBA0D4}"/>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2" y="6457665"/>
            <a:ext cx="10132231" cy="430721"/>
          </a:xfrm>
          <a:prstGeom prst="rect">
            <a:avLst/>
          </a:prstGeom>
        </p:spPr>
      </p:pic>
    </p:spTree>
    <p:extLst>
      <p:ext uri="{BB962C8B-B14F-4D97-AF65-F5344CB8AC3E}">
        <p14:creationId xmlns:p14="http://schemas.microsoft.com/office/powerpoint/2010/main" val="3789877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solidFill>
                  <a:srgbClr val="003249"/>
                </a:solidFill>
              </a:defRPr>
            </a:lvl1pPr>
          </a:lstStyle>
          <a:p>
            <a:r>
              <a:rPr lang="en-GB" noProof="0" dirty="0"/>
              <a:t>CLICK TO EDIT MASTER TITLE STYLE</a:t>
            </a:r>
          </a:p>
        </p:txBody>
      </p:sp>
      <p:sp>
        <p:nvSpPr>
          <p:cNvPr id="9" name="Content Placeholder 2">
            <a:extLst>
              <a:ext uri="{FF2B5EF4-FFF2-40B4-BE49-F238E27FC236}">
                <a16:creationId xmlns:a16="http://schemas.microsoft.com/office/drawing/2014/main" id="{59A1B071-1AF1-4E5C-847C-81B99F1817C7}"/>
              </a:ext>
            </a:extLst>
          </p:cNvPr>
          <p:cNvSpPr>
            <a:spLocks noGrp="1"/>
          </p:cNvSpPr>
          <p:nvPr>
            <p:ph sz="half" idx="1"/>
          </p:nvPr>
        </p:nvSpPr>
        <p:spPr>
          <a:xfrm>
            <a:off x="218263" y="1673225"/>
            <a:ext cx="5788844" cy="43180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US" noProof="0" dirty="0"/>
              <a:t>Click to edit </a:t>
            </a:r>
            <a:r>
              <a:rPr lang="en-GB" noProof="0" dirty="0"/>
              <a:t>Master</a:t>
            </a:r>
            <a:r>
              <a:rPr lang="en-US" noProof="0" dirty="0"/>
              <a:t> text styles</a:t>
            </a:r>
          </a:p>
          <a:p>
            <a:pPr lvl="1"/>
            <a:r>
              <a:rPr lang="en-GB" noProof="0" dirty="0"/>
              <a:t>Second</a:t>
            </a:r>
            <a:r>
              <a:rPr lang="en-US" noProof="0" dirty="0"/>
              <a:t> level</a:t>
            </a:r>
          </a:p>
          <a:p>
            <a:pPr lvl="2"/>
            <a:r>
              <a:rPr lang="en-US" noProof="0" dirty="0"/>
              <a:t>Third </a:t>
            </a:r>
            <a:r>
              <a:rPr lang="en-GB" noProof="0" dirty="0"/>
              <a:t>level</a:t>
            </a:r>
          </a:p>
          <a:p>
            <a:pPr lvl="3"/>
            <a:r>
              <a:rPr lang="en-GB" noProof="0" dirty="0"/>
              <a:t>Fourth</a:t>
            </a:r>
            <a:r>
              <a:rPr lang="en-US" noProof="0" dirty="0"/>
              <a:t> level</a:t>
            </a:r>
          </a:p>
          <a:p>
            <a:pPr lvl="4"/>
            <a:r>
              <a:rPr lang="en-GB" noProof="0" dirty="0"/>
              <a:t>Fifth</a:t>
            </a:r>
            <a:r>
              <a:rPr lang="en-US" noProof="0" dirty="0"/>
              <a:t> level</a:t>
            </a:r>
            <a:endParaRPr lang="en-GB" noProof="0" dirty="0"/>
          </a:p>
        </p:txBody>
      </p:sp>
      <p:sp>
        <p:nvSpPr>
          <p:cNvPr id="10" name="Content Placeholder 3">
            <a:extLst>
              <a:ext uri="{FF2B5EF4-FFF2-40B4-BE49-F238E27FC236}">
                <a16:creationId xmlns:a16="http://schemas.microsoft.com/office/drawing/2014/main" id="{1FECB638-90E0-45FF-9E57-2E1BEA99D056}"/>
              </a:ext>
            </a:extLst>
          </p:cNvPr>
          <p:cNvSpPr>
            <a:spLocks noGrp="1"/>
          </p:cNvSpPr>
          <p:nvPr>
            <p:ph sz="half" idx="2"/>
          </p:nvPr>
        </p:nvSpPr>
        <p:spPr>
          <a:xfrm>
            <a:off x="6210297" y="1673225"/>
            <a:ext cx="5747139" cy="43180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cxnSp>
        <p:nvCxnSpPr>
          <p:cNvPr id="8" name="Straight Connector 7">
            <a:extLst>
              <a:ext uri="{FF2B5EF4-FFF2-40B4-BE49-F238E27FC236}">
                <a16:creationId xmlns:a16="http://schemas.microsoft.com/office/drawing/2014/main" id="{8FE92DEE-E179-466F-A2E3-A937D4BD20BC}"/>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925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LEAR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001" y="882193"/>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795"/>
            </a:lvl1pPr>
            <a:lvl2pPr>
              <a:defRPr sz="1795"/>
            </a:lvl2pPr>
            <a:lvl3pPr>
              <a:defRPr sz="1795"/>
            </a:lvl3pPr>
            <a:lvl4pPr>
              <a:defRPr sz="1795"/>
            </a:lvl4pPr>
            <a:lvl5pPr>
              <a:defRPr sz="1795"/>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cxnSp>
        <p:nvCxnSpPr>
          <p:cNvPr id="8" name="Straight Connector 7">
            <a:extLst>
              <a:ext uri="{FF2B5EF4-FFF2-40B4-BE49-F238E27FC236}">
                <a16:creationId xmlns:a16="http://schemas.microsoft.com/office/drawing/2014/main" id="{66685DA0-8643-4F78-942D-E0F5AC953F36}"/>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C45C1A6-E95B-4684-B90E-1AB073216CB2}"/>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0349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COVER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F2AEF4-F6E4-D347-73AF-DAB1BD6420A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1"/>
            <a:ext cx="12192000" cy="6877182"/>
          </a:xfrm>
          <a:prstGeom prst="rect">
            <a:avLst/>
          </a:prstGeom>
        </p:spPr>
      </p:pic>
      <p:pic>
        <p:nvPicPr>
          <p:cNvPr id="3" name="Picture 169" hidden="1">
            <a:extLst>
              <a:ext uri="{FF2B5EF4-FFF2-40B4-BE49-F238E27FC236}">
                <a16:creationId xmlns:a16="http://schemas.microsoft.com/office/drawing/2014/main" id="{62C2602F-BC1F-4AC9-8F8F-37D4246EC5C5}"/>
              </a:ext>
            </a:extLst>
          </p:cNvPr>
          <p:cNvPicPr>
            <a:picLocks noChangeAspect="1"/>
          </p:cNvPicPr>
          <p:nvPr userDrawn="1"/>
        </p:nvPicPr>
        <p:blipFill rotWithShape="1">
          <a:blip r:embed="rId3" cstate="email">
            <a:alphaModFix/>
            <a:extLst>
              <a:ext uri="{28A0092B-C50C-407E-A947-70E740481C1C}">
                <a14:useLocalDpi xmlns:a14="http://schemas.microsoft.com/office/drawing/2010/main"/>
              </a:ext>
            </a:extLst>
          </a:blip>
          <a:srcRect/>
          <a:stretch/>
        </p:blipFill>
        <p:spPr>
          <a:xfrm>
            <a:off x="0" y="-1"/>
            <a:ext cx="12195851" cy="6878925"/>
          </a:xfrm>
          <a:prstGeom prst="rect">
            <a:avLst/>
          </a:prstGeom>
        </p:spPr>
      </p:pic>
      <p:sp>
        <p:nvSpPr>
          <p:cNvPr id="90" name="Rectangle 4" hidden="1">
            <a:extLst>
              <a:ext uri="{FF2B5EF4-FFF2-40B4-BE49-F238E27FC236}">
                <a16:creationId xmlns:a16="http://schemas.microsoft.com/office/drawing/2014/main" id="{FBF93EDD-5149-43C3-AE03-E4F5F512FE93}"/>
              </a:ext>
            </a:extLst>
          </p:cNvPr>
          <p:cNvSpPr/>
          <p:nvPr userDrawn="1"/>
        </p:nvSpPr>
        <p:spPr>
          <a:xfrm>
            <a:off x="1" y="-2"/>
            <a:ext cx="12192000" cy="6878925"/>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6323" name="Rectangle 2"/>
          <p:cNvSpPr>
            <a:spLocks noGrp="1" noChangeArrowheads="1"/>
          </p:cNvSpPr>
          <p:nvPr>
            <p:ph type="subTitle" idx="1" hasCustomPrompt="1"/>
          </p:nvPr>
        </p:nvSpPr>
        <p:spPr>
          <a:xfrm>
            <a:off x="118375" y="5258118"/>
            <a:ext cx="10598400" cy="381451"/>
          </a:xfrm>
          <a:prstGeom prst="rect">
            <a:avLst/>
          </a:prstGeom>
        </p:spPr>
        <p:txBody>
          <a:bodyPr wrap="square">
            <a:spAutoFit/>
          </a:bodyPr>
          <a:lstStyle>
            <a:lvl1pPr marL="0" indent="0">
              <a:buFont typeface="Verdana" pitchFamily="34" charset="0"/>
              <a:buNone/>
              <a:defRPr sz="1731">
                <a:solidFill>
                  <a:schemeClr val="accent5">
                    <a:lumMod val="20000"/>
                    <a:lumOff val="80000"/>
                  </a:schemeClr>
                </a:solidFill>
              </a:defRPr>
            </a:lvl1pPr>
          </a:lstStyle>
          <a:p>
            <a:pPr lvl="0"/>
            <a:r>
              <a:rPr lang="en-GB" noProof="0" err="1"/>
              <a:t>SubTitle</a:t>
            </a:r>
            <a:endParaRPr lang="en-GB" noProof="0"/>
          </a:p>
        </p:txBody>
      </p:sp>
      <p:sp>
        <p:nvSpPr>
          <p:cNvPr id="56325" name="Rectangle 6"/>
          <p:cNvSpPr>
            <a:spLocks noGrp="1" noChangeArrowheads="1"/>
          </p:cNvSpPr>
          <p:nvPr>
            <p:ph type="ctrTitle" hasCustomPrompt="1"/>
          </p:nvPr>
        </p:nvSpPr>
        <p:spPr>
          <a:xfrm>
            <a:off x="125656" y="4313285"/>
            <a:ext cx="11833243" cy="707886"/>
          </a:xfrm>
          <a:prstGeom prst="rect">
            <a:avLst/>
          </a:prstGeom>
        </p:spPr>
        <p:txBody>
          <a:bodyPr/>
          <a:lstStyle>
            <a:lvl1pPr algn="l">
              <a:defRPr sz="3989" baseline="0">
                <a:solidFill>
                  <a:schemeClr val="bg1"/>
                </a:solidFill>
              </a:defRPr>
            </a:lvl1pPr>
          </a:lstStyle>
          <a:p>
            <a:pPr lvl="0"/>
            <a:r>
              <a:rPr lang="en-GB" noProof="0"/>
              <a:t>PRESENTATION TITLE</a:t>
            </a:r>
          </a:p>
        </p:txBody>
      </p:sp>
      <p:sp>
        <p:nvSpPr>
          <p:cNvPr id="56347" name="Text Box 27"/>
          <p:cNvSpPr txBox="1">
            <a:spLocks noChangeArrowheads="1"/>
          </p:cNvSpPr>
          <p:nvPr userDrawn="1"/>
        </p:nvSpPr>
        <p:spPr bwMode="auto">
          <a:xfrm>
            <a:off x="842434" y="642937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a:p>
        </p:txBody>
      </p:sp>
      <p:sp>
        <p:nvSpPr>
          <p:cNvPr id="43" name="Text Box 24">
            <a:extLst>
              <a:ext uri="{FF2B5EF4-FFF2-40B4-BE49-F238E27FC236}">
                <a16:creationId xmlns:a16="http://schemas.microsoft.com/office/drawing/2014/main" id="{7D33984A-D43C-428F-AB4A-04E5B59FAE71}"/>
              </a:ext>
            </a:extLst>
          </p:cNvPr>
          <p:cNvSpPr txBox="1">
            <a:spLocks noChangeArrowheads="1"/>
          </p:cNvSpPr>
          <p:nvPr userDrawn="1"/>
        </p:nvSpPr>
        <p:spPr bwMode="auto">
          <a:xfrm>
            <a:off x="11801313" y="5406991"/>
            <a:ext cx="227325" cy="276999"/>
          </a:xfrm>
          <a:prstGeom prst="rect">
            <a:avLst/>
          </a:prstGeom>
          <a:noFill/>
          <a:ln>
            <a:noFill/>
          </a:ln>
          <a:effectLst/>
        </p:spPr>
        <p:txBody>
          <a:bodyPr wrap="none">
            <a:spAutoFit/>
          </a:bodyPr>
          <a:lstStyle/>
          <a:p>
            <a:pPr algn="r">
              <a:spcBef>
                <a:spcPts val="0"/>
              </a:spcBef>
            </a:pPr>
            <a:r>
              <a:rPr lang="en-GB" sz="1197">
                <a:solidFill>
                  <a:schemeClr val="bg1"/>
                </a:solidFill>
                <a:latin typeface="Arial" panose="020B0604020202020204" pitchFamily="34" charset="0"/>
                <a:cs typeface="Arial" panose="020B0604020202020204" pitchFamily="34" charset="0"/>
              </a:rPr>
              <a:t> </a:t>
            </a:r>
          </a:p>
        </p:txBody>
      </p:sp>
      <p:sp>
        <p:nvSpPr>
          <p:cNvPr id="44" name="Text Box 25">
            <a:extLst>
              <a:ext uri="{FF2B5EF4-FFF2-40B4-BE49-F238E27FC236}">
                <a16:creationId xmlns:a16="http://schemas.microsoft.com/office/drawing/2014/main" id="{7AB46881-5DF0-4A35-AA27-0D32ECF82359}"/>
              </a:ext>
            </a:extLst>
          </p:cNvPr>
          <p:cNvSpPr txBox="1">
            <a:spLocks noChangeArrowheads="1"/>
          </p:cNvSpPr>
          <p:nvPr userDrawn="1"/>
        </p:nvSpPr>
        <p:spPr bwMode="auto">
          <a:xfrm>
            <a:off x="11779244" y="6156810"/>
            <a:ext cx="227326" cy="276999"/>
          </a:xfrm>
          <a:prstGeom prst="rect">
            <a:avLst/>
          </a:prstGeom>
          <a:noFill/>
          <a:ln>
            <a:noFill/>
          </a:ln>
          <a:effectLst/>
        </p:spPr>
        <p:txBody>
          <a:bodyPr wrap="none">
            <a:spAutoFit/>
          </a:bodyPr>
          <a:lstStyle/>
          <a:p>
            <a:pPr algn="r">
              <a:spcBef>
                <a:spcPts val="0"/>
              </a:spcBef>
            </a:pPr>
            <a:r>
              <a:rPr lang="en-GB" sz="1197">
                <a:solidFill>
                  <a:schemeClr val="bg1"/>
                </a:solidFill>
                <a:latin typeface="Arial" panose="020B0604020202020204" pitchFamily="34" charset="0"/>
                <a:cs typeface="Arial" panose="020B0604020202020204" pitchFamily="34" charset="0"/>
              </a:rPr>
              <a:t> </a:t>
            </a:r>
          </a:p>
        </p:txBody>
      </p:sp>
      <p:sp>
        <p:nvSpPr>
          <p:cNvPr id="45" name="Text Box 99">
            <a:extLst>
              <a:ext uri="{FF2B5EF4-FFF2-40B4-BE49-F238E27FC236}">
                <a16:creationId xmlns:a16="http://schemas.microsoft.com/office/drawing/2014/main" id="{D9FE3E1C-24B3-4F63-846C-260B4220AAC5}"/>
              </a:ext>
            </a:extLst>
          </p:cNvPr>
          <p:cNvSpPr/>
          <p:nvPr userDrawn="1"/>
        </p:nvSpPr>
        <p:spPr>
          <a:xfrm>
            <a:off x="11094664" y="5811879"/>
            <a:ext cx="911906" cy="217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t-IT" sz="1197">
                <a:latin typeface="Arial" panose="020B0604020202020204" pitchFamily="34" charset="0"/>
                <a:cs typeface="Arial" panose="020B0604020202020204" pitchFamily="34" charset="0"/>
              </a:rPr>
              <a:t> </a:t>
            </a:r>
          </a:p>
        </p:txBody>
      </p:sp>
      <p:sp>
        <p:nvSpPr>
          <p:cNvPr id="10" name="Text Box 58"/>
          <p:cNvSpPr txBox="1">
            <a:spLocks noChangeArrowheads="1"/>
          </p:cNvSpPr>
          <p:nvPr userDrawn="1"/>
        </p:nvSpPr>
        <p:spPr bwMode="auto">
          <a:xfrm>
            <a:off x="222592" y="6213933"/>
            <a:ext cx="66886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798" noProof="0">
                <a:solidFill>
                  <a:srgbClr val="8197A6"/>
                </a:solidFill>
                <a:latin typeface="Arial" panose="020B0604020202020204" pitchFamily="34" charset="0"/>
                <a:cs typeface="Arial" panose="020B0604020202020204" pitchFamily="34" charset="0"/>
              </a:rPr>
              <a:t>ESA UNCLASSIFIED - For ESA Official Use Only</a:t>
            </a:r>
          </a:p>
        </p:txBody>
      </p:sp>
      <p:sp>
        <p:nvSpPr>
          <p:cNvPr id="4" name="Text Box 34">
            <a:extLst>
              <a:ext uri="{FF2B5EF4-FFF2-40B4-BE49-F238E27FC236}">
                <a16:creationId xmlns:a16="http://schemas.microsoft.com/office/drawing/2014/main" id="{936521E2-36D7-4AF3-B70B-FA4D9649E46F}"/>
              </a:ext>
            </a:extLst>
          </p:cNvPr>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chemeClr val="bg1"/>
                </a:solidFill>
                <a:latin typeface="Arial" panose="020B0604020202020204" pitchFamily="34" charset="0"/>
                <a:cs typeface="Arial" panose="020B0604020202020204" pitchFamily="34" charset="0"/>
              </a:rPr>
              <a:t>‹#›</a:t>
            </a:fld>
            <a:endParaRPr lang="en-GB" sz="798" noProof="1">
              <a:solidFill>
                <a:schemeClr val="bg1"/>
              </a:solidFill>
              <a:latin typeface="Arial" panose="020B0604020202020204" pitchFamily="34" charset="0"/>
              <a:cs typeface="Arial" panose="020B0604020202020204" pitchFamily="34" charset="0"/>
            </a:endParaRPr>
          </a:p>
        </p:txBody>
      </p:sp>
      <p:pic>
        <p:nvPicPr>
          <p:cNvPr id="63" name="Picture 6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pic>
        <p:nvPicPr>
          <p:cNvPr id="65" name="Picture 5">
            <a:extLst>
              <a:ext uri="{FF2B5EF4-FFF2-40B4-BE49-F238E27FC236}">
                <a16:creationId xmlns:a16="http://schemas.microsoft.com/office/drawing/2014/main" id="{BBC9EEE5-B210-445C-81EF-FEA569E56083}"/>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6920" cy="104400"/>
          </a:xfrm>
          <a:prstGeom prst="rect">
            <a:avLst/>
          </a:prstGeom>
        </p:spPr>
      </p:pic>
      <p:pic>
        <p:nvPicPr>
          <p:cNvPr id="46" name="Picture 45">
            <a:extLst>
              <a:ext uri="{FF2B5EF4-FFF2-40B4-BE49-F238E27FC236}">
                <a16:creationId xmlns:a16="http://schemas.microsoft.com/office/drawing/2014/main" id="{EBB965BA-5FAA-5543-9444-B14F3D19DD2B}"/>
              </a:ext>
            </a:extLst>
          </p:cNvPr>
          <p:cNvPicPr>
            <a:picLocks noChangeAspect="1"/>
          </p:cNvPicPr>
          <p:nvPr userDrawn="1"/>
        </p:nvPicPr>
        <p:blipFill>
          <a:blip>
            <a:extLst>
              <a:ext uri="{96DAC541-7B7A-43D3-8B79-37D633B846F1}">
                <asvg:svgBlip xmlns:asvg="http://schemas.microsoft.com/office/drawing/2016/SVG/main" r:embed="rId6"/>
              </a:ext>
            </a:extLst>
          </a:blip>
          <a:srcRect/>
          <a:stretch/>
        </p:blipFill>
        <p:spPr>
          <a:xfrm>
            <a:off x="2" y="6457665"/>
            <a:ext cx="10132231" cy="430721"/>
          </a:xfrm>
          <a:prstGeom prst="rect">
            <a:avLst/>
          </a:prstGeom>
        </p:spPr>
      </p:pic>
    </p:spTree>
    <p:extLst>
      <p:ext uri="{BB962C8B-B14F-4D97-AF65-F5344CB8AC3E}">
        <p14:creationId xmlns:p14="http://schemas.microsoft.com/office/powerpoint/2010/main" val="239292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additive="base">
                                        <p:cTn id="7" dur="500" fill="hold"/>
                                        <p:tgtEl>
                                          <p:spTgt spid="90"/>
                                        </p:tgtEl>
                                        <p:attrNameLst>
                                          <p:attrName>ppt_x</p:attrName>
                                        </p:attrNameLst>
                                      </p:cBhvr>
                                      <p:tavLst>
                                        <p:tav tm="0">
                                          <p:val>
                                            <p:strVal val="0-#ppt_w/2"/>
                                          </p:val>
                                        </p:tav>
                                        <p:tav tm="100000">
                                          <p:val>
                                            <p:strVal val="#ppt_x"/>
                                          </p:val>
                                        </p:tav>
                                      </p:tavLst>
                                    </p:anim>
                                    <p:anim calcmode="lin" valueType="num">
                                      <p:cBhvr additive="base">
                                        <p:cTn id="8" dur="500" fill="hold"/>
                                        <p:tgtEl>
                                          <p:spTgt spid="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Lst>
  </p:timing>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CLEAR1">
    <p:spTree>
      <p:nvGrpSpPr>
        <p:cNvPr id="1" name=""/>
        <p:cNvGrpSpPr/>
        <p:nvPr/>
      </p:nvGrpSpPr>
      <p:grpSpPr>
        <a:xfrm>
          <a:off x="0" y="0"/>
          <a:ext cx="0" cy="0"/>
          <a:chOff x="0" y="0"/>
          <a:chExt cx="0" cy="0"/>
        </a:xfrm>
      </p:grpSpPr>
      <p:sp>
        <p:nvSpPr>
          <p:cNvPr id="4" name="Rectangle 37">
            <a:extLst>
              <a:ext uri="{FF2B5EF4-FFF2-40B4-BE49-F238E27FC236}">
                <a16:creationId xmlns:a16="http://schemas.microsoft.com/office/drawing/2014/main" id="{DA6F988C-F9E9-488F-B04A-A6A5E348FB48}"/>
              </a:ext>
            </a:extLst>
          </p:cNvPr>
          <p:cNvSpPr/>
          <p:nvPr userDrawn="1"/>
        </p:nvSpPr>
        <p:spPr>
          <a:xfrm>
            <a:off x="0" y="0"/>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69"/>
          </a:p>
        </p:txBody>
      </p:sp>
      <p:sp>
        <p:nvSpPr>
          <p:cNvPr id="2" name="Titolo 1">
            <a:extLst>
              <a:ext uri="{FF2B5EF4-FFF2-40B4-BE49-F238E27FC236}">
                <a16:creationId xmlns:a16="http://schemas.microsoft.com/office/drawing/2014/main" id="{FB711613-D936-4B0D-87EB-6F0E6CE90865}"/>
              </a:ext>
            </a:extLst>
          </p:cNvPr>
          <p:cNvSpPr>
            <a:spLocks noGrp="1"/>
          </p:cNvSpPr>
          <p:nvPr>
            <p:ph type="title" hasCustomPrompt="1"/>
          </p:nvPr>
        </p:nvSpPr>
        <p:spPr>
          <a:xfrm>
            <a:off x="215411" y="326250"/>
            <a:ext cx="10081234" cy="565200"/>
          </a:xfrm>
        </p:spPr>
        <p:txBody>
          <a:bodyPr/>
          <a:lstStyle>
            <a:lvl1pPr algn="l">
              <a:defRPr>
                <a:solidFill>
                  <a:schemeClr val="bg1"/>
                </a:solidFill>
              </a:defRPr>
            </a:lvl1pPr>
          </a:lstStyle>
          <a:p>
            <a:r>
              <a:rPr lang="en-GB" altLang="en-US" noProof="0"/>
              <a:t>CLICK TO EDIT MASTER TITLE STYLE</a:t>
            </a:r>
            <a:endParaRPr lang="en-GB" noProof="0"/>
          </a:p>
        </p:txBody>
      </p:sp>
      <p:sp>
        <p:nvSpPr>
          <p:cNvPr id="7" name="Content Placeholder 2">
            <a:extLst>
              <a:ext uri="{FF2B5EF4-FFF2-40B4-BE49-F238E27FC236}">
                <a16:creationId xmlns:a16="http://schemas.microsoft.com/office/drawing/2014/main" id="{68D686FA-69F1-452F-8A03-7EBE0FAEF436}"/>
              </a:ext>
            </a:extLst>
          </p:cNvPr>
          <p:cNvSpPr>
            <a:spLocks noGrp="1"/>
          </p:cNvSpPr>
          <p:nvPr>
            <p:ph idx="1"/>
          </p:nvPr>
        </p:nvSpPr>
        <p:spPr>
          <a:xfrm>
            <a:off x="219001" y="882196"/>
            <a:ext cx="11732718" cy="5177314"/>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9" name="Picture 8">
            <a:extLst>
              <a:ext uri="{FF2B5EF4-FFF2-40B4-BE49-F238E27FC236}">
                <a16:creationId xmlns:a16="http://schemas.microsoft.com/office/drawing/2014/main" id="{2CB0AC2C-C495-9D4C-B412-174B5899FD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10" name="Straight Connector 9">
            <a:extLst>
              <a:ext uri="{FF2B5EF4-FFF2-40B4-BE49-F238E27FC236}">
                <a16:creationId xmlns:a16="http://schemas.microsoft.com/office/drawing/2014/main" id="{DFD03D16-060D-4760-9512-2863FE01A681}"/>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5153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sv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Rectangle 6"/>
          <p:cNvSpPr>
            <a:spLocks noGrp="1" noChangeArrowheads="1"/>
          </p:cNvSpPr>
          <p:nvPr>
            <p:ph type="title"/>
          </p:nvPr>
        </p:nvSpPr>
        <p:spPr bwMode="auto">
          <a:xfrm>
            <a:off x="215411" y="154800"/>
            <a:ext cx="10081234"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9001"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dirty="0"/>
              <a:t>Click to edit Master text styles</a:t>
            </a:r>
          </a:p>
          <a:p>
            <a:pPr lvl="1"/>
            <a:endParaRPr lang="en-GB" altLang="en-US" noProof="0" dirty="0"/>
          </a:p>
        </p:txBody>
      </p:sp>
      <p:sp>
        <p:nvSpPr>
          <p:cNvPr id="67" name="Text Box DG">
            <a:extLst>
              <a:ext uri="{FF2B5EF4-FFF2-40B4-BE49-F238E27FC236}">
                <a16:creationId xmlns:a16="http://schemas.microsoft.com/office/drawing/2014/main" id="{041D4B4D-8C28-4798-BDA6-9AF59297F358}"/>
              </a:ext>
            </a:extLst>
          </p:cNvPr>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4" name="Text Box 38"/>
          <p:cNvSpPr txBox="1">
            <a:spLocks noChangeArrowheads="1"/>
          </p:cNvSpPr>
          <p:nvPr userDrawn="1"/>
        </p:nvSpPr>
        <p:spPr bwMode="auto">
          <a:xfrm>
            <a:off x="220801" y="6202800"/>
            <a:ext cx="12085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798" noProof="0">
                <a:solidFill>
                  <a:srgbClr val="8197A6"/>
                </a:solidFill>
                <a:latin typeface="Arial" panose="020B0604020202020204" pitchFamily="34" charset="0"/>
                <a:cs typeface="Arial" panose="020B0604020202020204" pitchFamily="34" charset="0"/>
              </a:rPr>
              <a:t> </a:t>
            </a:r>
            <a:endParaRPr lang="en-GB" sz="798" noProof="0" dirty="0">
              <a:solidFill>
                <a:srgbClr val="8197A6"/>
              </a:solidFill>
              <a:latin typeface="Arial" panose="020B0604020202020204" pitchFamily="34" charset="0"/>
              <a:cs typeface="Arial" panose="020B0604020202020204" pitchFamily="34" charset="0"/>
            </a:endParaRPr>
          </a:p>
        </p:txBody>
      </p:sp>
      <p:sp>
        <p:nvSpPr>
          <p:cNvPr id="2" name="Text Box 34">
            <a:extLst>
              <a:ext uri="{FF2B5EF4-FFF2-40B4-BE49-F238E27FC236}">
                <a16:creationId xmlns:a16="http://schemas.microsoft.com/office/drawing/2014/main" id="{06E20340-F309-4C15-A091-9346422556E1}"/>
              </a:ext>
            </a:extLst>
          </p:cNvPr>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rgbClr val="8197A6"/>
                </a:solidFill>
                <a:latin typeface="Arial" panose="020B0604020202020204" pitchFamily="34" charset="0"/>
                <a:cs typeface="Arial" panose="020B0604020202020204" pitchFamily="34" charset="0"/>
              </a:rPr>
              <a:t>‹#›</a:t>
            </a:fld>
            <a:endParaRPr lang="en-GB" sz="798" noProof="1">
              <a:solidFill>
                <a:srgbClr val="8197A6"/>
              </a:solidFill>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AA5060D9-A09D-4130-9267-1E715CE49C5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315039" y="6585917"/>
            <a:ext cx="1632456" cy="105918"/>
          </a:xfrm>
          <a:prstGeom prst="rect">
            <a:avLst/>
          </a:prstGeom>
        </p:spPr>
      </p:pic>
      <p:pic>
        <p:nvPicPr>
          <p:cNvPr id="94" name="Picture 93">
            <a:extLst>
              <a:ext uri="{FF2B5EF4-FFF2-40B4-BE49-F238E27FC236}">
                <a16:creationId xmlns:a16="http://schemas.microsoft.com/office/drawing/2014/main" id="{4732B035-7DC9-457A-B11E-1F17E69F566A}"/>
              </a:ext>
            </a:extLst>
          </p:cNvPr>
          <p:cNvPicPr>
            <a:picLocks/>
          </p:cNvPicPr>
          <p:nvPr userDrawn="1"/>
        </p:nvPicPr>
        <p:blipFill>
          <a:blip r:embed="rId14" cstate="print">
            <a:extLst>
              <a:ext uri="{28A0092B-C50C-407E-A947-70E740481C1C}">
                <a14:useLocalDpi xmlns:a14="http://schemas.microsoft.com/office/drawing/2010/main" val="0"/>
              </a:ext>
            </a:extLst>
          </a:blip>
          <a:stretch>
            <a:fillRect/>
          </a:stretch>
        </p:blipFill>
        <p:spPr>
          <a:xfrm>
            <a:off x="10303316" y="-215904"/>
            <a:ext cx="2089486" cy="1314000"/>
          </a:xfrm>
          <a:prstGeom prst="rect">
            <a:avLst/>
          </a:prstGeom>
        </p:spPr>
      </p:pic>
      <p:pic>
        <p:nvPicPr>
          <p:cNvPr id="37" name="Picture 36">
            <a:extLst>
              <a:ext uri="{FF2B5EF4-FFF2-40B4-BE49-F238E27FC236}">
                <a16:creationId xmlns:a16="http://schemas.microsoft.com/office/drawing/2014/main" id="{EBB965BA-5FAA-5543-9444-B14F3D19DD2B}"/>
              </a:ext>
            </a:extLst>
          </p:cNvPr>
          <p:cNvPicPr>
            <a:picLocks noChangeAspect="1"/>
          </p:cNvPicPr>
          <p:nvPr userDrawn="1"/>
        </p:nvPicPr>
        <p:blipFill>
          <a:blip>
            <a:extLst>
              <a:ext uri="{96DAC541-7B7A-43D3-8B79-37D633B846F1}">
                <asvg:svgBlip xmlns:asvg="http://schemas.microsoft.com/office/drawing/2016/SVG/main" r:embed="rId15"/>
              </a:ext>
            </a:extLst>
          </a:blip>
          <a:srcRect/>
          <a:stretch/>
        </p:blipFill>
        <p:spPr>
          <a:xfrm>
            <a:off x="2" y="6457518"/>
            <a:ext cx="10132231" cy="430721"/>
          </a:xfrm>
          <a:prstGeom prst="rect">
            <a:avLst/>
          </a:prstGeom>
        </p:spPr>
      </p:pic>
    </p:spTree>
    <p:extLst>
      <p:ext uri="{BB962C8B-B14F-4D97-AF65-F5344CB8AC3E}">
        <p14:creationId xmlns:p14="http://schemas.microsoft.com/office/powerpoint/2010/main" val="3659391583"/>
      </p:ext>
    </p:extLst>
  </p:cSld>
  <p:clrMap bg1="lt1" tx1="dk1" bg2="lt2" tx2="dk2" accent1="accent1" accent2="accent2" accent3="accent3" accent4="accent4" accent5="accent5" accent6="accent6" hlink="hlink" folHlink="folHlink"/>
  <p:sldLayoutIdLst>
    <p:sldLayoutId id="2147483976" r:id="rId1"/>
    <p:sldLayoutId id="2147483961" r:id="rId2"/>
    <p:sldLayoutId id="2147483962" r:id="rId3"/>
    <p:sldLayoutId id="2147483979" r:id="rId4"/>
    <p:sldLayoutId id="2147483978" r:id="rId5"/>
    <p:sldLayoutId id="2147483964" r:id="rId6"/>
    <p:sldLayoutId id="2147483981" r:id="rId7"/>
    <p:sldLayoutId id="2147483982" r:id="rId8"/>
    <p:sldLayoutId id="2147483983" r:id="rId9"/>
    <p:sldLayoutId id="2147483984" r:id="rId10"/>
    <p:sldLayoutId id="2147483985" r:id="rId11"/>
  </p:sldLayoutIdLst>
  <p:hf sldNum="0" hdr="0" dt="0"/>
  <p:txStyles>
    <p:titleStyle>
      <a:lvl1pPr algn="just" rtl="0" fontAlgn="base">
        <a:spcBef>
          <a:spcPct val="0"/>
        </a:spcBef>
        <a:spcAft>
          <a:spcPct val="0"/>
        </a:spcAft>
        <a:defRPr lang="en-GB" sz="2992" b="1" dirty="0" smtClean="0">
          <a:solidFill>
            <a:srgbClr val="003249"/>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16" b="1">
          <a:solidFill>
            <a:schemeClr val="bg1"/>
          </a:solidFill>
          <a:latin typeface="Verdana" pitchFamily="34" charset="0"/>
        </a:defRPr>
      </a:lvl2pPr>
      <a:lvl3pPr algn="l" rtl="0" fontAlgn="base">
        <a:spcBef>
          <a:spcPct val="0"/>
        </a:spcBef>
        <a:spcAft>
          <a:spcPct val="0"/>
        </a:spcAft>
        <a:defRPr sz="2116" b="1">
          <a:solidFill>
            <a:schemeClr val="bg1"/>
          </a:solidFill>
          <a:latin typeface="Verdana" pitchFamily="34" charset="0"/>
        </a:defRPr>
      </a:lvl3pPr>
      <a:lvl4pPr algn="l" rtl="0" fontAlgn="base">
        <a:spcBef>
          <a:spcPct val="0"/>
        </a:spcBef>
        <a:spcAft>
          <a:spcPct val="0"/>
        </a:spcAft>
        <a:defRPr sz="2116" b="1">
          <a:solidFill>
            <a:schemeClr val="bg1"/>
          </a:solidFill>
          <a:latin typeface="Verdana" pitchFamily="34" charset="0"/>
        </a:defRPr>
      </a:lvl4pPr>
      <a:lvl5pPr algn="l" rtl="0" fontAlgn="base">
        <a:spcBef>
          <a:spcPct val="0"/>
        </a:spcBef>
        <a:spcAft>
          <a:spcPct val="0"/>
        </a:spcAft>
        <a:defRPr sz="2116" b="1">
          <a:solidFill>
            <a:schemeClr val="bg1"/>
          </a:solidFill>
          <a:latin typeface="Verdana" pitchFamily="34" charset="0"/>
        </a:defRPr>
      </a:lvl5pPr>
      <a:lvl6pPr marL="439824" algn="l" rtl="0" fontAlgn="base">
        <a:spcBef>
          <a:spcPct val="0"/>
        </a:spcBef>
        <a:spcAft>
          <a:spcPct val="0"/>
        </a:spcAft>
        <a:defRPr sz="2116" b="1">
          <a:solidFill>
            <a:schemeClr val="bg1"/>
          </a:solidFill>
          <a:latin typeface="Verdana" pitchFamily="34" charset="0"/>
        </a:defRPr>
      </a:lvl6pPr>
      <a:lvl7pPr marL="879649" algn="l" rtl="0" fontAlgn="base">
        <a:spcBef>
          <a:spcPct val="0"/>
        </a:spcBef>
        <a:spcAft>
          <a:spcPct val="0"/>
        </a:spcAft>
        <a:defRPr sz="2116" b="1">
          <a:solidFill>
            <a:schemeClr val="bg1"/>
          </a:solidFill>
          <a:latin typeface="Verdana" pitchFamily="34" charset="0"/>
        </a:defRPr>
      </a:lvl7pPr>
      <a:lvl8pPr marL="1319473" algn="l" rtl="0" fontAlgn="base">
        <a:spcBef>
          <a:spcPct val="0"/>
        </a:spcBef>
        <a:spcAft>
          <a:spcPct val="0"/>
        </a:spcAft>
        <a:defRPr sz="2116" b="1">
          <a:solidFill>
            <a:schemeClr val="bg1"/>
          </a:solidFill>
          <a:latin typeface="Verdana" pitchFamily="34" charset="0"/>
        </a:defRPr>
      </a:lvl8pPr>
      <a:lvl9pPr marL="1759297" algn="l" rtl="0" fontAlgn="base">
        <a:spcBef>
          <a:spcPct val="0"/>
        </a:spcBef>
        <a:spcAft>
          <a:spcPct val="0"/>
        </a:spcAft>
        <a:defRPr sz="2116" b="1">
          <a:solidFill>
            <a:schemeClr val="bg1"/>
          </a:solidFill>
          <a:latin typeface="Verdana" pitchFamily="34" charset="0"/>
        </a:defRPr>
      </a:lvl9pPr>
    </p:titleStyle>
    <p:bodyStyle>
      <a:lvl1pPr marL="284978" indent="-284978" algn="l" rtl="0" eaLnBrk="0" fontAlgn="base" hangingPunct="0">
        <a:lnSpc>
          <a:spcPct val="119000"/>
        </a:lnSpc>
        <a:spcBef>
          <a:spcPct val="20000"/>
        </a:spcBef>
        <a:spcAft>
          <a:spcPct val="0"/>
        </a:spcAft>
        <a:buClr>
          <a:srgbClr val="8197A6"/>
        </a:buClr>
        <a:buFont typeface="Arial" panose="020B0604020202020204" pitchFamily="34" charset="0"/>
        <a:buChar char="•"/>
        <a:defRPr lang="en-US" altLang="en-US" sz="1795" dirty="0">
          <a:solidFill>
            <a:schemeClr val="tx1"/>
          </a:solidFill>
          <a:latin typeface="Arial" panose="020B0604020202020204" pitchFamily="34" charset="0"/>
          <a:ea typeface="MS PGothic" pitchFamily="34" charset="-128"/>
          <a:cs typeface="Arial" panose="020B0604020202020204" pitchFamily="34" charset="0"/>
        </a:defRPr>
      </a:lvl1pPr>
      <a:lvl2pPr marL="779216"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chemeClr val="tx1"/>
          </a:solidFill>
          <a:latin typeface="Arial" panose="020B0604020202020204" pitchFamily="34" charset="0"/>
          <a:ea typeface="MS PGothic" pitchFamily="34" charset="-128"/>
          <a:cs typeface="Arial" panose="020B0604020202020204" pitchFamily="34" charset="0"/>
        </a:defRPr>
      </a:lvl2pPr>
      <a:lvl3pPr marL="1354105"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chemeClr val="tx1"/>
          </a:solidFill>
          <a:latin typeface="Arial" panose="020B0604020202020204" pitchFamily="34" charset="0"/>
          <a:ea typeface="MS PGothic" pitchFamily="34" charset="-128"/>
          <a:cs typeface="Arial" panose="020B0604020202020204" pitchFamily="34" charset="0"/>
        </a:defRPr>
      </a:lvl3pPr>
      <a:lvl4pPr marL="1928994"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chemeClr val="tx1"/>
          </a:solidFill>
          <a:latin typeface="Arial" charset="0"/>
          <a:ea typeface="MS PGothic" pitchFamily="34" charset="-128"/>
          <a:cs typeface="Arial" charset="0"/>
        </a:defRPr>
      </a:lvl4pPr>
      <a:lvl5pPr marL="2503882" indent="0" algn="l" rtl="0" eaLnBrk="0" fontAlgn="base" hangingPunct="0">
        <a:lnSpc>
          <a:spcPct val="119000"/>
        </a:lnSpc>
        <a:spcBef>
          <a:spcPct val="20000"/>
        </a:spcBef>
        <a:spcAft>
          <a:spcPct val="0"/>
        </a:spcAft>
        <a:buClr>
          <a:schemeClr val="accent1"/>
        </a:buClr>
        <a:buFont typeface="Verdana" pitchFamily="34" charset="0"/>
        <a:buNone/>
        <a:defRPr lang="en-GB" altLang="en-US" sz="1795" dirty="0">
          <a:solidFill>
            <a:schemeClr val="tx1"/>
          </a:solidFill>
          <a:latin typeface="Arial" charset="0"/>
          <a:ea typeface="MS PGothic" pitchFamily="34" charset="-128"/>
          <a:cs typeface="Arial" charset="0"/>
        </a:defRPr>
      </a:lvl5pPr>
      <a:lvl6pPr marL="3347552"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6pPr>
      <a:lvl7pPr marL="3787376"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7pPr>
      <a:lvl8pPr marL="4227201"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8pPr>
      <a:lvl9pPr marL="4667025"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9pPr>
    </p:bodyStyle>
    <p:otherStyle>
      <a:defPPr>
        <a:defRPr lang="en-US"/>
      </a:defPPr>
      <a:lvl1pPr marL="0" algn="l" defTabSz="879649" rtl="0" eaLnBrk="1" latinLnBrk="0" hangingPunct="1">
        <a:defRPr sz="1731" kern="1200">
          <a:solidFill>
            <a:schemeClr val="tx1"/>
          </a:solidFill>
          <a:latin typeface="+mn-lt"/>
          <a:ea typeface="+mn-ea"/>
          <a:cs typeface="+mn-cs"/>
        </a:defRPr>
      </a:lvl1pPr>
      <a:lvl2pPr marL="439824" algn="l" defTabSz="879649" rtl="0" eaLnBrk="1" latinLnBrk="0" hangingPunct="1">
        <a:defRPr sz="1731" kern="1200">
          <a:solidFill>
            <a:schemeClr val="tx1"/>
          </a:solidFill>
          <a:latin typeface="+mn-lt"/>
          <a:ea typeface="+mn-ea"/>
          <a:cs typeface="+mn-cs"/>
        </a:defRPr>
      </a:lvl2pPr>
      <a:lvl3pPr marL="879649" algn="l" defTabSz="879649" rtl="0" eaLnBrk="1" latinLnBrk="0" hangingPunct="1">
        <a:defRPr sz="1731" kern="1200">
          <a:solidFill>
            <a:schemeClr val="tx1"/>
          </a:solidFill>
          <a:latin typeface="+mn-lt"/>
          <a:ea typeface="+mn-ea"/>
          <a:cs typeface="+mn-cs"/>
        </a:defRPr>
      </a:lvl3pPr>
      <a:lvl4pPr marL="1319473" algn="l" defTabSz="879649" rtl="0" eaLnBrk="1" latinLnBrk="0" hangingPunct="1">
        <a:defRPr sz="1731" kern="1200">
          <a:solidFill>
            <a:schemeClr val="tx1"/>
          </a:solidFill>
          <a:latin typeface="+mn-lt"/>
          <a:ea typeface="+mn-ea"/>
          <a:cs typeface="+mn-cs"/>
        </a:defRPr>
      </a:lvl4pPr>
      <a:lvl5pPr marL="1759297" algn="l" defTabSz="879649" rtl="0" eaLnBrk="1" latinLnBrk="0" hangingPunct="1">
        <a:defRPr sz="1731" kern="1200">
          <a:solidFill>
            <a:schemeClr val="tx1"/>
          </a:solidFill>
          <a:latin typeface="+mn-lt"/>
          <a:ea typeface="+mn-ea"/>
          <a:cs typeface="+mn-cs"/>
        </a:defRPr>
      </a:lvl5pPr>
      <a:lvl6pPr marL="2199122" algn="l" defTabSz="879649" rtl="0" eaLnBrk="1" latinLnBrk="0" hangingPunct="1">
        <a:defRPr sz="1731" kern="1200">
          <a:solidFill>
            <a:schemeClr val="tx1"/>
          </a:solidFill>
          <a:latin typeface="+mn-lt"/>
          <a:ea typeface="+mn-ea"/>
          <a:cs typeface="+mn-cs"/>
        </a:defRPr>
      </a:lvl6pPr>
      <a:lvl7pPr marL="2638947" algn="l" defTabSz="879649" rtl="0" eaLnBrk="1" latinLnBrk="0" hangingPunct="1">
        <a:defRPr sz="1731" kern="1200">
          <a:solidFill>
            <a:schemeClr val="tx1"/>
          </a:solidFill>
          <a:latin typeface="+mn-lt"/>
          <a:ea typeface="+mn-ea"/>
          <a:cs typeface="+mn-cs"/>
        </a:defRPr>
      </a:lvl7pPr>
      <a:lvl8pPr marL="3078771" algn="l" defTabSz="879649" rtl="0" eaLnBrk="1" latinLnBrk="0" hangingPunct="1">
        <a:defRPr sz="1731" kern="1200">
          <a:solidFill>
            <a:schemeClr val="tx1"/>
          </a:solidFill>
          <a:latin typeface="+mn-lt"/>
          <a:ea typeface="+mn-ea"/>
          <a:cs typeface="+mn-cs"/>
        </a:defRPr>
      </a:lvl8pPr>
      <a:lvl9pPr marL="3518595" algn="l" defTabSz="879649" rtl="0" eaLnBrk="1" latinLnBrk="0" hangingPunct="1">
        <a:defRPr sz="173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59.svg"/><Relationship Id="rId5" Type="http://schemas.openxmlformats.org/officeDocument/2006/relationships/image" Target="../media/image58.jpeg"/><Relationship Id="rId4" Type="http://schemas.openxmlformats.org/officeDocument/2006/relationships/image" Target="../media/image5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40.png"/><Relationship Id="rId18" Type="http://schemas.openxmlformats.org/officeDocument/2006/relationships/image" Target="../media/image51.png"/><Relationship Id="rId3" Type="http://schemas.openxmlformats.org/officeDocument/2006/relationships/image" Target="../media/image33.png"/><Relationship Id="rId21" Type="http://schemas.openxmlformats.org/officeDocument/2006/relationships/image" Target="../media/image54.png"/><Relationship Id="rId7" Type="http://schemas.openxmlformats.org/officeDocument/2006/relationships/image" Target="../media/image45.png"/><Relationship Id="rId12" Type="http://schemas.openxmlformats.org/officeDocument/2006/relationships/image" Target="../media/image39.png"/><Relationship Id="rId17" Type="http://schemas.openxmlformats.org/officeDocument/2006/relationships/image" Target="../media/image43.png"/><Relationship Id="rId2" Type="http://schemas.openxmlformats.org/officeDocument/2006/relationships/image" Target="../media/image32.png"/><Relationship Id="rId16" Type="http://schemas.openxmlformats.org/officeDocument/2006/relationships/image" Target="../media/image42.png"/><Relationship Id="rId20" Type="http://schemas.openxmlformats.org/officeDocument/2006/relationships/image" Target="../media/image53.png"/><Relationship Id="rId1" Type="http://schemas.openxmlformats.org/officeDocument/2006/relationships/slideLayout" Target="../slideLayouts/slideLayout8.xml"/><Relationship Id="rId6" Type="http://schemas.openxmlformats.org/officeDocument/2006/relationships/image" Target="../media/image36.png"/><Relationship Id="rId11" Type="http://schemas.openxmlformats.org/officeDocument/2006/relationships/image" Target="../media/image44.png"/><Relationship Id="rId5" Type="http://schemas.openxmlformats.org/officeDocument/2006/relationships/image" Target="../media/image38.jpeg"/><Relationship Id="rId15" Type="http://schemas.openxmlformats.org/officeDocument/2006/relationships/image" Target="../media/image50.png"/><Relationship Id="rId10" Type="http://schemas.openxmlformats.org/officeDocument/2006/relationships/image" Target="../media/image46.png"/><Relationship Id="rId19" Type="http://schemas.openxmlformats.org/officeDocument/2006/relationships/image" Target="../media/image52.png"/><Relationship Id="rId4" Type="http://schemas.openxmlformats.org/officeDocument/2006/relationships/image" Target="../media/image34.png"/><Relationship Id="rId9" Type="http://schemas.openxmlformats.org/officeDocument/2006/relationships/image" Target="../media/image37.jpeg"/><Relationship Id="rId1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microsoft.com/office/2018/10/relationships/comments" Target="../comments/modernComment_7FFFFEED_8D764407.xm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60.png"/><Relationship Id="rId7"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40.png"/><Relationship Id="rId11" Type="http://schemas.openxmlformats.org/officeDocument/2006/relationships/image" Target="../media/image62.emf"/><Relationship Id="rId5" Type="http://schemas.openxmlformats.org/officeDocument/2006/relationships/image" Target="../media/image39.png"/><Relationship Id="rId10" Type="http://schemas.openxmlformats.org/officeDocument/2006/relationships/image" Target="../media/image61.emf"/><Relationship Id="rId4" Type="http://schemas.openxmlformats.org/officeDocument/2006/relationships/image" Target="../media/image33.png"/><Relationship Id="rId9" Type="http://schemas.openxmlformats.org/officeDocument/2006/relationships/image" Target="../media/image52.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3.sv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slideLayout" Target="../slideLayouts/slideLayout10.xml"/><Relationship Id="rId5" Type="http://schemas.openxmlformats.org/officeDocument/2006/relationships/image" Target="../media/image17.png"/><Relationship Id="rId4" Type="http://schemas.openxmlformats.org/officeDocument/2006/relationships/image" Target="../media/image16.svg"/></Relationships>
</file>

<file path=ppt/slides/_rels/slide4.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8.png"/><Relationship Id="rId7" Type="http://schemas.microsoft.com/office/2007/relationships/hdphoto" Target="../media/hdphoto3.wdp"/><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9.png"/><Relationship Id="rId11" Type="http://schemas.openxmlformats.org/officeDocument/2006/relationships/image" Target="../media/image17.png"/><Relationship Id="rId5" Type="http://schemas.openxmlformats.org/officeDocument/2006/relationships/image" Target="../media/image16.svg"/><Relationship Id="rId10" Type="http://schemas.microsoft.com/office/2007/relationships/hdphoto" Target="../media/hdphoto4.wdp"/><Relationship Id="rId4" Type="http://schemas.microsoft.com/office/2007/relationships/hdphoto" Target="../media/hdphoto2.wdp"/><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3.png"/><Relationship Id="rId12" Type="http://schemas.microsoft.com/office/2007/relationships/hdphoto" Target="../media/hdphoto9.wdp"/><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microsoft.com/office/2007/relationships/hdphoto" Target="../media/hdphoto6.wdp"/><Relationship Id="rId11" Type="http://schemas.openxmlformats.org/officeDocument/2006/relationships/image" Target="../media/image25.png"/><Relationship Id="rId5" Type="http://schemas.openxmlformats.org/officeDocument/2006/relationships/image" Target="../media/image22.png"/><Relationship Id="rId10" Type="http://schemas.microsoft.com/office/2007/relationships/hdphoto" Target="../media/hdphoto8.wdp"/><Relationship Id="rId4" Type="http://schemas.microsoft.com/office/2007/relationships/hdphoto" Target="../media/hdphoto5.wdp"/><Relationship Id="rId9" Type="http://schemas.openxmlformats.org/officeDocument/2006/relationships/image" Target="../media/image24.png"/><Relationship Id="rId14" Type="http://schemas.microsoft.com/office/2007/relationships/hdphoto" Target="../media/hdphoto10.wdp"/></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42.png"/><Relationship Id="rId18" Type="http://schemas.openxmlformats.org/officeDocument/2006/relationships/image" Target="../media/image47.png"/><Relationship Id="rId26" Type="http://schemas.openxmlformats.org/officeDocument/2006/relationships/image" Target="../media/image55.png"/><Relationship Id="rId3" Type="http://schemas.openxmlformats.org/officeDocument/2006/relationships/image" Target="../media/image32.png"/><Relationship Id="rId21" Type="http://schemas.openxmlformats.org/officeDocument/2006/relationships/image" Target="../media/image50.png"/><Relationship Id="rId7" Type="http://schemas.openxmlformats.org/officeDocument/2006/relationships/image" Target="../media/image36.png"/><Relationship Id="rId12" Type="http://schemas.openxmlformats.org/officeDocument/2006/relationships/image" Target="../media/image41.png"/><Relationship Id="rId17" Type="http://schemas.openxmlformats.org/officeDocument/2006/relationships/image" Target="../media/image46.png"/><Relationship Id="rId25" Type="http://schemas.openxmlformats.org/officeDocument/2006/relationships/image" Target="../media/image54.png"/><Relationship Id="rId2" Type="http://schemas.openxmlformats.org/officeDocument/2006/relationships/notesSlide" Target="../notesSlides/notesSlide5.xml"/><Relationship Id="rId16" Type="http://schemas.openxmlformats.org/officeDocument/2006/relationships/image" Target="../media/image45.png"/><Relationship Id="rId20" Type="http://schemas.openxmlformats.org/officeDocument/2006/relationships/image" Target="../media/image49.jpeg"/><Relationship Id="rId1" Type="http://schemas.openxmlformats.org/officeDocument/2006/relationships/slideLayout" Target="../slideLayouts/slideLayout3.xml"/><Relationship Id="rId6" Type="http://schemas.openxmlformats.org/officeDocument/2006/relationships/image" Target="../media/image35.png"/><Relationship Id="rId11" Type="http://schemas.openxmlformats.org/officeDocument/2006/relationships/image" Target="../media/image40.png"/><Relationship Id="rId24" Type="http://schemas.openxmlformats.org/officeDocument/2006/relationships/image" Target="../media/image53.png"/><Relationship Id="rId5" Type="http://schemas.openxmlformats.org/officeDocument/2006/relationships/image" Target="../media/image34.png"/><Relationship Id="rId15" Type="http://schemas.openxmlformats.org/officeDocument/2006/relationships/image" Target="../media/image44.png"/><Relationship Id="rId23" Type="http://schemas.openxmlformats.org/officeDocument/2006/relationships/image" Target="../media/image52.png"/><Relationship Id="rId10" Type="http://schemas.openxmlformats.org/officeDocument/2006/relationships/image" Target="../media/image39.png"/><Relationship Id="rId19" Type="http://schemas.openxmlformats.org/officeDocument/2006/relationships/image" Target="../media/image48.png"/><Relationship Id="rId4" Type="http://schemas.openxmlformats.org/officeDocument/2006/relationships/image" Target="../media/image33.png"/><Relationship Id="rId9" Type="http://schemas.openxmlformats.org/officeDocument/2006/relationships/image" Target="../media/image38.jpeg"/><Relationship Id="rId14" Type="http://schemas.openxmlformats.org/officeDocument/2006/relationships/image" Target="../media/image43.png"/><Relationship Id="rId22" Type="http://schemas.openxmlformats.org/officeDocument/2006/relationships/image" Target="../media/image5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ubtitle 13">
            <a:extLst>
              <a:ext uri="{FF2B5EF4-FFF2-40B4-BE49-F238E27FC236}">
                <a16:creationId xmlns:a16="http://schemas.microsoft.com/office/drawing/2014/main" id="{DB46FCBF-DF35-D2DC-D301-E239213677F9}"/>
              </a:ext>
            </a:extLst>
          </p:cNvPr>
          <p:cNvSpPr>
            <a:spLocks noGrp="1"/>
          </p:cNvSpPr>
          <p:nvPr>
            <p:ph type="subTitle" idx="1"/>
          </p:nvPr>
        </p:nvSpPr>
        <p:spPr/>
        <p:txBody>
          <a:bodyPr/>
          <a:lstStyle/>
          <a:p>
            <a:endParaRPr lang="en-GB"/>
          </a:p>
        </p:txBody>
      </p:sp>
      <p:sp>
        <p:nvSpPr>
          <p:cNvPr id="13" name="Title 12">
            <a:extLst>
              <a:ext uri="{FF2B5EF4-FFF2-40B4-BE49-F238E27FC236}">
                <a16:creationId xmlns:a16="http://schemas.microsoft.com/office/drawing/2014/main" id="{8BD4058C-E3E4-FB49-6988-A92CAE460ADB}"/>
              </a:ext>
            </a:extLst>
          </p:cNvPr>
          <p:cNvSpPr>
            <a:spLocks noGrp="1"/>
          </p:cNvSpPr>
          <p:nvPr>
            <p:ph type="ctrTitle"/>
          </p:nvPr>
        </p:nvSpPr>
        <p:spPr/>
        <p:txBody>
          <a:bodyPr/>
          <a:lstStyle/>
          <a:p>
            <a:endParaRPr lang="en-GB" dirty="0"/>
          </a:p>
        </p:txBody>
      </p:sp>
    </p:spTree>
    <p:extLst>
      <p:ext uri="{BB962C8B-B14F-4D97-AF65-F5344CB8AC3E}">
        <p14:creationId xmlns:p14="http://schemas.microsoft.com/office/powerpoint/2010/main" val="555917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66FA3-70C6-B0CE-B491-1C55421C403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B03F12D-A506-46D7-A45B-A30798463220}"/>
              </a:ext>
            </a:extLst>
          </p:cNvPr>
          <p:cNvSpPr>
            <a:spLocks noGrp="1"/>
          </p:cNvSpPr>
          <p:nvPr>
            <p:ph type="title"/>
          </p:nvPr>
        </p:nvSpPr>
        <p:spPr/>
        <p:txBody>
          <a:bodyPr/>
          <a:lstStyle/>
          <a:p>
            <a:r>
              <a:rPr lang="en-GB">
                <a:solidFill>
                  <a:schemeClr val="tx1"/>
                </a:solidFill>
                <a:latin typeface="Arial"/>
                <a:cs typeface="Arial"/>
              </a:rPr>
              <a:t>Users needs / security requirements for ERS-EO</a:t>
            </a:r>
            <a:endParaRPr lang="en-GB">
              <a:latin typeface="Arial"/>
              <a:cs typeface="Arial"/>
            </a:endParaRPr>
          </a:p>
        </p:txBody>
      </p:sp>
      <p:sp>
        <p:nvSpPr>
          <p:cNvPr id="5" name="Rectangle: Rounded Corners 4">
            <a:extLst>
              <a:ext uri="{FF2B5EF4-FFF2-40B4-BE49-F238E27FC236}">
                <a16:creationId xmlns:a16="http://schemas.microsoft.com/office/drawing/2014/main" id="{0C15E6CE-FC37-D6E8-273C-54EE5E3B4B33}"/>
              </a:ext>
            </a:extLst>
          </p:cNvPr>
          <p:cNvSpPr/>
          <p:nvPr/>
        </p:nvSpPr>
        <p:spPr>
          <a:xfrm>
            <a:off x="215411" y="913420"/>
            <a:ext cx="5744293" cy="4746487"/>
          </a:xfrm>
          <a:prstGeom prst="roundRect">
            <a:avLst>
              <a:gd name="adj" fmla="val 2183"/>
            </a:avLst>
          </a:prstGeom>
          <a:solidFill>
            <a:schemeClr val="accent5">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F94E620E-1708-6D24-FB35-720C89F4D9A4}"/>
              </a:ext>
            </a:extLst>
          </p:cNvPr>
          <p:cNvSpPr/>
          <p:nvPr/>
        </p:nvSpPr>
        <p:spPr>
          <a:xfrm>
            <a:off x="1059319" y="1027351"/>
            <a:ext cx="4056476" cy="359018"/>
          </a:xfrm>
          <a:prstGeom prst="roundRect">
            <a:avLst>
              <a:gd name="adj" fmla="val 11412"/>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89755" tIns="45595" rIns="91191" bIns="45595" numCol="1" spcCol="0" rtlCol="0" fromWordArt="0" anchor="ctr" anchorCtr="0" forceAA="0" compatLnSpc="1">
            <a:prstTxWarp prst="textNoShape">
              <a:avLst/>
            </a:prstTxWarp>
            <a:noAutofit/>
          </a:bodyPr>
          <a:lstStyle/>
          <a:p>
            <a:pPr algn="ctr"/>
            <a:r>
              <a:rPr lang="en-US" sz="1396" b="1"/>
              <a:t>SECURITY</a:t>
            </a:r>
            <a:endParaRPr lang="en-GB" sz="1396" b="1" i="1">
              <a:solidFill>
                <a:srgbClr val="003247"/>
              </a:solidFill>
            </a:endParaRPr>
          </a:p>
        </p:txBody>
      </p:sp>
      <p:sp>
        <p:nvSpPr>
          <p:cNvPr id="9" name="TextBox 8">
            <a:extLst>
              <a:ext uri="{FF2B5EF4-FFF2-40B4-BE49-F238E27FC236}">
                <a16:creationId xmlns:a16="http://schemas.microsoft.com/office/drawing/2014/main" id="{FA921924-ECC6-8730-D324-DBED5BA2259A}"/>
              </a:ext>
            </a:extLst>
          </p:cNvPr>
          <p:cNvSpPr txBox="1"/>
          <p:nvPr/>
        </p:nvSpPr>
        <p:spPr>
          <a:xfrm>
            <a:off x="353171" y="1430592"/>
            <a:ext cx="5528882" cy="1004255"/>
          </a:xfrm>
          <a:prstGeom prst="roundRect">
            <a:avLst>
              <a:gd name="adj" fmla="val 7767"/>
            </a:avLst>
          </a:prstGeom>
          <a:solidFill>
            <a:srgbClr val="DDE2E6"/>
          </a:solidFill>
          <a:ln>
            <a:noFill/>
          </a:ln>
        </p:spPr>
        <p:txBody>
          <a:bodyPr wrap="square" lIns="35902" rIns="35902">
            <a:spAutoFit/>
          </a:bodyPr>
          <a:lstStyle>
            <a:defPPr>
              <a:defRPr lang="en-GB"/>
            </a:defPPr>
            <a:lvl1pPr algn="ctr">
              <a:defRPr sz="1400" b="1">
                <a:latin typeface="+mn-lt"/>
              </a:defRPr>
            </a:lvl1pPr>
          </a:lstStyle>
          <a:p>
            <a:pPr algn="l"/>
            <a:r>
              <a:rPr lang="en-GB" sz="1396"/>
              <a:t>EOGS Risk &amp; Threat Analysis</a:t>
            </a:r>
          </a:p>
          <a:p>
            <a:pPr algn="l"/>
            <a:endParaRPr lang="en-GB" sz="698"/>
          </a:p>
          <a:p>
            <a:pPr marL="170987" indent="-170987" algn="l">
              <a:buFont typeface="Arial" panose="020B0604020202020204" pitchFamily="34" charset="0"/>
              <a:buChar char="•"/>
            </a:pPr>
            <a:r>
              <a:rPr lang="en-GB" sz="1197" b="0"/>
              <a:t>Performed by EUSPA in coordination with COM, EU MSs, ESA and </a:t>
            </a:r>
            <a:r>
              <a:rPr lang="en-GB" sz="1197" b="0" err="1"/>
              <a:t>SatCen</a:t>
            </a:r>
            <a:endParaRPr lang="en-GB" sz="1197" b="0"/>
          </a:p>
          <a:p>
            <a:pPr marL="170987" indent="-170987" algn="l">
              <a:buFont typeface="Arial" panose="020B0604020202020204" pitchFamily="34" charset="0"/>
              <a:buChar char="•"/>
            </a:pPr>
            <a:r>
              <a:rPr lang="en-GB" sz="1197" b="0"/>
              <a:t>Started in Q4 2025 and Completed in Q1 2026</a:t>
            </a:r>
          </a:p>
          <a:p>
            <a:pPr marL="170987" indent="-170987" algn="l">
              <a:buFont typeface="Arial" panose="020B0604020202020204" pitchFamily="34" charset="0"/>
              <a:buChar char="•"/>
            </a:pPr>
            <a:r>
              <a:rPr lang="en-GB" sz="1197" b="0"/>
              <a:t>Used as reference to develop ERS-EO E1 Security Risk Assessment (ESA)</a:t>
            </a:r>
          </a:p>
        </p:txBody>
      </p:sp>
      <p:sp>
        <p:nvSpPr>
          <p:cNvPr id="10" name="TextBox 9">
            <a:extLst>
              <a:ext uri="{FF2B5EF4-FFF2-40B4-BE49-F238E27FC236}">
                <a16:creationId xmlns:a16="http://schemas.microsoft.com/office/drawing/2014/main" id="{CD516B35-B082-08A9-480F-9164524C4FBC}"/>
              </a:ext>
            </a:extLst>
          </p:cNvPr>
          <p:cNvSpPr txBox="1"/>
          <p:nvPr/>
        </p:nvSpPr>
        <p:spPr>
          <a:xfrm>
            <a:off x="353171" y="2557033"/>
            <a:ext cx="5528882" cy="1195542"/>
          </a:xfrm>
          <a:prstGeom prst="roundRect">
            <a:avLst>
              <a:gd name="adj" fmla="val 7767"/>
            </a:avLst>
          </a:prstGeom>
          <a:solidFill>
            <a:srgbClr val="DDE2E6"/>
          </a:solidFill>
          <a:ln>
            <a:noFill/>
          </a:ln>
        </p:spPr>
        <p:txBody>
          <a:bodyPr wrap="square" lIns="35902" rIns="35902">
            <a:spAutoFit/>
          </a:bodyPr>
          <a:lstStyle>
            <a:defPPr>
              <a:defRPr lang="en-GB"/>
            </a:defPPr>
            <a:lvl1pPr algn="ctr">
              <a:defRPr sz="1400" b="1">
                <a:latin typeface="+mn-lt"/>
              </a:defRPr>
            </a:lvl1pPr>
          </a:lstStyle>
          <a:p>
            <a:pPr algn="l"/>
            <a:r>
              <a:rPr lang="en-GB" sz="1396"/>
              <a:t>EOGS General Security Requirements</a:t>
            </a:r>
          </a:p>
          <a:p>
            <a:pPr algn="l"/>
            <a:endParaRPr lang="en-GB" sz="698"/>
          </a:p>
          <a:p>
            <a:pPr marL="170987" indent="-170987" algn="l">
              <a:buFont typeface="Arial" panose="020B0604020202020204" pitchFamily="34" charset="0"/>
              <a:buChar char="•"/>
            </a:pPr>
            <a:r>
              <a:rPr lang="en-GB" sz="1197" b="0"/>
              <a:t>Based on the results of the EOGS RTA</a:t>
            </a:r>
          </a:p>
          <a:p>
            <a:pPr marL="170987" indent="-170987" algn="l">
              <a:buFont typeface="Arial" panose="020B0604020202020204" pitchFamily="34" charset="0"/>
              <a:buChar char="•"/>
            </a:pPr>
            <a:r>
              <a:rPr lang="en-GB" sz="1197" b="0"/>
              <a:t>Currently under COM MSs endorsement </a:t>
            </a:r>
            <a:r>
              <a:rPr lang="en-GB" sz="1197" b="0">
                <a:sym typeface="Wingdings" panose="05000000000000000000" pitchFamily="2" charset="2"/>
              </a:rPr>
              <a:t></a:t>
            </a:r>
            <a:r>
              <a:rPr lang="en-GB" sz="1197" b="0"/>
              <a:t> COPERNICUS SWG AND SPC-SC. </a:t>
            </a:r>
          </a:p>
          <a:p>
            <a:pPr marL="170987" indent="-170987" algn="l">
              <a:buFont typeface="Arial" panose="020B0604020202020204" pitchFamily="34" charset="0"/>
              <a:buChar char="•"/>
            </a:pPr>
            <a:r>
              <a:rPr lang="en-GB" sz="1197" b="0"/>
              <a:t>To be used as AD for relevant ERS-EO E1 procurements</a:t>
            </a:r>
          </a:p>
        </p:txBody>
      </p:sp>
      <p:sp>
        <p:nvSpPr>
          <p:cNvPr id="11" name="TextBox 10">
            <a:extLst>
              <a:ext uri="{FF2B5EF4-FFF2-40B4-BE49-F238E27FC236}">
                <a16:creationId xmlns:a16="http://schemas.microsoft.com/office/drawing/2014/main" id="{2C342756-9164-F8B3-D57A-8707B7C45674}"/>
              </a:ext>
            </a:extLst>
          </p:cNvPr>
          <p:cNvSpPr txBox="1"/>
          <p:nvPr/>
        </p:nvSpPr>
        <p:spPr>
          <a:xfrm>
            <a:off x="353171" y="3877449"/>
            <a:ext cx="5528882" cy="1195542"/>
          </a:xfrm>
          <a:prstGeom prst="roundRect">
            <a:avLst>
              <a:gd name="adj" fmla="val 7767"/>
            </a:avLst>
          </a:prstGeom>
          <a:solidFill>
            <a:srgbClr val="DDE2E6"/>
          </a:solidFill>
          <a:ln>
            <a:noFill/>
          </a:ln>
        </p:spPr>
        <p:txBody>
          <a:bodyPr wrap="square" lIns="35902" rIns="35902">
            <a:spAutoFit/>
          </a:bodyPr>
          <a:lstStyle>
            <a:defPPr>
              <a:defRPr lang="en-GB"/>
            </a:defPPr>
            <a:lvl1pPr algn="ctr">
              <a:defRPr sz="1400" b="1">
                <a:latin typeface="+mn-lt"/>
              </a:defRPr>
            </a:lvl1pPr>
          </a:lstStyle>
          <a:p>
            <a:pPr algn="l"/>
            <a:r>
              <a:rPr lang="en-GB" sz="1396"/>
              <a:t>EOGS Security Classification Guide</a:t>
            </a:r>
          </a:p>
          <a:p>
            <a:pPr algn="l"/>
            <a:endParaRPr lang="en-GB" sz="698"/>
          </a:p>
          <a:p>
            <a:pPr marL="170987" indent="-170987" algn="l">
              <a:buFont typeface="Arial" panose="020B0604020202020204" pitchFamily="34" charset="0"/>
              <a:buChar char="•"/>
            </a:pPr>
            <a:r>
              <a:rPr lang="en-GB" sz="1197" b="0"/>
              <a:t>Based on the results of the EOGS RTA and inputs from EU MSs users</a:t>
            </a:r>
          </a:p>
          <a:p>
            <a:pPr marL="170987" indent="-170987" algn="l">
              <a:buFont typeface="Arial" panose="020B0604020202020204" pitchFamily="34" charset="0"/>
              <a:buChar char="•"/>
            </a:pPr>
            <a:r>
              <a:rPr lang="en-GB" sz="1197" b="0"/>
              <a:t>Currently under COM MSs endorsement </a:t>
            </a:r>
            <a:r>
              <a:rPr lang="en-GB" sz="1197" b="0">
                <a:sym typeface="Wingdings" panose="05000000000000000000" pitchFamily="2" charset="2"/>
              </a:rPr>
              <a:t></a:t>
            </a:r>
            <a:r>
              <a:rPr lang="en-GB" sz="1197" b="0"/>
              <a:t> COPERNICUS SWG AND SPC-SC. </a:t>
            </a:r>
          </a:p>
          <a:p>
            <a:pPr marL="170987" indent="-170987" algn="l">
              <a:buFont typeface="Arial" panose="020B0604020202020204" pitchFamily="34" charset="0"/>
              <a:buChar char="•"/>
            </a:pPr>
            <a:r>
              <a:rPr lang="en-GB" sz="1197" b="0"/>
              <a:t>To be used as AD for the ERS-EO E1 Security Classification Guide (ESA)</a:t>
            </a:r>
          </a:p>
        </p:txBody>
      </p:sp>
      <p:sp>
        <p:nvSpPr>
          <p:cNvPr id="12" name="Rectangle: Rounded Corners 11">
            <a:extLst>
              <a:ext uri="{FF2B5EF4-FFF2-40B4-BE49-F238E27FC236}">
                <a16:creationId xmlns:a16="http://schemas.microsoft.com/office/drawing/2014/main" id="{45AA126F-F522-EA86-264D-28DBB4CDB516}"/>
              </a:ext>
            </a:extLst>
          </p:cNvPr>
          <p:cNvSpPr/>
          <p:nvPr/>
        </p:nvSpPr>
        <p:spPr>
          <a:xfrm>
            <a:off x="6988231" y="964258"/>
            <a:ext cx="4056476" cy="359018"/>
          </a:xfrm>
          <a:prstGeom prst="roundRect">
            <a:avLst>
              <a:gd name="adj" fmla="val 11412"/>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96" b="1"/>
              <a:t>High Level Users Needs</a:t>
            </a:r>
          </a:p>
        </p:txBody>
      </p:sp>
      <p:sp>
        <p:nvSpPr>
          <p:cNvPr id="3" name="Rectangle: Rounded Corners 2">
            <a:extLst>
              <a:ext uri="{FF2B5EF4-FFF2-40B4-BE49-F238E27FC236}">
                <a16:creationId xmlns:a16="http://schemas.microsoft.com/office/drawing/2014/main" id="{FF3D3A85-640B-C003-F0BE-091B45DB58BE}"/>
              </a:ext>
            </a:extLst>
          </p:cNvPr>
          <p:cNvSpPr/>
          <p:nvPr/>
        </p:nvSpPr>
        <p:spPr>
          <a:xfrm>
            <a:off x="6144323" y="913420"/>
            <a:ext cx="5744293" cy="5403284"/>
          </a:xfrm>
          <a:prstGeom prst="roundRect">
            <a:avLst>
              <a:gd name="adj" fmla="val 2183"/>
            </a:avLst>
          </a:prstGeom>
          <a:solidFill>
            <a:schemeClr val="accent5">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F9913C54-E80C-B066-1130-A39672763D48}"/>
              </a:ext>
            </a:extLst>
          </p:cNvPr>
          <p:cNvSpPr txBox="1"/>
          <p:nvPr/>
        </p:nvSpPr>
        <p:spPr>
          <a:xfrm>
            <a:off x="6252028" y="2557033"/>
            <a:ext cx="5528882" cy="621681"/>
          </a:xfrm>
          <a:prstGeom prst="roundRect">
            <a:avLst>
              <a:gd name="adj" fmla="val 7767"/>
            </a:avLst>
          </a:prstGeom>
          <a:solidFill>
            <a:srgbClr val="C6D2D7"/>
          </a:solidFill>
          <a:ln>
            <a:noFill/>
          </a:ln>
        </p:spPr>
        <p:txBody>
          <a:bodyPr wrap="square" lIns="35902" rIns="35902">
            <a:spAutoFit/>
          </a:bodyPr>
          <a:lstStyle>
            <a:defPPr>
              <a:defRPr lang="en-GB"/>
            </a:defPPr>
            <a:lvl1pPr algn="ctr">
              <a:defRPr sz="1400" b="1">
                <a:latin typeface="+mn-lt"/>
              </a:defRPr>
            </a:lvl1pPr>
          </a:lstStyle>
          <a:p>
            <a:pPr algn="l"/>
            <a:r>
              <a:rPr lang="en-GB" sz="1396"/>
              <a:t>High Level military needs</a:t>
            </a:r>
          </a:p>
          <a:p>
            <a:pPr algn="l"/>
            <a:endParaRPr lang="en-GB" sz="698"/>
          </a:p>
          <a:p>
            <a:pPr marL="170987" indent="-170987" algn="l">
              <a:buFont typeface="Arial" panose="020B0604020202020204" pitchFamily="34" charset="0"/>
              <a:buChar char="•"/>
            </a:pPr>
            <a:r>
              <a:rPr lang="en-GB" sz="1197" b="0"/>
              <a:t>Approved by EDA steering Board on 22 April 2026</a:t>
            </a:r>
          </a:p>
        </p:txBody>
      </p:sp>
      <p:sp>
        <p:nvSpPr>
          <p:cNvPr id="14" name="TextBox 13">
            <a:extLst>
              <a:ext uri="{FF2B5EF4-FFF2-40B4-BE49-F238E27FC236}">
                <a16:creationId xmlns:a16="http://schemas.microsoft.com/office/drawing/2014/main" id="{739EC851-8CAE-3AF3-DEC1-47D2D48B8FC9}"/>
              </a:ext>
            </a:extLst>
          </p:cNvPr>
          <p:cNvSpPr txBox="1"/>
          <p:nvPr/>
        </p:nvSpPr>
        <p:spPr>
          <a:xfrm>
            <a:off x="6252028" y="3429000"/>
            <a:ext cx="5528882" cy="1195542"/>
          </a:xfrm>
          <a:prstGeom prst="roundRect">
            <a:avLst>
              <a:gd name="adj" fmla="val 7767"/>
            </a:avLst>
          </a:prstGeom>
          <a:solidFill>
            <a:srgbClr val="C6D2D7"/>
          </a:solidFill>
          <a:ln>
            <a:noFill/>
          </a:ln>
        </p:spPr>
        <p:txBody>
          <a:bodyPr wrap="square" lIns="35902" rIns="35902">
            <a:spAutoFit/>
          </a:bodyPr>
          <a:lstStyle>
            <a:defPPr>
              <a:defRPr lang="en-GB"/>
            </a:defPPr>
            <a:lvl1pPr algn="ctr">
              <a:defRPr sz="1400" b="1">
                <a:latin typeface="+mn-lt"/>
              </a:defRPr>
            </a:lvl1pPr>
          </a:lstStyle>
          <a:p>
            <a:pPr algn="l"/>
            <a:r>
              <a:rPr lang="en-IE" sz="1396"/>
              <a:t>Political and Security Committee </a:t>
            </a:r>
            <a:r>
              <a:rPr lang="en-GB" sz="1396"/>
              <a:t>High-level civil-military needs</a:t>
            </a:r>
          </a:p>
          <a:p>
            <a:pPr algn="l"/>
            <a:endParaRPr lang="en-GB" sz="698"/>
          </a:p>
          <a:p>
            <a:pPr marL="170987" indent="-170987" algn="l">
              <a:buFont typeface="Arial" panose="020B0604020202020204" pitchFamily="34" charset="0"/>
              <a:buChar char="•"/>
            </a:pPr>
            <a:r>
              <a:rPr lang="en-GB" sz="1197" b="0"/>
              <a:t>In preparation by EEAS</a:t>
            </a:r>
          </a:p>
          <a:p>
            <a:pPr marL="170987" indent="-170987" algn="l">
              <a:buFont typeface="Arial" panose="020B0604020202020204" pitchFamily="34" charset="0"/>
              <a:buChar char="•"/>
            </a:pPr>
            <a:r>
              <a:rPr lang="en-GB" sz="1197" b="0"/>
              <a:t>Established in consultation with DG-DEFIS</a:t>
            </a:r>
          </a:p>
          <a:p>
            <a:pPr marL="170987" indent="-170987" algn="l">
              <a:buFont typeface="Arial" panose="020B0604020202020204" pitchFamily="34" charset="0"/>
              <a:buChar char="•"/>
            </a:pPr>
            <a:r>
              <a:rPr lang="en-GB" sz="1197" b="0"/>
              <a:t>To date no significant deviation on technical needs from COM HLUN v2.1 </a:t>
            </a:r>
          </a:p>
          <a:p>
            <a:pPr marL="170987" indent="-170987" algn="l">
              <a:buFont typeface="Arial" panose="020B0604020202020204" pitchFamily="34" charset="0"/>
              <a:buChar char="•"/>
            </a:pPr>
            <a:r>
              <a:rPr lang="en-GB" sz="1197" b="0"/>
              <a:t>Should any relevant changes arise ESA will be promptly informed</a:t>
            </a:r>
          </a:p>
        </p:txBody>
      </p:sp>
      <p:sp>
        <p:nvSpPr>
          <p:cNvPr id="15" name="TextBox 14">
            <a:extLst>
              <a:ext uri="{FF2B5EF4-FFF2-40B4-BE49-F238E27FC236}">
                <a16:creationId xmlns:a16="http://schemas.microsoft.com/office/drawing/2014/main" id="{B4E4B4F2-4BED-5C92-34AE-5D71C6AE8E15}"/>
              </a:ext>
            </a:extLst>
          </p:cNvPr>
          <p:cNvSpPr txBox="1"/>
          <p:nvPr/>
        </p:nvSpPr>
        <p:spPr>
          <a:xfrm>
            <a:off x="6252028" y="4779899"/>
            <a:ext cx="5528882" cy="1657818"/>
          </a:xfrm>
          <a:prstGeom prst="roundRect">
            <a:avLst>
              <a:gd name="adj" fmla="val 7767"/>
            </a:avLst>
          </a:prstGeom>
          <a:gradFill>
            <a:gsLst>
              <a:gs pos="0">
                <a:srgbClr val="003247"/>
              </a:gs>
              <a:gs pos="32000">
                <a:srgbClr val="044857"/>
              </a:gs>
              <a:gs pos="100000">
                <a:srgbClr val="14AB9D"/>
              </a:gs>
            </a:gsLst>
            <a:lin ang="17400000" scaled="0"/>
          </a:gradFill>
          <a:ln>
            <a:noFill/>
          </a:ln>
          <a:effectLst>
            <a:outerShdw blurRad="254000" dist="38100" dir="2700000" algn="tl" rotWithShape="0">
              <a:srgbClr val="003247">
                <a:alpha val="30000"/>
              </a:srgbClr>
            </a:outerShdw>
          </a:effectLst>
        </p:spPr>
        <p:txBody>
          <a:bodyPr vert="horz" wrap="square" lIns="35902" tIns="179509" rIns="35902" bIns="179509" numCol="1" anchor="ctr" anchorCtr="0" compatLnSpc="1">
            <a:prstTxWarp prst="textNoShape">
              <a:avLst/>
            </a:prstTxWarp>
            <a:noAutofit/>
          </a:bodyPr>
          <a:lstStyle>
            <a:defPPr>
              <a:defRPr lang="en-GB"/>
            </a:defPPr>
            <a:lvl1pPr>
              <a:defRPr sz="1400" b="1">
                <a:solidFill>
                  <a:schemeClr val="bg1"/>
                </a:solidFill>
                <a:latin typeface="+mn-lt"/>
              </a:defRPr>
            </a:lvl1pPr>
          </a:lstStyle>
          <a:p>
            <a:pPr marL="284978" indent="-284978" defTabSz="911931">
              <a:spcAft>
                <a:spcPts val="598"/>
              </a:spcAft>
              <a:buFont typeface="Wingdings" panose="05000000000000000000" pitchFamily="2" charset="2"/>
              <a:buChar char="è"/>
              <a:defRPr/>
            </a:pPr>
            <a:r>
              <a:rPr lang="en-GB" sz="1396">
                <a:sym typeface="Wingdings" panose="05000000000000000000" pitchFamily="2" charset="2"/>
              </a:rPr>
              <a:t>Letter received from DEFIS.D.3/LF on 11/05/2026:</a:t>
            </a:r>
          </a:p>
          <a:p>
            <a:pPr marL="170987" indent="-170987" defTabSz="911931">
              <a:buFont typeface="Arial" panose="020B0604020202020204" pitchFamily="34" charset="0"/>
              <a:buChar char="•"/>
              <a:defRPr/>
            </a:pPr>
            <a:r>
              <a:rPr lang="en-GB" sz="1396" b="0">
                <a:sym typeface="Wingdings" panose="05000000000000000000" pitchFamily="2" charset="2"/>
              </a:rPr>
              <a:t>Confirms that </a:t>
            </a:r>
            <a:r>
              <a:rPr lang="en-GB" sz="1396" b="0"/>
              <a:t>HLUN v2.1 is fully in line with the user needs and expectations of the European Commission for the Earth Observation Governmental Service (EOGS).</a:t>
            </a:r>
          </a:p>
          <a:p>
            <a:pPr marL="170987" indent="-170987" defTabSz="911931">
              <a:buFont typeface="Arial" panose="020B0604020202020204" pitchFamily="34" charset="0"/>
              <a:buChar char="•"/>
              <a:defRPr/>
            </a:pPr>
            <a:r>
              <a:rPr lang="en-GB" sz="1396" b="0"/>
              <a:t>Recommends that ESA proceed with the continuation of ERS-EO Element 1 activities as proposed in the Implementation Plan on the basis of  HLUN v2.1 </a:t>
            </a:r>
          </a:p>
        </p:txBody>
      </p:sp>
      <p:sp>
        <p:nvSpPr>
          <p:cNvPr id="16" name="TextBox 15">
            <a:extLst>
              <a:ext uri="{FF2B5EF4-FFF2-40B4-BE49-F238E27FC236}">
                <a16:creationId xmlns:a16="http://schemas.microsoft.com/office/drawing/2014/main" id="{2514B097-C0E6-D57E-7D3B-8AA1A601CAA2}"/>
              </a:ext>
            </a:extLst>
          </p:cNvPr>
          <p:cNvSpPr txBox="1"/>
          <p:nvPr/>
        </p:nvSpPr>
        <p:spPr>
          <a:xfrm>
            <a:off x="6252028" y="1518437"/>
            <a:ext cx="5528882" cy="892671"/>
          </a:xfrm>
          <a:prstGeom prst="roundRect">
            <a:avLst>
              <a:gd name="adj" fmla="val 7767"/>
            </a:avLst>
          </a:prstGeom>
          <a:solidFill>
            <a:srgbClr val="C6D2D7"/>
          </a:solidFill>
          <a:ln>
            <a:noFill/>
          </a:ln>
        </p:spPr>
        <p:txBody>
          <a:bodyPr wrap="square" lIns="35902" rIns="35902">
            <a:spAutoFit/>
          </a:bodyPr>
          <a:lstStyle>
            <a:defPPr>
              <a:defRPr lang="en-GB"/>
            </a:defPPr>
            <a:lvl1pPr algn="ctr">
              <a:defRPr sz="1400" b="1">
                <a:latin typeface="+mn-lt"/>
              </a:defRPr>
            </a:lvl1pPr>
          </a:lstStyle>
          <a:p>
            <a:pPr algn="l"/>
            <a:r>
              <a:rPr lang="en-GB" sz="1396"/>
              <a:t>Commission High-Level User Needs (HLUN)</a:t>
            </a:r>
            <a:endParaRPr lang="en-GB" sz="698"/>
          </a:p>
          <a:p>
            <a:pPr marL="170987" indent="-170987" algn="l">
              <a:buFont typeface="Arial" panose="020B0604020202020204" pitchFamily="34" charset="0"/>
              <a:buChar char="•"/>
            </a:pPr>
            <a:r>
              <a:rPr lang="en-GB" sz="1197" b="0"/>
              <a:t>COM </a:t>
            </a:r>
            <a:r>
              <a:rPr lang="en-GB" sz="1197"/>
              <a:t>HLUN Document v2.1 </a:t>
            </a:r>
            <a:r>
              <a:rPr lang="en-GB" sz="1197" b="0"/>
              <a:t>dated November 2025</a:t>
            </a:r>
          </a:p>
          <a:p>
            <a:pPr marL="170987" indent="-170987" algn="l">
              <a:buFont typeface="Arial" panose="020B0604020202020204" pitchFamily="34" charset="0"/>
              <a:buChar char="•"/>
            </a:pPr>
            <a:r>
              <a:rPr lang="en-GB" sz="1197" b="0"/>
              <a:t>Document established by DG DEFIS in coordination with  EU Member States, </a:t>
            </a:r>
            <a:r>
              <a:rPr lang="en-GB" sz="1197" b="0" err="1"/>
              <a:t>SatCen</a:t>
            </a:r>
            <a:r>
              <a:rPr lang="en-GB" sz="1197" b="0"/>
              <a:t>, EDA, EEAS and other relevant stakeholders</a:t>
            </a:r>
          </a:p>
        </p:txBody>
      </p:sp>
      <p:sp>
        <p:nvSpPr>
          <p:cNvPr id="4" name="Rectangle: Rounded Corners 89">
            <a:extLst>
              <a:ext uri="{FF2B5EF4-FFF2-40B4-BE49-F238E27FC236}">
                <a16:creationId xmlns:a16="http://schemas.microsoft.com/office/drawing/2014/main" id="{E0C5A01B-F6A4-1CF3-C96B-F37332D052B6}"/>
              </a:ext>
            </a:extLst>
          </p:cNvPr>
          <p:cNvSpPr/>
          <p:nvPr/>
        </p:nvSpPr>
        <p:spPr>
          <a:xfrm>
            <a:off x="346915" y="5176068"/>
            <a:ext cx="5666642" cy="1195541"/>
          </a:xfrm>
          <a:prstGeom prst="roundRect">
            <a:avLst>
              <a:gd name="adj" fmla="val 10158"/>
            </a:avLst>
          </a:prstGeom>
          <a:gradFill>
            <a:gsLst>
              <a:gs pos="0">
                <a:srgbClr val="003247"/>
              </a:gs>
              <a:gs pos="32000">
                <a:srgbClr val="044857"/>
              </a:gs>
              <a:gs pos="100000">
                <a:srgbClr val="14AB9D"/>
              </a:gs>
            </a:gsLst>
            <a:lin ang="17400000" scaled="0"/>
          </a:gradFill>
          <a:ln>
            <a:noFill/>
          </a:ln>
          <a:effectLst>
            <a:outerShdw blurRad="254000" dist="38100" dir="2700000" algn="tl" rotWithShape="0">
              <a:srgbClr val="003247">
                <a:alpha val="30000"/>
              </a:srgbClr>
            </a:outerShdw>
          </a:effectLst>
        </p:spPr>
        <p:txBody>
          <a:bodyPr vert="horz" wrap="square" lIns="35902" tIns="179509" rIns="35902" bIns="179509" numCol="1" anchor="ctr" anchorCtr="0" compatLnSpc="1">
            <a:prstTxWarp prst="textNoShape">
              <a:avLst/>
            </a:prstTxWarp>
            <a:noAutofit/>
          </a:bodyPr>
          <a:lstStyle/>
          <a:p>
            <a:r>
              <a:rPr lang="en-GB" sz="1396" b="1">
                <a:solidFill>
                  <a:schemeClr val="bg1"/>
                </a:solidFill>
                <a:latin typeface="+mn-lt"/>
              </a:rPr>
              <a:t>9 June: ESA SEC has:</a:t>
            </a:r>
          </a:p>
          <a:p>
            <a:pPr marL="170987" indent="-170987">
              <a:buFont typeface="Arial" panose="020B0604020202020204" pitchFamily="34" charset="0"/>
              <a:buChar char="•"/>
            </a:pPr>
            <a:endParaRPr lang="en-GB" sz="1197">
              <a:solidFill>
                <a:schemeClr val="bg1"/>
              </a:solidFill>
              <a:latin typeface="+mn-lt"/>
            </a:endParaRPr>
          </a:p>
          <a:p>
            <a:pPr marL="170987" indent="-170987">
              <a:buFont typeface="Arial" panose="020B0604020202020204" pitchFamily="34" charset="0"/>
              <a:buChar char="•"/>
            </a:pPr>
            <a:r>
              <a:rPr lang="en-GB" sz="1197">
                <a:solidFill>
                  <a:schemeClr val="bg1"/>
                </a:solidFill>
                <a:latin typeface="+mn-lt"/>
              </a:rPr>
              <a:t>Approved the Programme Security Instructions</a:t>
            </a:r>
          </a:p>
          <a:p>
            <a:pPr marL="170987" indent="-170987">
              <a:buFont typeface="Arial" panose="020B0604020202020204" pitchFamily="34" charset="0"/>
              <a:buChar char="•"/>
            </a:pPr>
            <a:r>
              <a:rPr lang="en-GB" sz="1197">
                <a:solidFill>
                  <a:schemeClr val="bg1"/>
                </a:solidFill>
                <a:latin typeface="+mn-lt"/>
              </a:rPr>
              <a:t>Acknowledged the Security Classification Guide</a:t>
            </a:r>
          </a:p>
          <a:p>
            <a:pPr marL="170987" indent="-170987">
              <a:buFont typeface="Arial" panose="020B0604020202020204" pitchFamily="34" charset="0"/>
              <a:buChar char="•"/>
            </a:pPr>
            <a:r>
              <a:rPr lang="en-GB" sz="1197">
                <a:solidFill>
                  <a:schemeClr val="bg1"/>
                </a:solidFill>
                <a:latin typeface="+mn-lt"/>
              </a:rPr>
              <a:t>Informed of the Security Sensitive Items list</a:t>
            </a:r>
          </a:p>
        </p:txBody>
      </p:sp>
    </p:spTree>
    <p:extLst>
      <p:ext uri="{BB962C8B-B14F-4D97-AF65-F5344CB8AC3E}">
        <p14:creationId xmlns:p14="http://schemas.microsoft.com/office/powerpoint/2010/main" val="1752653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8DFCB-C11E-A90E-136B-ECB1FCA3D5A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ADA7514-1955-3F1A-7E58-AE0BBB2041FF}"/>
              </a:ext>
            </a:extLst>
          </p:cNvPr>
          <p:cNvSpPr>
            <a:spLocks noGrp="1"/>
          </p:cNvSpPr>
          <p:nvPr>
            <p:ph type="title"/>
          </p:nvPr>
        </p:nvSpPr>
        <p:spPr/>
        <p:txBody>
          <a:bodyPr/>
          <a:lstStyle/>
          <a:p>
            <a:r>
              <a:rPr lang="en-GB"/>
              <a:t>ERS-EO timeline</a:t>
            </a:r>
          </a:p>
        </p:txBody>
      </p:sp>
      <p:sp>
        <p:nvSpPr>
          <p:cNvPr id="36" name="Rectangle 35">
            <a:extLst>
              <a:ext uri="{FF2B5EF4-FFF2-40B4-BE49-F238E27FC236}">
                <a16:creationId xmlns:a16="http://schemas.microsoft.com/office/drawing/2014/main" id="{FF1383DA-06AB-81A9-E3B6-82976C47814C}"/>
              </a:ext>
            </a:extLst>
          </p:cNvPr>
          <p:cNvSpPr/>
          <p:nvPr/>
        </p:nvSpPr>
        <p:spPr>
          <a:xfrm>
            <a:off x="0" y="1665488"/>
            <a:ext cx="12192000" cy="4540768"/>
          </a:xfrm>
          <a:prstGeom prst="rect">
            <a:avLst/>
          </a:prstGeom>
          <a:solidFill>
            <a:schemeClr val="bg1"/>
          </a:solidFill>
          <a:ln>
            <a:noFill/>
          </a:ln>
          <a:effectLst>
            <a:outerShdw blurRad="114300" dist="38100" dir="5400000" algn="t" rotWithShape="0">
              <a:srgbClr val="003247">
                <a:alpha val="4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931">
              <a:defRPr/>
            </a:pPr>
            <a:endParaRPr lang="en-GB" sz="1795">
              <a:solidFill>
                <a:srgbClr val="FEFFFF"/>
              </a:solidFill>
              <a:latin typeface="Arial" panose="020B0604020202020204"/>
            </a:endParaRPr>
          </a:p>
        </p:txBody>
      </p:sp>
      <p:grpSp>
        <p:nvGrpSpPr>
          <p:cNvPr id="3" name="Group 2">
            <a:extLst>
              <a:ext uri="{FF2B5EF4-FFF2-40B4-BE49-F238E27FC236}">
                <a16:creationId xmlns:a16="http://schemas.microsoft.com/office/drawing/2014/main" id="{230E72E2-5CA1-3784-6574-B05D02209725}"/>
              </a:ext>
            </a:extLst>
          </p:cNvPr>
          <p:cNvGrpSpPr/>
          <p:nvPr/>
        </p:nvGrpSpPr>
        <p:grpSpPr>
          <a:xfrm>
            <a:off x="820699" y="2337187"/>
            <a:ext cx="10874324" cy="3869070"/>
            <a:chOff x="975933" y="1979098"/>
            <a:chExt cx="10904058" cy="3879649"/>
          </a:xfrm>
        </p:grpSpPr>
        <p:grpSp>
          <p:nvGrpSpPr>
            <p:cNvPr id="74" name="Group 73">
              <a:extLst>
                <a:ext uri="{FF2B5EF4-FFF2-40B4-BE49-F238E27FC236}">
                  <a16:creationId xmlns:a16="http://schemas.microsoft.com/office/drawing/2014/main" id="{89599F54-BD8D-7330-4853-4D9A257513C7}"/>
                </a:ext>
              </a:extLst>
            </p:cNvPr>
            <p:cNvGrpSpPr/>
            <p:nvPr/>
          </p:nvGrpSpPr>
          <p:grpSpPr>
            <a:xfrm>
              <a:off x="975933" y="1979098"/>
              <a:ext cx="9400773" cy="3879649"/>
              <a:chOff x="1190552" y="1244826"/>
              <a:chExt cx="10642253" cy="4606883"/>
            </a:xfrm>
          </p:grpSpPr>
          <p:cxnSp>
            <p:nvCxnSpPr>
              <p:cNvPr id="77" name="Straight Connector 76">
                <a:extLst>
                  <a:ext uri="{FF2B5EF4-FFF2-40B4-BE49-F238E27FC236}">
                    <a16:creationId xmlns:a16="http://schemas.microsoft.com/office/drawing/2014/main" id="{E9A2AC7A-2CDF-1C1E-88CF-6E5B7270E477}"/>
                  </a:ext>
                </a:extLst>
              </p:cNvPr>
              <p:cNvCxnSpPr>
                <a:cxnSpLocks/>
              </p:cNvCxnSpPr>
              <p:nvPr/>
            </p:nvCxnSpPr>
            <p:spPr>
              <a:xfrm>
                <a:off x="2076135"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FF32C6C0-0916-2F11-E3CF-C165A9CE2142}"/>
                  </a:ext>
                </a:extLst>
              </p:cNvPr>
              <p:cNvCxnSpPr>
                <a:cxnSpLocks/>
              </p:cNvCxnSpPr>
              <p:nvPr/>
            </p:nvCxnSpPr>
            <p:spPr>
              <a:xfrm>
                <a:off x="1190552"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967DDB73-118A-3143-EE1F-4A441F9D5B6B}"/>
                  </a:ext>
                </a:extLst>
              </p:cNvPr>
              <p:cNvCxnSpPr>
                <a:cxnSpLocks/>
              </p:cNvCxnSpPr>
              <p:nvPr/>
            </p:nvCxnSpPr>
            <p:spPr>
              <a:xfrm>
                <a:off x="2961718"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E2770CA4-EC68-3807-71B4-05D53EF10788}"/>
                  </a:ext>
                </a:extLst>
              </p:cNvPr>
              <p:cNvCxnSpPr>
                <a:cxnSpLocks/>
              </p:cNvCxnSpPr>
              <p:nvPr/>
            </p:nvCxnSpPr>
            <p:spPr>
              <a:xfrm>
                <a:off x="5618467"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1024BF5F-1B80-DD3B-74B5-B1147C61D99B}"/>
                  </a:ext>
                </a:extLst>
              </p:cNvPr>
              <p:cNvCxnSpPr>
                <a:cxnSpLocks/>
              </p:cNvCxnSpPr>
              <p:nvPr/>
            </p:nvCxnSpPr>
            <p:spPr>
              <a:xfrm>
                <a:off x="4732884"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DF4B4C48-FA3F-ADD1-3BED-5FDB8820D145}"/>
                  </a:ext>
                </a:extLst>
              </p:cNvPr>
              <p:cNvCxnSpPr>
                <a:cxnSpLocks/>
              </p:cNvCxnSpPr>
              <p:nvPr/>
            </p:nvCxnSpPr>
            <p:spPr>
              <a:xfrm>
                <a:off x="6504050"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C52CE8F1-9614-FC0A-777B-FE9264751862}"/>
                  </a:ext>
                </a:extLst>
              </p:cNvPr>
              <p:cNvCxnSpPr>
                <a:cxnSpLocks/>
              </p:cNvCxnSpPr>
              <p:nvPr/>
            </p:nvCxnSpPr>
            <p:spPr>
              <a:xfrm>
                <a:off x="9160799"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B774DBCF-0DE9-891C-4300-596D6DAB7A72}"/>
                  </a:ext>
                </a:extLst>
              </p:cNvPr>
              <p:cNvCxnSpPr>
                <a:cxnSpLocks/>
              </p:cNvCxnSpPr>
              <p:nvPr/>
            </p:nvCxnSpPr>
            <p:spPr>
              <a:xfrm>
                <a:off x="8275216"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3E1050A5-610D-2055-DE44-63F56BF2FDA2}"/>
                  </a:ext>
                </a:extLst>
              </p:cNvPr>
              <p:cNvCxnSpPr>
                <a:cxnSpLocks/>
              </p:cNvCxnSpPr>
              <p:nvPr/>
            </p:nvCxnSpPr>
            <p:spPr>
              <a:xfrm>
                <a:off x="10046382"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4AD1E5FF-EAC7-6F03-5923-2FE3230619D7}"/>
                  </a:ext>
                </a:extLst>
              </p:cNvPr>
              <p:cNvCxnSpPr>
                <a:cxnSpLocks/>
              </p:cNvCxnSpPr>
              <p:nvPr/>
            </p:nvCxnSpPr>
            <p:spPr>
              <a:xfrm>
                <a:off x="3847301"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B4E9D1D7-0549-61BC-6AA9-A86BD75C32ED}"/>
                  </a:ext>
                </a:extLst>
              </p:cNvPr>
              <p:cNvCxnSpPr>
                <a:cxnSpLocks/>
              </p:cNvCxnSpPr>
              <p:nvPr/>
            </p:nvCxnSpPr>
            <p:spPr>
              <a:xfrm>
                <a:off x="7389633"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9512ACF5-3986-E43B-49C5-E0CC75F67F0C}"/>
                  </a:ext>
                </a:extLst>
              </p:cNvPr>
              <p:cNvCxnSpPr>
                <a:cxnSpLocks/>
              </p:cNvCxnSpPr>
              <p:nvPr/>
            </p:nvCxnSpPr>
            <p:spPr>
              <a:xfrm>
                <a:off x="10931965"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2EAA161A-47CF-5805-0999-DEC95A7DEE93}"/>
                  </a:ext>
                </a:extLst>
              </p:cNvPr>
              <p:cNvCxnSpPr>
                <a:cxnSpLocks/>
              </p:cNvCxnSpPr>
              <p:nvPr/>
            </p:nvCxnSpPr>
            <p:spPr>
              <a:xfrm>
                <a:off x="11832805"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grpSp>
        <p:cxnSp>
          <p:nvCxnSpPr>
            <p:cNvPr id="75" name="Straight Connector 74">
              <a:extLst>
                <a:ext uri="{FF2B5EF4-FFF2-40B4-BE49-F238E27FC236}">
                  <a16:creationId xmlns:a16="http://schemas.microsoft.com/office/drawing/2014/main" id="{6F89C907-2290-4681-80D5-429317BEE2BA}"/>
                </a:ext>
              </a:extLst>
            </p:cNvPr>
            <p:cNvCxnSpPr>
              <a:cxnSpLocks/>
            </p:cNvCxnSpPr>
            <p:nvPr/>
          </p:nvCxnSpPr>
          <p:spPr>
            <a:xfrm>
              <a:off x="11141665" y="1979098"/>
              <a:ext cx="0" cy="3879649"/>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474EA8EF-7C2F-3258-1A93-040828CF4A9D}"/>
                </a:ext>
              </a:extLst>
            </p:cNvPr>
            <p:cNvCxnSpPr>
              <a:cxnSpLocks/>
            </p:cNvCxnSpPr>
            <p:nvPr/>
          </p:nvCxnSpPr>
          <p:spPr>
            <a:xfrm>
              <a:off x="11879991" y="1979098"/>
              <a:ext cx="0" cy="3879649"/>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5" name="Rectangle: Rounded Corners 4">
            <a:extLst>
              <a:ext uri="{FF2B5EF4-FFF2-40B4-BE49-F238E27FC236}">
                <a16:creationId xmlns:a16="http://schemas.microsoft.com/office/drawing/2014/main" id="{7C365613-8B6C-20FB-1D4F-E69538C90B0F}"/>
              </a:ext>
            </a:extLst>
          </p:cNvPr>
          <p:cNvSpPr/>
          <p:nvPr/>
        </p:nvSpPr>
        <p:spPr>
          <a:xfrm>
            <a:off x="7505823" y="2448827"/>
            <a:ext cx="4189195" cy="2239101"/>
          </a:xfrm>
          <a:prstGeom prst="roundRect">
            <a:avLst>
              <a:gd name="adj" fmla="val 1541"/>
            </a:avLst>
          </a:prstGeom>
          <a:gradFill>
            <a:gsLst>
              <a:gs pos="40400">
                <a:schemeClr val="tx1">
                  <a:lumMod val="50000"/>
                  <a:lumOff val="50000"/>
                  <a:alpha val="60000"/>
                </a:schemeClr>
              </a:gs>
              <a:gs pos="0">
                <a:schemeClr val="bg1"/>
              </a:gs>
              <a:gs pos="100000">
                <a:schemeClr val="tx1">
                  <a:lumMod val="50000"/>
                  <a:lumOff val="50000"/>
                  <a:alpha val="6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97" b="1">
              <a:solidFill>
                <a:schemeClr val="tx1"/>
              </a:solidFill>
            </a:endParaRPr>
          </a:p>
        </p:txBody>
      </p:sp>
      <p:sp>
        <p:nvSpPr>
          <p:cNvPr id="6" name="Rectangle 5">
            <a:extLst>
              <a:ext uri="{FF2B5EF4-FFF2-40B4-BE49-F238E27FC236}">
                <a16:creationId xmlns:a16="http://schemas.microsoft.com/office/drawing/2014/main" id="{862683EB-07BB-AFB5-C5ED-8D6F02156905}"/>
              </a:ext>
            </a:extLst>
          </p:cNvPr>
          <p:cNvSpPr/>
          <p:nvPr/>
        </p:nvSpPr>
        <p:spPr>
          <a:xfrm>
            <a:off x="164320" y="2542661"/>
            <a:ext cx="1629893" cy="710165"/>
          </a:xfrm>
          <a:prstGeom prst="rect">
            <a:avLst/>
          </a:prstGeom>
          <a:gradFill>
            <a:gsLst>
              <a:gs pos="0">
                <a:srgbClr val="005A76"/>
              </a:gs>
              <a:gs pos="100000">
                <a:srgbClr val="053249"/>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sz="1197" b="1">
              <a:cs typeface="Arial" panose="020B0604020202020204" pitchFamily="34" charset="0"/>
            </a:endParaRPr>
          </a:p>
        </p:txBody>
      </p:sp>
      <p:sp>
        <p:nvSpPr>
          <p:cNvPr id="7" name="Rectangle 6">
            <a:extLst>
              <a:ext uri="{FF2B5EF4-FFF2-40B4-BE49-F238E27FC236}">
                <a16:creationId xmlns:a16="http://schemas.microsoft.com/office/drawing/2014/main" id="{762B84E9-272D-B5AB-3F2A-3D5B2B484620}"/>
              </a:ext>
            </a:extLst>
          </p:cNvPr>
          <p:cNvSpPr/>
          <p:nvPr/>
        </p:nvSpPr>
        <p:spPr>
          <a:xfrm>
            <a:off x="267987" y="2542661"/>
            <a:ext cx="1560282" cy="710165"/>
          </a:xfrm>
          <a:prstGeom prst="rect">
            <a:avLst/>
          </a:prstGeom>
          <a:gradFill>
            <a:gsLst>
              <a:gs pos="0">
                <a:schemeClr val="bg1">
                  <a:alpha val="84000"/>
                </a:schemeClr>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713B8-D2B2-CA31-A57D-D7FE6B796966}"/>
              </a:ext>
            </a:extLst>
          </p:cNvPr>
          <p:cNvSpPr/>
          <p:nvPr/>
        </p:nvSpPr>
        <p:spPr>
          <a:xfrm>
            <a:off x="143607" y="3456732"/>
            <a:ext cx="3407587" cy="707188"/>
          </a:xfrm>
          <a:prstGeom prst="rect">
            <a:avLst/>
          </a:prstGeom>
          <a:gradFill>
            <a:gsLst>
              <a:gs pos="0">
                <a:srgbClr val="005A76"/>
              </a:gs>
              <a:gs pos="100000">
                <a:srgbClr val="006B6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sz="1197" b="1">
              <a:cs typeface="Arial" panose="020B0604020202020204" pitchFamily="34" charset="0"/>
            </a:endParaRPr>
          </a:p>
        </p:txBody>
      </p:sp>
      <p:sp>
        <p:nvSpPr>
          <p:cNvPr id="9" name="Rectangle 8">
            <a:extLst>
              <a:ext uri="{FF2B5EF4-FFF2-40B4-BE49-F238E27FC236}">
                <a16:creationId xmlns:a16="http://schemas.microsoft.com/office/drawing/2014/main" id="{031B9628-2BC8-70DC-C1B5-F79532232A18}"/>
              </a:ext>
            </a:extLst>
          </p:cNvPr>
          <p:cNvSpPr/>
          <p:nvPr/>
        </p:nvSpPr>
        <p:spPr>
          <a:xfrm>
            <a:off x="268917" y="4360168"/>
            <a:ext cx="3407587" cy="1625951"/>
          </a:xfrm>
          <a:prstGeom prst="rect">
            <a:avLst/>
          </a:prstGeom>
          <a:gradFill flip="none" rotWithShape="1">
            <a:gsLst>
              <a:gs pos="0">
                <a:srgbClr val="14AB9D"/>
              </a:gs>
              <a:gs pos="100000">
                <a:srgbClr val="006B6F"/>
              </a:gs>
            </a:gsLst>
            <a:lin ang="162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sz="1097" b="1">
              <a:cs typeface="Arial" panose="020B0604020202020204" pitchFamily="34" charset="0"/>
            </a:endParaRPr>
          </a:p>
        </p:txBody>
      </p:sp>
      <p:sp>
        <p:nvSpPr>
          <p:cNvPr id="10" name="Rectangle 9">
            <a:extLst>
              <a:ext uri="{FF2B5EF4-FFF2-40B4-BE49-F238E27FC236}">
                <a16:creationId xmlns:a16="http://schemas.microsoft.com/office/drawing/2014/main" id="{C95B07FD-0279-6C58-0CFC-F1301A0FE1A7}"/>
              </a:ext>
            </a:extLst>
          </p:cNvPr>
          <p:cNvSpPr/>
          <p:nvPr/>
        </p:nvSpPr>
        <p:spPr>
          <a:xfrm>
            <a:off x="312036" y="3456732"/>
            <a:ext cx="3297150" cy="708077"/>
          </a:xfrm>
          <a:prstGeom prst="rect">
            <a:avLst/>
          </a:prstGeom>
          <a:gradFill>
            <a:gsLst>
              <a:gs pos="0">
                <a:schemeClr val="bg1">
                  <a:alpha val="84000"/>
                </a:schemeClr>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61564CF-EAEA-D5CB-9C3C-61BE6C56A4D4}"/>
              </a:ext>
            </a:extLst>
          </p:cNvPr>
          <p:cNvSpPr/>
          <p:nvPr/>
        </p:nvSpPr>
        <p:spPr>
          <a:xfrm>
            <a:off x="300163" y="4354571"/>
            <a:ext cx="3404936" cy="1631547"/>
          </a:xfrm>
          <a:prstGeom prst="rect">
            <a:avLst/>
          </a:prstGeom>
          <a:gradFill>
            <a:gsLst>
              <a:gs pos="0">
                <a:schemeClr val="bg1">
                  <a:alpha val="84000"/>
                </a:schemeClr>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85A19471-FD5C-ECD5-3AE4-C233D8DDB706}"/>
              </a:ext>
            </a:extLst>
          </p:cNvPr>
          <p:cNvSpPr/>
          <p:nvPr/>
        </p:nvSpPr>
        <p:spPr>
          <a:xfrm rot="16200000">
            <a:off x="-156706" y="3681985"/>
            <a:ext cx="710162" cy="253709"/>
          </a:xfrm>
          <a:prstGeom prst="roundRect">
            <a:avLst>
              <a:gd name="adj" fmla="val 9566"/>
            </a:avLst>
          </a:prstGeom>
          <a:gradFill>
            <a:gsLst>
              <a:gs pos="0">
                <a:srgbClr val="006B6F"/>
              </a:gs>
              <a:gs pos="100000">
                <a:srgbClr val="005A76"/>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097" b="1">
                <a:ea typeface="Times New Roman" panose="02020603050405020304" pitchFamily="18" charset="0"/>
                <a:cs typeface="Arial" panose="020B0604020202020204" pitchFamily="34" charset="0"/>
              </a:rPr>
              <a:t>DE-RISK</a:t>
            </a:r>
            <a:endParaRPr lang="en-NL" altLang="en-US" sz="1097" b="1"/>
          </a:p>
        </p:txBody>
      </p:sp>
      <p:sp>
        <p:nvSpPr>
          <p:cNvPr id="13" name="Rectangle: Rounded Corners 12">
            <a:extLst>
              <a:ext uri="{FF2B5EF4-FFF2-40B4-BE49-F238E27FC236}">
                <a16:creationId xmlns:a16="http://schemas.microsoft.com/office/drawing/2014/main" id="{19EBBB88-C841-3133-9DA2-1CD3EF0F40AE}"/>
              </a:ext>
            </a:extLst>
          </p:cNvPr>
          <p:cNvSpPr/>
          <p:nvPr/>
        </p:nvSpPr>
        <p:spPr>
          <a:xfrm rot="16200000">
            <a:off x="-156706" y="2770889"/>
            <a:ext cx="710165" cy="253709"/>
          </a:xfrm>
          <a:prstGeom prst="roundRect">
            <a:avLst>
              <a:gd name="adj" fmla="val 12873"/>
            </a:avLst>
          </a:prstGeom>
          <a:gradFill>
            <a:gsLst>
              <a:gs pos="0">
                <a:srgbClr val="005A76"/>
              </a:gs>
              <a:gs pos="100000">
                <a:srgbClr val="053249"/>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097" b="1">
                <a:ea typeface="Times New Roman" panose="02020603050405020304" pitchFamily="18" charset="0"/>
                <a:cs typeface="Arial" panose="020B0604020202020204" pitchFamily="34" charset="0"/>
              </a:rPr>
              <a:t>PREPARE</a:t>
            </a:r>
            <a:endParaRPr lang="en-NL" altLang="en-US" sz="1097" b="1"/>
          </a:p>
        </p:txBody>
      </p:sp>
      <p:sp>
        <p:nvSpPr>
          <p:cNvPr id="14" name="Rectangle: Rounded Corners 13">
            <a:extLst>
              <a:ext uri="{FF2B5EF4-FFF2-40B4-BE49-F238E27FC236}">
                <a16:creationId xmlns:a16="http://schemas.microsoft.com/office/drawing/2014/main" id="{389F1B86-CEC4-2741-56F4-D003562EFD57}"/>
              </a:ext>
            </a:extLst>
          </p:cNvPr>
          <p:cNvSpPr/>
          <p:nvPr/>
        </p:nvSpPr>
        <p:spPr>
          <a:xfrm>
            <a:off x="71640" y="1900167"/>
            <a:ext cx="3072770" cy="253709"/>
          </a:xfrm>
          <a:prstGeom prst="roundRect">
            <a:avLst/>
          </a:prstGeom>
          <a:solidFill>
            <a:schemeClr val="accent5">
              <a:lumMod val="20000"/>
              <a:lumOff val="8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GB" sz="1396" b="1">
                <a:solidFill>
                  <a:schemeClr val="accent5">
                    <a:lumMod val="50000"/>
                  </a:schemeClr>
                </a:solidFill>
              </a:rPr>
              <a:t>2026</a:t>
            </a:r>
          </a:p>
        </p:txBody>
      </p:sp>
      <p:sp>
        <p:nvSpPr>
          <p:cNvPr id="15" name="Rectangle: Rounded Corners 14">
            <a:extLst>
              <a:ext uri="{FF2B5EF4-FFF2-40B4-BE49-F238E27FC236}">
                <a16:creationId xmlns:a16="http://schemas.microsoft.com/office/drawing/2014/main" id="{5022F5B6-9E76-B1FE-4056-10328D16560A}"/>
              </a:ext>
            </a:extLst>
          </p:cNvPr>
          <p:cNvSpPr/>
          <p:nvPr/>
        </p:nvSpPr>
        <p:spPr>
          <a:xfrm>
            <a:off x="3195255" y="1900167"/>
            <a:ext cx="3072770" cy="253709"/>
          </a:xfrm>
          <a:prstGeom prst="roundRect">
            <a:avLst/>
          </a:prstGeom>
          <a:solidFill>
            <a:schemeClr val="accent5">
              <a:lumMod val="20000"/>
              <a:lumOff val="8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GB" sz="1396" b="1">
                <a:solidFill>
                  <a:schemeClr val="accent5">
                    <a:lumMod val="50000"/>
                  </a:schemeClr>
                </a:solidFill>
              </a:rPr>
              <a:t>2027</a:t>
            </a:r>
          </a:p>
        </p:txBody>
      </p:sp>
      <p:sp>
        <p:nvSpPr>
          <p:cNvPr id="16" name="Rectangle: Rounded Corners 15">
            <a:extLst>
              <a:ext uri="{FF2B5EF4-FFF2-40B4-BE49-F238E27FC236}">
                <a16:creationId xmlns:a16="http://schemas.microsoft.com/office/drawing/2014/main" id="{283F1571-EF23-44A9-6660-D0301D788222}"/>
              </a:ext>
            </a:extLst>
          </p:cNvPr>
          <p:cNvSpPr/>
          <p:nvPr/>
        </p:nvSpPr>
        <p:spPr>
          <a:xfrm>
            <a:off x="6318870" y="1900167"/>
            <a:ext cx="3072770" cy="253709"/>
          </a:xfrm>
          <a:prstGeom prst="roundRect">
            <a:avLst/>
          </a:prstGeom>
          <a:solidFill>
            <a:schemeClr val="accent5">
              <a:lumMod val="20000"/>
              <a:lumOff val="8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GB" sz="1396" b="1">
                <a:solidFill>
                  <a:schemeClr val="accent5">
                    <a:lumMod val="50000"/>
                  </a:schemeClr>
                </a:solidFill>
              </a:rPr>
              <a:t>2028</a:t>
            </a:r>
          </a:p>
        </p:txBody>
      </p:sp>
      <p:sp>
        <p:nvSpPr>
          <p:cNvPr id="17" name="Rectangle: Rounded Corners 16">
            <a:extLst>
              <a:ext uri="{FF2B5EF4-FFF2-40B4-BE49-F238E27FC236}">
                <a16:creationId xmlns:a16="http://schemas.microsoft.com/office/drawing/2014/main" id="{8C9353CE-FA72-42C1-725F-1E533D42D936}"/>
              </a:ext>
            </a:extLst>
          </p:cNvPr>
          <p:cNvSpPr/>
          <p:nvPr/>
        </p:nvSpPr>
        <p:spPr>
          <a:xfrm>
            <a:off x="1600840" y="2534074"/>
            <a:ext cx="5460991" cy="253709"/>
          </a:xfrm>
          <a:prstGeom prst="roundRect">
            <a:avLst>
              <a:gd name="adj" fmla="val 9566"/>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197" b="1">
                <a:ea typeface="Times New Roman" panose="02020603050405020304" pitchFamily="18" charset="0"/>
                <a:cs typeface="Arial" panose="020B0604020202020204" pitchFamily="34" charset="0"/>
              </a:rPr>
              <a:t>EOGS Architecture Design Studies </a:t>
            </a:r>
            <a:r>
              <a:rPr lang="en-GB" sz="1396" i="1">
                <a:ea typeface="Times New Roman" panose="02020603050405020304" pitchFamily="18" charset="0"/>
                <a:cs typeface="Arial" panose="020B0604020202020204" pitchFamily="34" charset="0"/>
              </a:rPr>
              <a:t>(EC funded)</a:t>
            </a:r>
            <a:endParaRPr lang="en-NL" altLang="en-US" sz="1197" b="1" i="1">
              <a:solidFill>
                <a:srgbClr val="FEFFFF"/>
              </a:solidFill>
            </a:endParaRPr>
          </a:p>
        </p:txBody>
      </p:sp>
      <p:sp>
        <p:nvSpPr>
          <p:cNvPr id="18" name="Rectangle: Rounded Corners 17">
            <a:extLst>
              <a:ext uri="{FF2B5EF4-FFF2-40B4-BE49-F238E27FC236}">
                <a16:creationId xmlns:a16="http://schemas.microsoft.com/office/drawing/2014/main" id="{0B31DA31-0370-B43F-B912-1C908C3B01BD}"/>
              </a:ext>
            </a:extLst>
          </p:cNvPr>
          <p:cNvSpPr/>
          <p:nvPr/>
        </p:nvSpPr>
        <p:spPr>
          <a:xfrm>
            <a:off x="1600841" y="2999117"/>
            <a:ext cx="7801413" cy="253709"/>
          </a:xfrm>
          <a:prstGeom prst="roundRect">
            <a:avLst>
              <a:gd name="adj" fmla="val 9566"/>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197" b="1">
                <a:ea typeface="Times New Roman" panose="02020603050405020304" pitchFamily="18" charset="0"/>
                <a:cs typeface="Arial" panose="020B0604020202020204" pitchFamily="34" charset="0"/>
              </a:rPr>
              <a:t>End-to-End Performance Simulator Activity</a:t>
            </a:r>
            <a:endParaRPr lang="en-NL" altLang="en-US" sz="1197" b="1"/>
          </a:p>
        </p:txBody>
      </p:sp>
      <p:sp>
        <p:nvSpPr>
          <p:cNvPr id="19" name="Rectangle: Rounded Corners 18">
            <a:extLst>
              <a:ext uri="{FF2B5EF4-FFF2-40B4-BE49-F238E27FC236}">
                <a16:creationId xmlns:a16="http://schemas.microsoft.com/office/drawing/2014/main" id="{9DFF72EF-F484-6062-12D2-4939CB1EEAD8}"/>
              </a:ext>
            </a:extLst>
          </p:cNvPr>
          <p:cNvSpPr/>
          <p:nvPr/>
        </p:nvSpPr>
        <p:spPr>
          <a:xfrm>
            <a:off x="3945853" y="3454662"/>
            <a:ext cx="3899738" cy="253709"/>
          </a:xfrm>
          <a:prstGeom prst="roundRect">
            <a:avLst>
              <a:gd name="adj" fmla="val 9566"/>
            </a:avLst>
          </a:prstGeom>
          <a:solidFill>
            <a:srgbClr val="005A7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197" b="1">
                <a:ea typeface="Times New Roman" panose="02020603050405020304" pitchFamily="18" charset="0"/>
                <a:cs typeface="Arial" panose="020B0604020202020204" pitchFamily="34" charset="0"/>
              </a:rPr>
              <a:t>Space Segment Definition Activities (SAR &amp; OPT)</a:t>
            </a:r>
          </a:p>
        </p:txBody>
      </p:sp>
      <p:sp>
        <p:nvSpPr>
          <p:cNvPr id="20" name="Rectangle: Rounded Corners 19">
            <a:extLst>
              <a:ext uri="{FF2B5EF4-FFF2-40B4-BE49-F238E27FC236}">
                <a16:creationId xmlns:a16="http://schemas.microsoft.com/office/drawing/2014/main" id="{166B7C2D-7FF5-A297-9645-A75D939F54F4}"/>
              </a:ext>
            </a:extLst>
          </p:cNvPr>
          <p:cNvSpPr/>
          <p:nvPr/>
        </p:nvSpPr>
        <p:spPr>
          <a:xfrm>
            <a:off x="3945852" y="3865156"/>
            <a:ext cx="4161772" cy="253709"/>
          </a:xfrm>
          <a:prstGeom prst="roundRect">
            <a:avLst>
              <a:gd name="adj" fmla="val 9566"/>
            </a:avLst>
          </a:prstGeom>
          <a:solidFill>
            <a:srgbClr val="005A7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197" b="1">
                <a:ea typeface="Times New Roman" panose="02020603050405020304" pitchFamily="18" charset="0"/>
                <a:cs typeface="Arial" panose="020B0604020202020204" pitchFamily="34" charset="0"/>
              </a:rPr>
              <a:t>Ground Segment Framework (GSF) Definition Activity</a:t>
            </a:r>
          </a:p>
        </p:txBody>
      </p:sp>
      <p:sp>
        <p:nvSpPr>
          <p:cNvPr id="21" name="Rectangle: Rounded Corners 20">
            <a:extLst>
              <a:ext uri="{FF2B5EF4-FFF2-40B4-BE49-F238E27FC236}">
                <a16:creationId xmlns:a16="http://schemas.microsoft.com/office/drawing/2014/main" id="{98477115-A6B1-C6A2-4D06-DC7160520910}"/>
              </a:ext>
            </a:extLst>
          </p:cNvPr>
          <p:cNvSpPr/>
          <p:nvPr/>
        </p:nvSpPr>
        <p:spPr>
          <a:xfrm>
            <a:off x="3731009" y="4365762"/>
            <a:ext cx="5367825" cy="253709"/>
          </a:xfrm>
          <a:prstGeom prst="roundRect">
            <a:avLst>
              <a:gd name="adj" fmla="val 9566"/>
            </a:avLst>
          </a:prstGeom>
          <a:solidFill>
            <a:srgbClr val="01737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ct val="100000"/>
              </a:lnSpc>
            </a:pPr>
            <a:r>
              <a:rPr lang="en-GB" sz="1197" b="1"/>
              <a:t>Technology Development Activities</a:t>
            </a:r>
          </a:p>
        </p:txBody>
      </p:sp>
      <p:sp>
        <p:nvSpPr>
          <p:cNvPr id="22" name="Rectangle: Rounded Corners 21">
            <a:extLst>
              <a:ext uri="{FF2B5EF4-FFF2-40B4-BE49-F238E27FC236}">
                <a16:creationId xmlns:a16="http://schemas.microsoft.com/office/drawing/2014/main" id="{1A634112-6355-5D64-1B93-1894BF4D0AF4}"/>
              </a:ext>
            </a:extLst>
          </p:cNvPr>
          <p:cNvSpPr/>
          <p:nvPr/>
        </p:nvSpPr>
        <p:spPr>
          <a:xfrm>
            <a:off x="2967753" y="4821312"/>
            <a:ext cx="7204142" cy="253709"/>
          </a:xfrm>
          <a:prstGeom prst="roundRect">
            <a:avLst>
              <a:gd name="adj" fmla="val 9566"/>
            </a:avLst>
          </a:prstGeom>
          <a:solidFill>
            <a:srgbClr val="01737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197" b="1"/>
              <a:t>In-orbit Demonstration/Validation (IOD/IOV) Activities </a:t>
            </a:r>
            <a:endParaRPr lang="en-GB" sz="1197" b="1">
              <a:ea typeface="Times New Roman" panose="02020603050405020304" pitchFamily="18" charset="0"/>
              <a:cs typeface="Arial" panose="020B0604020202020204" pitchFamily="34" charset="0"/>
            </a:endParaRPr>
          </a:p>
        </p:txBody>
      </p:sp>
      <p:sp>
        <p:nvSpPr>
          <p:cNvPr id="23" name="Rectangle: Rounded Corners 22">
            <a:extLst>
              <a:ext uri="{FF2B5EF4-FFF2-40B4-BE49-F238E27FC236}">
                <a16:creationId xmlns:a16="http://schemas.microsoft.com/office/drawing/2014/main" id="{C2B8BCFC-BE60-2458-35E1-550BC1A4CD72}"/>
              </a:ext>
            </a:extLst>
          </p:cNvPr>
          <p:cNvSpPr/>
          <p:nvPr/>
        </p:nvSpPr>
        <p:spPr>
          <a:xfrm>
            <a:off x="2391485" y="5276860"/>
            <a:ext cx="7780410" cy="253709"/>
          </a:xfrm>
          <a:prstGeom prst="roundRect">
            <a:avLst>
              <a:gd name="adj" fmla="val 9566"/>
            </a:avLst>
          </a:prstGeom>
          <a:solidFill>
            <a:srgbClr val="14AB9D"/>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ct val="100000"/>
              </a:lnSpc>
            </a:pPr>
            <a:r>
              <a:rPr lang="en-GB" sz="1197" b="1"/>
              <a:t>Testbed Architecture Definition Activity &amp; Testbed Deployment and Evolution Activity</a:t>
            </a:r>
          </a:p>
        </p:txBody>
      </p:sp>
      <p:sp>
        <p:nvSpPr>
          <p:cNvPr id="25" name="Rectangle: Rounded Corners 24">
            <a:extLst>
              <a:ext uri="{FF2B5EF4-FFF2-40B4-BE49-F238E27FC236}">
                <a16:creationId xmlns:a16="http://schemas.microsoft.com/office/drawing/2014/main" id="{898164C8-16DC-45E4-F0D2-A907192C3EFE}"/>
              </a:ext>
            </a:extLst>
          </p:cNvPr>
          <p:cNvSpPr/>
          <p:nvPr/>
        </p:nvSpPr>
        <p:spPr>
          <a:xfrm>
            <a:off x="3161124" y="5732411"/>
            <a:ext cx="7010775" cy="253709"/>
          </a:xfrm>
          <a:prstGeom prst="roundRect">
            <a:avLst>
              <a:gd name="adj" fmla="val 9566"/>
            </a:avLst>
          </a:prstGeom>
          <a:solidFill>
            <a:srgbClr val="14AB9D"/>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197" b="1"/>
              <a:t>Applications Proof-of-Concept Demonstration Activities</a:t>
            </a:r>
          </a:p>
        </p:txBody>
      </p:sp>
      <p:sp>
        <p:nvSpPr>
          <p:cNvPr id="26" name="Rectangle: Rounded Corners 25">
            <a:extLst>
              <a:ext uri="{FF2B5EF4-FFF2-40B4-BE49-F238E27FC236}">
                <a16:creationId xmlns:a16="http://schemas.microsoft.com/office/drawing/2014/main" id="{0916343F-F692-4D86-401E-B20760B8ED77}"/>
              </a:ext>
            </a:extLst>
          </p:cNvPr>
          <p:cNvSpPr/>
          <p:nvPr/>
        </p:nvSpPr>
        <p:spPr>
          <a:xfrm>
            <a:off x="9442485" y="1900167"/>
            <a:ext cx="2252537" cy="253709"/>
          </a:xfrm>
          <a:prstGeom prst="roundRect">
            <a:avLst/>
          </a:prstGeom>
          <a:solidFill>
            <a:schemeClr val="accent5">
              <a:lumMod val="20000"/>
              <a:lumOff val="8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GB" sz="1396" b="1">
                <a:solidFill>
                  <a:schemeClr val="accent5">
                    <a:lumMod val="50000"/>
                  </a:schemeClr>
                </a:solidFill>
              </a:rPr>
              <a:t>2029</a:t>
            </a:r>
          </a:p>
        </p:txBody>
      </p:sp>
      <p:sp>
        <p:nvSpPr>
          <p:cNvPr id="27" name="TextBox 26">
            <a:extLst>
              <a:ext uri="{FF2B5EF4-FFF2-40B4-BE49-F238E27FC236}">
                <a16:creationId xmlns:a16="http://schemas.microsoft.com/office/drawing/2014/main" id="{1585A338-3C1D-7CC4-2CA2-AFD79BBA7E19}"/>
              </a:ext>
            </a:extLst>
          </p:cNvPr>
          <p:cNvSpPr txBox="1"/>
          <p:nvPr/>
        </p:nvSpPr>
        <p:spPr>
          <a:xfrm>
            <a:off x="594899" y="2589082"/>
            <a:ext cx="783329" cy="183716"/>
          </a:xfrm>
          <a:prstGeom prst="rect">
            <a:avLst/>
          </a:prstGeom>
          <a:noFill/>
        </p:spPr>
        <p:txBody>
          <a:bodyPr wrap="none" lIns="0" tIns="0" rIns="0" bIns="0" rtlCol="0">
            <a:spAutoFit/>
          </a:bodyPr>
          <a:lstStyle/>
          <a:p>
            <a:pPr algn="l"/>
            <a:r>
              <a:rPr lang="en-GB" sz="1197" b="1" i="1">
                <a:latin typeface="Arial" panose="020B0604020202020204" pitchFamily="34" charset="0"/>
                <a:ea typeface="MS PGothic" pitchFamily="34" charset="-128"/>
                <a:cs typeface="Arial" panose="020B0604020202020204" pitchFamily="34" charset="0"/>
              </a:rPr>
              <a:t>2 activities</a:t>
            </a:r>
          </a:p>
        </p:txBody>
      </p:sp>
      <p:sp>
        <p:nvSpPr>
          <p:cNvPr id="28" name="TextBox 27">
            <a:extLst>
              <a:ext uri="{FF2B5EF4-FFF2-40B4-BE49-F238E27FC236}">
                <a16:creationId xmlns:a16="http://schemas.microsoft.com/office/drawing/2014/main" id="{CAE72410-7E2A-3AAF-38CA-9F21710527E2}"/>
              </a:ext>
            </a:extLst>
          </p:cNvPr>
          <p:cNvSpPr txBox="1"/>
          <p:nvPr/>
        </p:nvSpPr>
        <p:spPr>
          <a:xfrm>
            <a:off x="708390" y="3044631"/>
            <a:ext cx="655439" cy="183716"/>
          </a:xfrm>
          <a:prstGeom prst="rect">
            <a:avLst/>
          </a:prstGeom>
          <a:noFill/>
        </p:spPr>
        <p:txBody>
          <a:bodyPr wrap="none" lIns="0" tIns="0" rIns="0" bIns="0" rtlCol="0">
            <a:spAutoFit/>
          </a:bodyPr>
          <a:lstStyle/>
          <a:p>
            <a:pPr algn="l"/>
            <a:r>
              <a:rPr lang="en-GB" sz="1197" b="1" i="1">
                <a:latin typeface="Arial" panose="020B0604020202020204" pitchFamily="34" charset="0"/>
                <a:ea typeface="MS PGothic" pitchFamily="34" charset="-128"/>
                <a:cs typeface="Arial" panose="020B0604020202020204" pitchFamily="34" charset="0"/>
              </a:rPr>
              <a:t>1 activity</a:t>
            </a:r>
          </a:p>
        </p:txBody>
      </p:sp>
      <p:sp>
        <p:nvSpPr>
          <p:cNvPr id="29" name="TextBox 28">
            <a:extLst>
              <a:ext uri="{FF2B5EF4-FFF2-40B4-BE49-F238E27FC236}">
                <a16:creationId xmlns:a16="http://schemas.microsoft.com/office/drawing/2014/main" id="{99D72A2A-FE4C-3473-4BFD-28FBEEA43803}"/>
              </a:ext>
            </a:extLst>
          </p:cNvPr>
          <p:cNvSpPr txBox="1"/>
          <p:nvPr/>
        </p:nvSpPr>
        <p:spPr>
          <a:xfrm>
            <a:off x="2926500" y="3885577"/>
            <a:ext cx="1011934" cy="183716"/>
          </a:xfrm>
          <a:prstGeom prst="rect">
            <a:avLst/>
          </a:prstGeom>
          <a:noFill/>
        </p:spPr>
        <p:txBody>
          <a:bodyPr wrap="none" lIns="0" tIns="0" rIns="0" bIns="0" rtlCol="0">
            <a:spAutoFit/>
          </a:bodyPr>
          <a:lstStyle/>
          <a:p>
            <a:pPr algn="l"/>
            <a:r>
              <a:rPr lang="en-GB" sz="1197" b="1" i="1">
                <a:latin typeface="Arial" panose="020B0604020202020204" pitchFamily="34" charset="0"/>
                <a:ea typeface="MS PGothic" pitchFamily="34" charset="-128"/>
                <a:cs typeface="Arial" panose="020B0604020202020204" pitchFamily="34" charset="0"/>
              </a:rPr>
              <a:t>1 activity TBC</a:t>
            </a:r>
          </a:p>
        </p:txBody>
      </p:sp>
      <p:sp>
        <p:nvSpPr>
          <p:cNvPr id="30" name="TextBox 29">
            <a:extLst>
              <a:ext uri="{FF2B5EF4-FFF2-40B4-BE49-F238E27FC236}">
                <a16:creationId xmlns:a16="http://schemas.microsoft.com/office/drawing/2014/main" id="{0B84E028-C4A9-F9FE-6F2B-D34B5A3BF27D}"/>
              </a:ext>
            </a:extLst>
          </p:cNvPr>
          <p:cNvSpPr txBox="1"/>
          <p:nvPr/>
        </p:nvSpPr>
        <p:spPr>
          <a:xfrm>
            <a:off x="3107144" y="3493739"/>
            <a:ext cx="783329" cy="183716"/>
          </a:xfrm>
          <a:prstGeom prst="rect">
            <a:avLst/>
          </a:prstGeom>
          <a:noFill/>
        </p:spPr>
        <p:txBody>
          <a:bodyPr wrap="none" lIns="0" tIns="0" rIns="0" bIns="0" rtlCol="0">
            <a:spAutoFit/>
          </a:bodyPr>
          <a:lstStyle/>
          <a:p>
            <a:pPr algn="l"/>
            <a:r>
              <a:rPr lang="en-GB" sz="1197" b="1" i="1">
                <a:latin typeface="Arial" panose="020B0604020202020204" pitchFamily="34" charset="0"/>
                <a:ea typeface="MS PGothic" pitchFamily="34" charset="-128"/>
                <a:cs typeface="Arial" panose="020B0604020202020204" pitchFamily="34" charset="0"/>
              </a:rPr>
              <a:t>4 activities</a:t>
            </a:r>
          </a:p>
        </p:txBody>
      </p:sp>
      <p:sp>
        <p:nvSpPr>
          <p:cNvPr id="31" name="TextBox 30">
            <a:extLst>
              <a:ext uri="{FF2B5EF4-FFF2-40B4-BE49-F238E27FC236}">
                <a16:creationId xmlns:a16="http://schemas.microsoft.com/office/drawing/2014/main" id="{68411FD7-9C86-D5D4-89A4-34B2C2F8F79C}"/>
              </a:ext>
            </a:extLst>
          </p:cNvPr>
          <p:cNvSpPr txBox="1"/>
          <p:nvPr/>
        </p:nvSpPr>
        <p:spPr>
          <a:xfrm>
            <a:off x="1067911" y="4411277"/>
            <a:ext cx="808907" cy="183716"/>
          </a:xfrm>
          <a:prstGeom prst="rect">
            <a:avLst/>
          </a:prstGeom>
          <a:noFill/>
        </p:spPr>
        <p:txBody>
          <a:bodyPr wrap="none" lIns="0" tIns="0" rIns="0" bIns="0" rtlCol="0">
            <a:spAutoFit/>
          </a:bodyPr>
          <a:lstStyle/>
          <a:p>
            <a:pPr algn="l"/>
            <a:r>
              <a:rPr lang="en-GB" sz="1197" b="1" i="1">
                <a:latin typeface="Arial" panose="020B0604020202020204" pitchFamily="34" charset="0"/>
                <a:ea typeface="MS PGothic" pitchFamily="34" charset="-128"/>
                <a:cs typeface="Arial" panose="020B0604020202020204" pitchFamily="34" charset="0"/>
              </a:rPr>
              <a:t>N activities</a:t>
            </a:r>
          </a:p>
        </p:txBody>
      </p:sp>
      <p:sp>
        <p:nvSpPr>
          <p:cNvPr id="32" name="TextBox 31">
            <a:extLst>
              <a:ext uri="{FF2B5EF4-FFF2-40B4-BE49-F238E27FC236}">
                <a16:creationId xmlns:a16="http://schemas.microsoft.com/office/drawing/2014/main" id="{7A054A0A-0F47-25C5-ABBE-66327C259604}"/>
              </a:ext>
            </a:extLst>
          </p:cNvPr>
          <p:cNvSpPr txBox="1"/>
          <p:nvPr/>
        </p:nvSpPr>
        <p:spPr>
          <a:xfrm>
            <a:off x="498344" y="4866825"/>
            <a:ext cx="808907" cy="183716"/>
          </a:xfrm>
          <a:prstGeom prst="rect">
            <a:avLst/>
          </a:prstGeom>
          <a:noFill/>
        </p:spPr>
        <p:txBody>
          <a:bodyPr wrap="none" lIns="0" tIns="0" rIns="0" bIns="0" rtlCol="0">
            <a:spAutoFit/>
          </a:bodyPr>
          <a:lstStyle/>
          <a:p>
            <a:pPr algn="l"/>
            <a:r>
              <a:rPr lang="en-GB" sz="1197" b="1" i="1">
                <a:latin typeface="Arial" panose="020B0604020202020204" pitchFamily="34" charset="0"/>
                <a:ea typeface="MS PGothic" pitchFamily="34" charset="-128"/>
                <a:cs typeface="Arial" panose="020B0604020202020204" pitchFamily="34" charset="0"/>
              </a:rPr>
              <a:t>N activities</a:t>
            </a:r>
          </a:p>
        </p:txBody>
      </p:sp>
      <p:sp>
        <p:nvSpPr>
          <p:cNvPr id="33" name="TextBox 32">
            <a:extLst>
              <a:ext uri="{FF2B5EF4-FFF2-40B4-BE49-F238E27FC236}">
                <a16:creationId xmlns:a16="http://schemas.microsoft.com/office/drawing/2014/main" id="{6C874D18-FFBC-3E62-896D-CA439B9E07BB}"/>
              </a:ext>
            </a:extLst>
          </p:cNvPr>
          <p:cNvSpPr txBox="1"/>
          <p:nvPr/>
        </p:nvSpPr>
        <p:spPr>
          <a:xfrm>
            <a:off x="2261911" y="5777925"/>
            <a:ext cx="808907" cy="183716"/>
          </a:xfrm>
          <a:prstGeom prst="rect">
            <a:avLst/>
          </a:prstGeom>
          <a:noFill/>
        </p:spPr>
        <p:txBody>
          <a:bodyPr wrap="none" lIns="0" tIns="0" rIns="0" bIns="0" rtlCol="0">
            <a:spAutoFit/>
          </a:bodyPr>
          <a:lstStyle/>
          <a:p>
            <a:pPr algn="l"/>
            <a:r>
              <a:rPr lang="en-GB" sz="1197" b="1" i="1">
                <a:latin typeface="Arial" panose="020B0604020202020204" pitchFamily="34" charset="0"/>
                <a:ea typeface="MS PGothic" pitchFamily="34" charset="-128"/>
                <a:cs typeface="Arial" panose="020B0604020202020204" pitchFamily="34" charset="0"/>
              </a:rPr>
              <a:t>N activities</a:t>
            </a:r>
          </a:p>
        </p:txBody>
      </p:sp>
      <p:sp>
        <p:nvSpPr>
          <p:cNvPr id="34" name="TextBox 33">
            <a:extLst>
              <a:ext uri="{FF2B5EF4-FFF2-40B4-BE49-F238E27FC236}">
                <a16:creationId xmlns:a16="http://schemas.microsoft.com/office/drawing/2014/main" id="{AC92806A-BE75-A79E-745A-5FA97489B673}"/>
              </a:ext>
            </a:extLst>
          </p:cNvPr>
          <p:cNvSpPr txBox="1"/>
          <p:nvPr/>
        </p:nvSpPr>
        <p:spPr>
          <a:xfrm>
            <a:off x="1507546" y="5309144"/>
            <a:ext cx="655439" cy="183716"/>
          </a:xfrm>
          <a:prstGeom prst="rect">
            <a:avLst/>
          </a:prstGeom>
          <a:noFill/>
        </p:spPr>
        <p:txBody>
          <a:bodyPr wrap="none" lIns="0" tIns="0" rIns="0" bIns="0" rtlCol="0">
            <a:spAutoFit/>
          </a:bodyPr>
          <a:lstStyle/>
          <a:p>
            <a:pPr algn="l"/>
            <a:r>
              <a:rPr lang="en-GB" sz="1197" b="1" i="1">
                <a:latin typeface="Arial" panose="020B0604020202020204" pitchFamily="34" charset="0"/>
                <a:ea typeface="MS PGothic" pitchFamily="34" charset="-128"/>
                <a:cs typeface="Arial" panose="020B0604020202020204" pitchFamily="34" charset="0"/>
              </a:rPr>
              <a:t>1 activity</a:t>
            </a:r>
          </a:p>
        </p:txBody>
      </p:sp>
      <p:pic>
        <p:nvPicPr>
          <p:cNvPr id="45" name="Picture 2" descr="Image">
            <a:extLst>
              <a:ext uri="{FF2B5EF4-FFF2-40B4-BE49-F238E27FC236}">
                <a16:creationId xmlns:a16="http://schemas.microsoft.com/office/drawing/2014/main" id="{FB476765-9F2D-9EDE-3CE3-74E2597118A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6679589" y="2526012"/>
            <a:ext cx="391616" cy="261159"/>
          </a:xfrm>
          <a:prstGeom prst="roundRect">
            <a:avLst>
              <a:gd name="adj" fmla="val 12138"/>
            </a:avLst>
          </a:prstGeom>
          <a:noFill/>
          <a:extLst>
            <a:ext uri="{909E8E84-426E-40DD-AFC4-6F175D3DCCD1}">
              <a14:hiddenFill xmlns:a14="http://schemas.microsoft.com/office/drawing/2010/main">
                <a:solidFill>
                  <a:srgbClr val="FFFFFF"/>
                </a:solidFill>
              </a14:hiddenFill>
            </a:ext>
          </a:extLst>
        </p:spPr>
      </p:pic>
      <p:sp>
        <p:nvSpPr>
          <p:cNvPr id="49" name="Rectangle: Rounded Corners 48">
            <a:extLst>
              <a:ext uri="{FF2B5EF4-FFF2-40B4-BE49-F238E27FC236}">
                <a16:creationId xmlns:a16="http://schemas.microsoft.com/office/drawing/2014/main" id="{0E27C511-B38F-7E66-B744-A73E4ED33519}"/>
              </a:ext>
            </a:extLst>
          </p:cNvPr>
          <p:cNvSpPr/>
          <p:nvPr/>
        </p:nvSpPr>
        <p:spPr>
          <a:xfrm rot="16200000">
            <a:off x="-614157" y="5046733"/>
            <a:ext cx="1625067" cy="253709"/>
          </a:xfrm>
          <a:prstGeom prst="roundRect">
            <a:avLst>
              <a:gd name="adj" fmla="val 9566"/>
            </a:avLst>
          </a:prstGeom>
          <a:gradFill flip="none" rotWithShape="1">
            <a:gsLst>
              <a:gs pos="0">
                <a:srgbClr val="14AB9D"/>
              </a:gs>
              <a:gs pos="100000">
                <a:srgbClr val="006B6F"/>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097" b="1">
                <a:ea typeface="Times New Roman" panose="02020603050405020304" pitchFamily="18" charset="0"/>
                <a:cs typeface="Arial" panose="020B0604020202020204" pitchFamily="34" charset="0"/>
              </a:rPr>
              <a:t>ACCELERTATE</a:t>
            </a:r>
            <a:endParaRPr lang="en-NL" altLang="en-US" sz="1097" b="1"/>
          </a:p>
        </p:txBody>
      </p:sp>
      <p:cxnSp>
        <p:nvCxnSpPr>
          <p:cNvPr id="56" name="Straight Connector 55">
            <a:extLst>
              <a:ext uri="{FF2B5EF4-FFF2-40B4-BE49-F238E27FC236}">
                <a16:creationId xmlns:a16="http://schemas.microsoft.com/office/drawing/2014/main" id="{8C43809E-18AC-F0EF-191F-22B70ADE4321}"/>
              </a:ext>
            </a:extLst>
          </p:cNvPr>
          <p:cNvCxnSpPr>
            <a:cxnSpLocks/>
          </p:cNvCxnSpPr>
          <p:nvPr/>
        </p:nvCxnSpPr>
        <p:spPr>
          <a:xfrm>
            <a:off x="6293049" y="1900167"/>
            <a:ext cx="0" cy="253709"/>
          </a:xfrm>
          <a:prstGeom prst="line">
            <a:avLst/>
          </a:prstGeom>
          <a:ln w="19050">
            <a:solidFill>
              <a:srgbClr val="14AB9D"/>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C53ECEA0-A1D6-AC1B-CD0F-150E8D94E788}"/>
              </a:ext>
            </a:extLst>
          </p:cNvPr>
          <p:cNvSpPr txBox="1"/>
          <p:nvPr/>
        </p:nvSpPr>
        <p:spPr>
          <a:xfrm>
            <a:off x="5908100" y="1665488"/>
            <a:ext cx="871574" cy="260897"/>
          </a:xfrm>
          <a:prstGeom prst="rect">
            <a:avLst/>
          </a:prstGeom>
          <a:noFill/>
        </p:spPr>
        <p:txBody>
          <a:bodyPr wrap="none" rtlCol="0">
            <a:spAutoFit/>
          </a:bodyPr>
          <a:lstStyle/>
          <a:p>
            <a:pPr algn="l"/>
            <a:r>
              <a:rPr lang="en-GB" sz="1097" b="1">
                <a:solidFill>
                  <a:srgbClr val="14AB9D"/>
                </a:solidFill>
                <a:latin typeface="Arial" panose="020B0604020202020204" pitchFamily="34" charset="0"/>
                <a:ea typeface="MS PGothic" pitchFamily="34" charset="-128"/>
                <a:cs typeface="Arial" panose="020B0604020202020204" pitchFamily="34" charset="0"/>
              </a:rPr>
              <a:t>MFF 28-34</a:t>
            </a:r>
          </a:p>
        </p:txBody>
      </p:sp>
      <p:sp>
        <p:nvSpPr>
          <p:cNvPr id="58" name="TextBox 57">
            <a:extLst>
              <a:ext uri="{FF2B5EF4-FFF2-40B4-BE49-F238E27FC236}">
                <a16:creationId xmlns:a16="http://schemas.microsoft.com/office/drawing/2014/main" id="{D1F2409C-8BA0-523A-6033-FA0E2BB6C29C}"/>
              </a:ext>
            </a:extLst>
          </p:cNvPr>
          <p:cNvSpPr txBox="1"/>
          <p:nvPr/>
        </p:nvSpPr>
        <p:spPr>
          <a:xfrm>
            <a:off x="9703049" y="3519868"/>
            <a:ext cx="1991969" cy="465965"/>
          </a:xfrm>
          <a:prstGeom prst="rect">
            <a:avLst/>
          </a:prstGeom>
          <a:noFill/>
        </p:spPr>
        <p:txBody>
          <a:bodyPr wrap="square" lIns="0" tIns="0" rIns="0" bIns="35902">
            <a:spAutoFit/>
          </a:bodyPr>
          <a:lstStyle/>
          <a:p>
            <a:pPr algn="ctr"/>
            <a:r>
              <a:rPr lang="en-GB" sz="1396" b="1">
                <a:solidFill>
                  <a:srgbClr val="0070C0"/>
                </a:solidFill>
                <a:latin typeface="+mn-lt"/>
              </a:rPr>
              <a:t>    EOGS </a:t>
            </a:r>
          </a:p>
          <a:p>
            <a:pPr algn="ctr"/>
            <a:r>
              <a:rPr lang="en-GB" sz="1396" b="1">
                <a:solidFill>
                  <a:srgbClr val="0070C0"/>
                </a:solidFill>
                <a:latin typeface="+mn-lt"/>
              </a:rPr>
              <a:t>Space Component</a:t>
            </a:r>
          </a:p>
        </p:txBody>
      </p:sp>
      <p:sp>
        <p:nvSpPr>
          <p:cNvPr id="60" name="Rectangle: Rounded Corners 59">
            <a:extLst>
              <a:ext uri="{FF2B5EF4-FFF2-40B4-BE49-F238E27FC236}">
                <a16:creationId xmlns:a16="http://schemas.microsoft.com/office/drawing/2014/main" id="{F5538987-E45B-0F4B-A5B0-DEE60520C8C3}"/>
              </a:ext>
            </a:extLst>
          </p:cNvPr>
          <p:cNvSpPr/>
          <p:nvPr/>
        </p:nvSpPr>
        <p:spPr>
          <a:xfrm>
            <a:off x="2108907" y="4355796"/>
            <a:ext cx="1065718" cy="253709"/>
          </a:xfrm>
          <a:prstGeom prst="roundRect">
            <a:avLst>
              <a:gd name="adj" fmla="val 9566"/>
            </a:avLst>
          </a:prstGeom>
          <a:solidFill>
            <a:srgbClr val="01737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ct val="100000"/>
              </a:lnSpc>
            </a:pPr>
            <a:r>
              <a:rPr lang="en-GB" sz="1197" b="1"/>
              <a:t>Consolidation</a:t>
            </a:r>
          </a:p>
        </p:txBody>
      </p:sp>
      <p:sp>
        <p:nvSpPr>
          <p:cNvPr id="61" name="Rectangle: Rounded Corners 60">
            <a:extLst>
              <a:ext uri="{FF2B5EF4-FFF2-40B4-BE49-F238E27FC236}">
                <a16:creationId xmlns:a16="http://schemas.microsoft.com/office/drawing/2014/main" id="{BDAFB1E6-D005-24C9-6F4B-4F39A24B545E}"/>
              </a:ext>
            </a:extLst>
          </p:cNvPr>
          <p:cNvSpPr/>
          <p:nvPr/>
        </p:nvSpPr>
        <p:spPr>
          <a:xfrm>
            <a:off x="1611319" y="4817841"/>
            <a:ext cx="1044170" cy="253709"/>
          </a:xfrm>
          <a:prstGeom prst="roundRect">
            <a:avLst>
              <a:gd name="adj" fmla="val 9566"/>
            </a:avLst>
          </a:prstGeom>
          <a:solidFill>
            <a:srgbClr val="01737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ct val="100000"/>
              </a:lnSpc>
            </a:pPr>
            <a:r>
              <a:rPr lang="en-GB" sz="1197" b="1"/>
              <a:t>Consolidation</a:t>
            </a:r>
          </a:p>
        </p:txBody>
      </p:sp>
      <p:sp>
        <p:nvSpPr>
          <p:cNvPr id="68" name="TextBox 67">
            <a:extLst>
              <a:ext uri="{FF2B5EF4-FFF2-40B4-BE49-F238E27FC236}">
                <a16:creationId xmlns:a16="http://schemas.microsoft.com/office/drawing/2014/main" id="{75C61B08-B801-8568-6B49-1B159E15CD14}"/>
              </a:ext>
            </a:extLst>
          </p:cNvPr>
          <p:cNvSpPr txBox="1"/>
          <p:nvPr/>
        </p:nvSpPr>
        <p:spPr>
          <a:xfrm>
            <a:off x="10516337" y="4844807"/>
            <a:ext cx="1604141" cy="214857"/>
          </a:xfrm>
          <a:prstGeom prst="rect">
            <a:avLst/>
          </a:prstGeom>
          <a:noFill/>
        </p:spPr>
        <p:txBody>
          <a:bodyPr wrap="square" lIns="0" tIns="0" rIns="0" bIns="0" rtlCol="0">
            <a:spAutoFit/>
          </a:bodyPr>
          <a:lstStyle>
            <a:defPPr>
              <a:defRPr lang="en-GB"/>
            </a:defPPr>
            <a:lvl1pPr algn="ctr">
              <a:defRPr sz="1400" b="1">
                <a:solidFill>
                  <a:srgbClr val="01A801"/>
                </a:solidFill>
              </a:defRPr>
            </a:lvl1pPr>
          </a:lstStyle>
          <a:p>
            <a:r>
              <a:rPr lang="en-GB" sz="1396">
                <a:latin typeface="+mn-lt"/>
              </a:rPr>
              <a:t>TEB held</a:t>
            </a:r>
          </a:p>
        </p:txBody>
      </p:sp>
      <p:sp>
        <p:nvSpPr>
          <p:cNvPr id="67" name="TextBox 66">
            <a:extLst>
              <a:ext uri="{FF2B5EF4-FFF2-40B4-BE49-F238E27FC236}">
                <a16:creationId xmlns:a16="http://schemas.microsoft.com/office/drawing/2014/main" id="{B66167A1-55D2-368C-8A9D-CB09639CAB21}"/>
              </a:ext>
            </a:extLst>
          </p:cNvPr>
          <p:cNvSpPr txBox="1"/>
          <p:nvPr/>
        </p:nvSpPr>
        <p:spPr>
          <a:xfrm>
            <a:off x="9515312" y="2576993"/>
            <a:ext cx="1884723" cy="214857"/>
          </a:xfrm>
          <a:prstGeom prst="rect">
            <a:avLst/>
          </a:prstGeom>
          <a:noFill/>
        </p:spPr>
        <p:txBody>
          <a:bodyPr wrap="square" lIns="0" tIns="0" rIns="0" bIns="0" rtlCol="0">
            <a:spAutoFit/>
          </a:bodyPr>
          <a:lstStyle/>
          <a:p>
            <a:pPr algn="ctr"/>
            <a:r>
              <a:rPr lang="en-GB" sz="1396" b="1">
                <a:solidFill>
                  <a:srgbClr val="01A801"/>
                </a:solidFill>
                <a:latin typeface="+mn-lt"/>
                <a:sym typeface="Wingdings" panose="05000000000000000000" pitchFamily="2" charset="2"/>
              </a:rPr>
              <a:t> </a:t>
            </a:r>
            <a:r>
              <a:rPr lang="en-GB" sz="1396" b="1">
                <a:solidFill>
                  <a:srgbClr val="01A801"/>
                </a:solidFill>
                <a:latin typeface="+mn-lt"/>
              </a:rPr>
              <a:t>TEB held</a:t>
            </a:r>
          </a:p>
        </p:txBody>
      </p:sp>
      <p:sp>
        <p:nvSpPr>
          <p:cNvPr id="69" name="TextBox 68">
            <a:extLst>
              <a:ext uri="{FF2B5EF4-FFF2-40B4-BE49-F238E27FC236}">
                <a16:creationId xmlns:a16="http://schemas.microsoft.com/office/drawing/2014/main" id="{3EF63491-B5D2-9C09-3739-111B36A9FA48}"/>
              </a:ext>
            </a:extLst>
          </p:cNvPr>
          <p:cNvSpPr txBox="1"/>
          <p:nvPr/>
        </p:nvSpPr>
        <p:spPr>
          <a:xfrm>
            <a:off x="10448402" y="5318046"/>
            <a:ext cx="1672077" cy="214857"/>
          </a:xfrm>
          <a:prstGeom prst="rect">
            <a:avLst/>
          </a:prstGeom>
          <a:noFill/>
        </p:spPr>
        <p:txBody>
          <a:bodyPr wrap="square" lIns="0" tIns="0" rIns="0" bIns="0" rtlCol="0">
            <a:spAutoFit/>
          </a:bodyPr>
          <a:lstStyle>
            <a:defPPr>
              <a:defRPr lang="en-GB"/>
            </a:defPPr>
            <a:lvl1pPr algn="ctr">
              <a:defRPr sz="1400" b="1">
                <a:solidFill>
                  <a:srgbClr val="01A801"/>
                </a:solidFill>
              </a:defRPr>
            </a:lvl1pPr>
          </a:lstStyle>
          <a:p>
            <a:r>
              <a:rPr lang="en-GB" sz="1396">
                <a:latin typeface="+mn-lt"/>
              </a:rPr>
              <a:t>ITT issued</a:t>
            </a:r>
          </a:p>
        </p:txBody>
      </p:sp>
      <p:pic>
        <p:nvPicPr>
          <p:cNvPr id="70" name="Picture 69">
            <a:extLst>
              <a:ext uri="{FF2B5EF4-FFF2-40B4-BE49-F238E27FC236}">
                <a16:creationId xmlns:a16="http://schemas.microsoft.com/office/drawing/2014/main" id="{B76C3BB1-1489-4B28-B372-B495E02CD4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90368" y="2914761"/>
            <a:ext cx="385886" cy="371737"/>
          </a:xfrm>
          <a:prstGeom prst="rect">
            <a:avLst/>
          </a:prstGeom>
        </p:spPr>
      </p:pic>
      <p:sp>
        <p:nvSpPr>
          <p:cNvPr id="72" name="TextBox 71">
            <a:extLst>
              <a:ext uri="{FF2B5EF4-FFF2-40B4-BE49-F238E27FC236}">
                <a16:creationId xmlns:a16="http://schemas.microsoft.com/office/drawing/2014/main" id="{4A5D5F30-A7EA-164B-CC5F-6C685A8BD5BE}"/>
              </a:ext>
            </a:extLst>
          </p:cNvPr>
          <p:cNvSpPr txBox="1"/>
          <p:nvPr/>
        </p:nvSpPr>
        <p:spPr>
          <a:xfrm>
            <a:off x="9878352" y="3023292"/>
            <a:ext cx="1034613" cy="214857"/>
          </a:xfrm>
          <a:prstGeom prst="rect">
            <a:avLst/>
          </a:prstGeom>
          <a:noFill/>
        </p:spPr>
        <p:txBody>
          <a:bodyPr wrap="square" lIns="0" tIns="0" rIns="0" bIns="0" rtlCol="0">
            <a:spAutoFit/>
          </a:bodyPr>
          <a:lstStyle>
            <a:defPPr>
              <a:defRPr lang="en-GB"/>
            </a:defPPr>
            <a:lvl1pPr algn="ctr">
              <a:defRPr sz="1400" b="1">
                <a:solidFill>
                  <a:srgbClr val="01A801"/>
                </a:solidFill>
              </a:defRPr>
            </a:lvl1pPr>
          </a:lstStyle>
          <a:p>
            <a:r>
              <a:rPr lang="en-GB" sz="1396">
                <a:solidFill>
                  <a:srgbClr val="00B050"/>
                </a:solidFill>
                <a:latin typeface="+mn-lt"/>
              </a:rPr>
              <a:t>Kicked-off</a:t>
            </a:r>
          </a:p>
        </p:txBody>
      </p:sp>
      <p:sp>
        <p:nvSpPr>
          <p:cNvPr id="73" name="TextBox 72">
            <a:extLst>
              <a:ext uri="{FF2B5EF4-FFF2-40B4-BE49-F238E27FC236}">
                <a16:creationId xmlns:a16="http://schemas.microsoft.com/office/drawing/2014/main" id="{01FF58E8-F9AB-C2C9-804A-D3C46B361C8F}"/>
              </a:ext>
            </a:extLst>
          </p:cNvPr>
          <p:cNvSpPr txBox="1"/>
          <p:nvPr/>
        </p:nvSpPr>
        <p:spPr>
          <a:xfrm>
            <a:off x="9494105" y="4377502"/>
            <a:ext cx="1908593" cy="214857"/>
          </a:xfrm>
          <a:prstGeom prst="rect">
            <a:avLst/>
          </a:prstGeom>
          <a:noFill/>
        </p:spPr>
        <p:txBody>
          <a:bodyPr wrap="square" lIns="0" tIns="0" rIns="0" bIns="0" rtlCol="0">
            <a:spAutoFit/>
          </a:bodyPr>
          <a:lstStyle>
            <a:defPPr>
              <a:defRPr lang="en-GB"/>
            </a:defPPr>
            <a:lvl1pPr algn="ctr">
              <a:defRPr sz="1400" b="1">
                <a:solidFill>
                  <a:srgbClr val="01A801"/>
                </a:solidFill>
              </a:defRPr>
            </a:lvl1pPr>
          </a:lstStyle>
          <a:p>
            <a:r>
              <a:rPr lang="en-GB" sz="1396">
                <a:latin typeface="+mn-lt"/>
              </a:rPr>
              <a:t> ITT issued</a:t>
            </a:r>
          </a:p>
        </p:txBody>
      </p:sp>
      <p:pic>
        <p:nvPicPr>
          <p:cNvPr id="35" name="Picture 2" descr="Image">
            <a:extLst>
              <a:ext uri="{FF2B5EF4-FFF2-40B4-BE49-F238E27FC236}">
                <a16:creationId xmlns:a16="http://schemas.microsoft.com/office/drawing/2014/main" id="{84672248-E02C-7E7B-E390-C20615C9D13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70989" y="3464398"/>
            <a:ext cx="390746" cy="260576"/>
          </a:xfrm>
          <a:prstGeom prst="roundRect">
            <a:avLst>
              <a:gd name="adj" fmla="val 12138"/>
            </a:avLst>
          </a:prstGeom>
          <a:noFill/>
          <a:extLst>
            <a:ext uri="{909E8E84-426E-40DD-AFC4-6F175D3DCCD1}">
              <a14:hiddenFill xmlns:a14="http://schemas.microsoft.com/office/drawing/2010/main">
                <a:solidFill>
                  <a:srgbClr val="FFFFFF"/>
                </a:solidFill>
              </a14:hiddenFill>
            </a:ext>
          </a:extLst>
        </p:spPr>
      </p:pic>
      <p:sp>
        <p:nvSpPr>
          <p:cNvPr id="90" name="Rectangle: Rounded Corners 89">
            <a:extLst>
              <a:ext uri="{FF2B5EF4-FFF2-40B4-BE49-F238E27FC236}">
                <a16:creationId xmlns:a16="http://schemas.microsoft.com/office/drawing/2014/main" id="{F30B7229-76C4-6D55-DC41-08F68DB1B6C7}"/>
              </a:ext>
            </a:extLst>
          </p:cNvPr>
          <p:cNvSpPr/>
          <p:nvPr/>
        </p:nvSpPr>
        <p:spPr>
          <a:xfrm>
            <a:off x="2380174" y="839028"/>
            <a:ext cx="7431654" cy="695230"/>
          </a:xfrm>
          <a:prstGeom prst="roundRect">
            <a:avLst>
              <a:gd name="adj" fmla="val 10158"/>
            </a:avLst>
          </a:prstGeom>
          <a:gradFill>
            <a:gsLst>
              <a:gs pos="0">
                <a:srgbClr val="003247"/>
              </a:gs>
              <a:gs pos="32000">
                <a:srgbClr val="044857"/>
              </a:gs>
              <a:gs pos="100000">
                <a:srgbClr val="14AB9D"/>
              </a:gs>
            </a:gsLst>
            <a:lin ang="17400000" scaled="0"/>
          </a:gradFill>
          <a:ln>
            <a:noFill/>
          </a:ln>
          <a:effectLst>
            <a:outerShdw blurRad="254000" dist="38100" dir="2700000" algn="tl" rotWithShape="0">
              <a:srgbClr val="003247">
                <a:alpha val="30000"/>
              </a:srgbClr>
            </a:outerShdw>
          </a:effectLst>
        </p:spPr>
        <p:txBody>
          <a:bodyPr vert="horz" wrap="square" lIns="359018" tIns="179509" rIns="359018" bIns="179509" numCol="1" anchor="ctr" anchorCtr="0" compatLnSpc="1">
            <a:prstTxWarp prst="textNoShape">
              <a:avLst/>
            </a:prstTxWarp>
            <a:noAutofit/>
          </a:bodyPr>
          <a:lstStyle/>
          <a:p>
            <a:pPr algn="ctr"/>
            <a:r>
              <a:rPr lang="en-GB" sz="1995" b="1">
                <a:solidFill>
                  <a:schemeClr val="bg1"/>
                </a:solidFill>
                <a:latin typeface="Arial" panose="020B0604020202020204" pitchFamily="34" charset="0"/>
                <a:ea typeface="+mj-ea"/>
                <a:cs typeface="Arial" panose="020B0604020202020204" pitchFamily="34" charset="0"/>
              </a:rPr>
              <a:t>ERS-EO Element 1 </a:t>
            </a:r>
            <a:r>
              <a:rPr lang="en-GB" sz="1995" b="1">
                <a:solidFill>
                  <a:schemeClr val="bg1"/>
                </a:solidFill>
                <a:latin typeface="Arial" panose="020B0604020202020204" pitchFamily="34" charset="0"/>
                <a:cs typeface="Arial" panose="020B0604020202020204" pitchFamily="34" charset="0"/>
              </a:rPr>
              <a:t>activities </a:t>
            </a:r>
            <a:r>
              <a:rPr lang="en-GB" sz="1995" b="1">
                <a:solidFill>
                  <a:schemeClr val="bg1"/>
                </a:solidFill>
                <a:latin typeface="Arial" panose="020B0604020202020204" pitchFamily="34" charset="0"/>
                <a:ea typeface="+mj-ea"/>
                <a:cs typeface="Arial" panose="020B0604020202020204" pitchFamily="34" charset="0"/>
              </a:rPr>
              <a:t>&amp; EC Architecture Studies procurement progressing on schedule</a:t>
            </a:r>
            <a:endParaRPr lang="en-GB" sz="1995">
              <a:solidFill>
                <a:schemeClr val="bg1"/>
              </a:solidFill>
              <a:latin typeface="Arial" panose="020B0604020202020204" pitchFamily="34" charset="0"/>
              <a:ea typeface="+mj-ea"/>
              <a:cs typeface="Arial" panose="020B0604020202020204" pitchFamily="34" charset="0"/>
            </a:endParaRPr>
          </a:p>
        </p:txBody>
      </p:sp>
      <p:sp>
        <p:nvSpPr>
          <p:cNvPr id="37" name="Rectangle: Rounded Corners 80">
            <a:extLst>
              <a:ext uri="{FF2B5EF4-FFF2-40B4-BE49-F238E27FC236}">
                <a16:creationId xmlns:a16="http://schemas.microsoft.com/office/drawing/2014/main" id="{6A6FED07-B842-C5A3-1CB1-CE53EF344B48}"/>
              </a:ext>
            </a:extLst>
          </p:cNvPr>
          <p:cNvSpPr/>
          <p:nvPr/>
        </p:nvSpPr>
        <p:spPr>
          <a:xfrm>
            <a:off x="6989666" y="2549299"/>
            <a:ext cx="2443297" cy="229682"/>
          </a:xfrm>
          <a:prstGeom prst="roundRect">
            <a:avLst>
              <a:gd name="adj" fmla="val 9566"/>
            </a:avLst>
          </a:prstGeom>
          <a:solidFill>
            <a:srgbClr val="003247">
              <a:alpha val="2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NL" altLang="en-US" sz="1197" b="1" i="1">
              <a:solidFill>
                <a:srgbClr val="FEFFFF"/>
              </a:solidFill>
            </a:endParaRPr>
          </a:p>
        </p:txBody>
      </p:sp>
      <p:cxnSp>
        <p:nvCxnSpPr>
          <p:cNvPr id="24" name="Straight Arrow Connector 23">
            <a:extLst>
              <a:ext uri="{FF2B5EF4-FFF2-40B4-BE49-F238E27FC236}">
                <a16:creationId xmlns:a16="http://schemas.microsoft.com/office/drawing/2014/main" id="{ECDB1EDD-8A2F-FE86-C5AE-BF0C7F05C81C}"/>
              </a:ext>
            </a:extLst>
          </p:cNvPr>
          <p:cNvCxnSpPr/>
          <p:nvPr/>
        </p:nvCxnSpPr>
        <p:spPr>
          <a:xfrm flipH="1">
            <a:off x="1600324" y="1818763"/>
            <a:ext cx="21986" cy="4387493"/>
          </a:xfrm>
          <a:prstGeom prst="straightConnector1">
            <a:avLst/>
          </a:prstGeom>
          <a:ln>
            <a:headEnd type="triangle"/>
            <a:tailEnd type="triangle"/>
          </a:ln>
        </p:spPr>
        <p:style>
          <a:lnRef idx="3">
            <a:schemeClr val="accent3"/>
          </a:lnRef>
          <a:fillRef idx="0">
            <a:schemeClr val="accent3"/>
          </a:fillRef>
          <a:effectRef idx="2">
            <a:schemeClr val="accent3"/>
          </a:effectRef>
          <a:fontRef idx="minor">
            <a:schemeClr val="tx1"/>
          </a:fontRef>
        </p:style>
      </p:cxnSp>
      <p:pic>
        <p:nvPicPr>
          <p:cNvPr id="38" name="Picture 2" descr="Image">
            <a:extLst>
              <a:ext uri="{FF2B5EF4-FFF2-40B4-BE49-F238E27FC236}">
                <a16:creationId xmlns:a16="http://schemas.microsoft.com/office/drawing/2014/main" id="{5D4DB124-12D6-7C9E-49C0-D707619EB1F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9113446" y="2570097"/>
            <a:ext cx="312831" cy="208620"/>
          </a:xfrm>
          <a:prstGeom prst="roundRect">
            <a:avLst>
              <a:gd name="adj" fmla="val 12138"/>
            </a:avLst>
          </a:prstGeom>
          <a:noFill/>
          <a:extLst>
            <a:ext uri="{909E8E84-426E-40DD-AFC4-6F175D3DCCD1}">
              <a14:hiddenFill xmlns:a14="http://schemas.microsoft.com/office/drawing/2010/main">
                <a:solidFill>
                  <a:srgbClr val="FFFFFF"/>
                </a:solidFill>
              </a14:hiddenFill>
            </a:ext>
          </a:extLst>
        </p:spPr>
      </p:pic>
      <p:sp>
        <p:nvSpPr>
          <p:cNvPr id="39" name="Rectangle: Rounded Corners 43">
            <a:extLst>
              <a:ext uri="{FF2B5EF4-FFF2-40B4-BE49-F238E27FC236}">
                <a16:creationId xmlns:a16="http://schemas.microsoft.com/office/drawing/2014/main" id="{88D86C99-43D5-F481-AE38-B276F8FCF9A5}"/>
              </a:ext>
            </a:extLst>
          </p:cNvPr>
          <p:cNvSpPr/>
          <p:nvPr/>
        </p:nvSpPr>
        <p:spPr>
          <a:xfrm>
            <a:off x="6679589" y="2231899"/>
            <a:ext cx="872352" cy="254572"/>
          </a:xfrm>
          <a:prstGeom prst="roundRect">
            <a:avLst/>
          </a:prstGeom>
          <a:solidFill>
            <a:schemeClr val="accent3">
              <a:lumMod val="75000"/>
            </a:schemeClr>
          </a:solidFill>
          <a:ln>
            <a:noFill/>
          </a:ln>
        </p:spPr>
        <p:style>
          <a:lnRef idx="2">
            <a:schemeClr val="dk1">
              <a:shade val="15000"/>
            </a:schemeClr>
          </a:lnRef>
          <a:fillRef idx="1">
            <a:schemeClr val="dk1"/>
          </a:fillRef>
          <a:effectRef idx="0">
            <a:schemeClr val="dk1"/>
          </a:effectRef>
          <a:fontRef idx="minor">
            <a:schemeClr val="lt1"/>
          </a:fontRef>
        </p:style>
        <p:txBody>
          <a:bodyPr lIns="0" tIns="0" rIns="0" bIns="0" rtlCol="0" anchor="ctr"/>
          <a:lstStyle/>
          <a:p>
            <a:pPr algn="ctr"/>
            <a:r>
              <a:rPr lang="en-GB" sz="1197" b="1">
                <a:solidFill>
                  <a:schemeClr val="bg1"/>
                </a:solidFill>
              </a:rPr>
              <a:t>EOGS PDR</a:t>
            </a:r>
          </a:p>
        </p:txBody>
      </p:sp>
      <p:pic>
        <p:nvPicPr>
          <p:cNvPr id="40" name="Graphic 39" descr="Rocket with solid fill">
            <a:extLst>
              <a:ext uri="{FF2B5EF4-FFF2-40B4-BE49-F238E27FC236}">
                <a16:creationId xmlns:a16="http://schemas.microsoft.com/office/drawing/2014/main" id="{4FB1BC74-A12D-88D8-F349-BFDBE0776B3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586261" y="4620654"/>
            <a:ext cx="364812" cy="364812"/>
          </a:xfrm>
          <a:prstGeom prst="rect">
            <a:avLst/>
          </a:prstGeom>
        </p:spPr>
      </p:pic>
      <p:pic>
        <p:nvPicPr>
          <p:cNvPr id="41" name="Graphic 40" descr="Rocket with solid fill">
            <a:extLst>
              <a:ext uri="{FF2B5EF4-FFF2-40B4-BE49-F238E27FC236}">
                <a16:creationId xmlns:a16="http://schemas.microsoft.com/office/drawing/2014/main" id="{67828B76-3209-0510-83F9-FBC4C2DF547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738245" y="4772638"/>
            <a:ext cx="364812" cy="364812"/>
          </a:xfrm>
          <a:prstGeom prst="rect">
            <a:avLst/>
          </a:prstGeom>
        </p:spPr>
      </p:pic>
      <p:pic>
        <p:nvPicPr>
          <p:cNvPr id="42" name="Graphic 41" descr="Rocket with solid fill">
            <a:extLst>
              <a:ext uri="{FF2B5EF4-FFF2-40B4-BE49-F238E27FC236}">
                <a16:creationId xmlns:a16="http://schemas.microsoft.com/office/drawing/2014/main" id="{1478C35D-64DB-EF9D-3DDE-DEBFFF6EA32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890230" y="4924623"/>
            <a:ext cx="364812" cy="364812"/>
          </a:xfrm>
          <a:prstGeom prst="rect">
            <a:avLst/>
          </a:prstGeom>
        </p:spPr>
      </p:pic>
      <p:sp>
        <p:nvSpPr>
          <p:cNvPr id="43" name="Rectangle: Rounded Corners 42">
            <a:extLst>
              <a:ext uri="{FF2B5EF4-FFF2-40B4-BE49-F238E27FC236}">
                <a16:creationId xmlns:a16="http://schemas.microsoft.com/office/drawing/2014/main" id="{3D889B5A-B1D7-4C95-9B2E-67319129054B}"/>
              </a:ext>
            </a:extLst>
          </p:cNvPr>
          <p:cNvSpPr/>
          <p:nvPr/>
        </p:nvSpPr>
        <p:spPr>
          <a:xfrm>
            <a:off x="3825282" y="2733490"/>
            <a:ext cx="502626" cy="215411"/>
          </a:xfrm>
          <a:prstGeom prst="roundRect">
            <a:avLst/>
          </a:prstGeom>
          <a:solidFill>
            <a:schemeClr val="accent3">
              <a:lumMod val="75000"/>
            </a:schemeClr>
          </a:solidFill>
          <a:ln>
            <a:noFill/>
          </a:ln>
        </p:spPr>
        <p:style>
          <a:lnRef idx="2">
            <a:schemeClr val="dk1">
              <a:shade val="15000"/>
            </a:schemeClr>
          </a:lnRef>
          <a:fillRef idx="1">
            <a:schemeClr val="dk1"/>
          </a:fillRef>
          <a:effectRef idx="0">
            <a:schemeClr val="dk1"/>
          </a:effectRef>
          <a:fontRef idx="minor">
            <a:schemeClr val="lt1"/>
          </a:fontRef>
        </p:style>
        <p:txBody>
          <a:bodyPr lIns="0" tIns="0" rIns="0" bIns="0" rtlCol="0" anchor="ctr"/>
          <a:lstStyle/>
          <a:p>
            <a:pPr algn="ctr"/>
            <a:r>
              <a:rPr lang="en-GB" sz="1197" b="1">
                <a:solidFill>
                  <a:schemeClr val="bg1"/>
                </a:solidFill>
              </a:rPr>
              <a:t>SRR</a:t>
            </a:r>
          </a:p>
        </p:txBody>
      </p:sp>
      <p:sp>
        <p:nvSpPr>
          <p:cNvPr id="44" name="Rectangle: Rounded Corners 43">
            <a:extLst>
              <a:ext uri="{FF2B5EF4-FFF2-40B4-BE49-F238E27FC236}">
                <a16:creationId xmlns:a16="http://schemas.microsoft.com/office/drawing/2014/main" id="{093B7BB7-40B9-484E-DF8F-7FC057B2809B}"/>
              </a:ext>
            </a:extLst>
          </p:cNvPr>
          <p:cNvSpPr/>
          <p:nvPr/>
        </p:nvSpPr>
        <p:spPr>
          <a:xfrm>
            <a:off x="7653859" y="3597391"/>
            <a:ext cx="502626" cy="215411"/>
          </a:xfrm>
          <a:prstGeom prst="roundRect">
            <a:avLst/>
          </a:prstGeom>
          <a:solidFill>
            <a:schemeClr val="accent3">
              <a:lumMod val="75000"/>
            </a:schemeClr>
          </a:solidFill>
          <a:ln>
            <a:noFill/>
          </a:ln>
        </p:spPr>
        <p:style>
          <a:lnRef idx="2">
            <a:schemeClr val="dk1">
              <a:shade val="15000"/>
            </a:schemeClr>
          </a:lnRef>
          <a:fillRef idx="1">
            <a:schemeClr val="dk1"/>
          </a:fillRef>
          <a:effectRef idx="0">
            <a:schemeClr val="dk1"/>
          </a:effectRef>
          <a:fontRef idx="minor">
            <a:schemeClr val="lt1"/>
          </a:fontRef>
        </p:style>
        <p:txBody>
          <a:bodyPr lIns="0" tIns="0" rIns="0" bIns="0" rtlCol="0" anchor="ctr"/>
          <a:lstStyle/>
          <a:p>
            <a:pPr algn="ctr"/>
            <a:r>
              <a:rPr lang="en-GB" sz="1197" b="1">
                <a:solidFill>
                  <a:schemeClr val="bg1"/>
                </a:solidFill>
              </a:rPr>
              <a:t>PDR</a:t>
            </a:r>
          </a:p>
        </p:txBody>
      </p:sp>
      <p:sp>
        <p:nvSpPr>
          <p:cNvPr id="46" name="Rectangle: Rounded Corners 44">
            <a:extLst>
              <a:ext uri="{FF2B5EF4-FFF2-40B4-BE49-F238E27FC236}">
                <a16:creationId xmlns:a16="http://schemas.microsoft.com/office/drawing/2014/main" id="{32660061-E516-5F28-97C9-8E348C40D56B}"/>
              </a:ext>
            </a:extLst>
          </p:cNvPr>
          <p:cNvSpPr/>
          <p:nvPr/>
        </p:nvSpPr>
        <p:spPr>
          <a:xfrm>
            <a:off x="7817726" y="4081893"/>
            <a:ext cx="502626" cy="215411"/>
          </a:xfrm>
          <a:prstGeom prst="roundRect">
            <a:avLst/>
          </a:prstGeom>
          <a:solidFill>
            <a:schemeClr val="accent3">
              <a:lumMod val="75000"/>
            </a:schemeClr>
          </a:solidFill>
          <a:ln>
            <a:noFill/>
          </a:ln>
        </p:spPr>
        <p:style>
          <a:lnRef idx="2">
            <a:schemeClr val="dk1">
              <a:shade val="15000"/>
            </a:schemeClr>
          </a:lnRef>
          <a:fillRef idx="1">
            <a:schemeClr val="dk1"/>
          </a:fillRef>
          <a:effectRef idx="0">
            <a:schemeClr val="dk1"/>
          </a:effectRef>
          <a:fontRef idx="minor">
            <a:schemeClr val="lt1"/>
          </a:fontRef>
        </p:style>
        <p:txBody>
          <a:bodyPr lIns="0" tIns="0" rIns="0" bIns="0" rtlCol="0" anchor="ctr"/>
          <a:lstStyle/>
          <a:p>
            <a:pPr algn="ctr"/>
            <a:r>
              <a:rPr lang="en-GB" sz="1197" b="1">
                <a:solidFill>
                  <a:schemeClr val="bg1"/>
                </a:solidFill>
              </a:rPr>
              <a:t>PDR</a:t>
            </a:r>
          </a:p>
        </p:txBody>
      </p:sp>
    </p:spTree>
    <p:extLst>
      <p:ext uri="{BB962C8B-B14F-4D97-AF65-F5344CB8AC3E}">
        <p14:creationId xmlns:p14="http://schemas.microsoft.com/office/powerpoint/2010/main" val="3198458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D18F8-BBF8-F212-3726-E8D431883D60}"/>
              </a:ext>
            </a:extLst>
          </p:cNvPr>
          <p:cNvSpPr>
            <a:spLocks noGrp="1"/>
          </p:cNvSpPr>
          <p:nvPr>
            <p:ph type="title"/>
          </p:nvPr>
        </p:nvSpPr>
        <p:spPr>
          <a:xfrm>
            <a:off x="231447" y="223492"/>
            <a:ext cx="10053743" cy="460406"/>
          </a:xfrm>
        </p:spPr>
        <p:txBody>
          <a:bodyPr/>
          <a:lstStyle/>
          <a:p>
            <a:r>
              <a:rPr lang="en-GB" sz="2394">
                <a:ea typeface="Calibri" panose="020F0502020204030204" pitchFamily="34" charset="0"/>
              </a:rPr>
              <a:t>2. Consolidation of the overall System Architecture</a:t>
            </a:r>
            <a:endParaRPr lang="en-GB" sz="2394"/>
          </a:p>
        </p:txBody>
      </p:sp>
      <p:sp>
        <p:nvSpPr>
          <p:cNvPr id="3" name="Content Placeholder 2">
            <a:extLst>
              <a:ext uri="{FF2B5EF4-FFF2-40B4-BE49-F238E27FC236}">
                <a16:creationId xmlns:a16="http://schemas.microsoft.com/office/drawing/2014/main" id="{29199B22-B780-92B7-BF82-E94DC65DCEDC}"/>
              </a:ext>
            </a:extLst>
          </p:cNvPr>
          <p:cNvSpPr>
            <a:spLocks noGrp="1"/>
          </p:cNvSpPr>
          <p:nvPr>
            <p:ph idx="1"/>
          </p:nvPr>
        </p:nvSpPr>
        <p:spPr>
          <a:xfrm>
            <a:off x="386241" y="1853155"/>
            <a:ext cx="5479543" cy="4067278"/>
          </a:xfrm>
          <a:prstGeom prst="round2SameRect">
            <a:avLst>
              <a:gd name="adj1" fmla="val 0"/>
              <a:gd name="adj2" fmla="val 3684"/>
            </a:avLst>
          </a:prstGeom>
          <a:solidFill>
            <a:schemeClr val="tx1">
              <a:alpha val="5000"/>
            </a:schemeClr>
          </a:solidFill>
        </p:spPr>
        <p:txBody>
          <a:bodyPr vert="horz" wrap="square" lIns="286432" tIns="286432" rIns="286432" bIns="45595" numCol="1" anchor="t" anchorCtr="0" compatLnSpc="1">
            <a:prstTxWarp prst="textNoShape">
              <a:avLst/>
            </a:prstTxWarp>
          </a:bodyPr>
          <a:lstStyle/>
          <a:p>
            <a:pPr>
              <a:lnSpc>
                <a:spcPct val="100000"/>
              </a:lnSpc>
            </a:pPr>
            <a:r>
              <a:rPr lang="en-GB" sz="1592"/>
              <a:t>Define the EOGS architecture, functional elements and major requirements</a:t>
            </a:r>
          </a:p>
          <a:p>
            <a:pPr>
              <a:lnSpc>
                <a:spcPct val="100000"/>
              </a:lnSpc>
            </a:pPr>
            <a:r>
              <a:rPr lang="en-GB" sz="1592"/>
              <a:t>Assess existing national/commercial capacities and identify gaps</a:t>
            </a:r>
          </a:p>
          <a:p>
            <a:pPr>
              <a:lnSpc>
                <a:spcPct val="100000"/>
              </a:lnSpc>
            </a:pPr>
            <a:r>
              <a:rPr lang="en-GB" sz="1592"/>
              <a:t>Produce preliminary system concepts, security architecture, CONOPS and documentation (SRD, IRDs)</a:t>
            </a:r>
          </a:p>
          <a:p>
            <a:pPr>
              <a:lnSpc>
                <a:spcPct val="100000"/>
              </a:lnSpc>
            </a:pPr>
            <a:r>
              <a:rPr lang="en-GB" sz="1592"/>
              <a:t>Identify deployment strategy, cost ranges and programme risks</a:t>
            </a:r>
          </a:p>
          <a:p>
            <a:pPr>
              <a:lnSpc>
                <a:spcPct val="100000"/>
              </a:lnSpc>
            </a:pPr>
            <a:endParaRPr lang="en-GB" sz="1592"/>
          </a:p>
          <a:p>
            <a:pPr>
              <a:lnSpc>
                <a:spcPct val="100000"/>
              </a:lnSpc>
            </a:pPr>
            <a:r>
              <a:rPr lang="en-GB" sz="1592" b="1">
                <a:highlight>
                  <a:srgbClr val="FFFF00"/>
                </a:highlight>
                <a:sym typeface="Wingdings" panose="05000000000000000000" pitchFamily="2" charset="2"/>
              </a:rPr>
              <a:t> ITT Closed – TEB held</a:t>
            </a:r>
            <a:endParaRPr lang="en-GB" sz="1592" b="1">
              <a:highlight>
                <a:srgbClr val="FFFF00"/>
              </a:highlight>
            </a:endParaRPr>
          </a:p>
        </p:txBody>
      </p:sp>
      <p:sp>
        <p:nvSpPr>
          <p:cNvPr id="4" name="Rectangle: Top Corners Rounded 3">
            <a:extLst>
              <a:ext uri="{FF2B5EF4-FFF2-40B4-BE49-F238E27FC236}">
                <a16:creationId xmlns:a16="http://schemas.microsoft.com/office/drawing/2014/main" id="{0FD6B905-9C59-1BD9-92BA-CBFCB178CE74}"/>
              </a:ext>
            </a:extLst>
          </p:cNvPr>
          <p:cNvSpPr/>
          <p:nvPr/>
        </p:nvSpPr>
        <p:spPr>
          <a:xfrm>
            <a:off x="386243" y="1065468"/>
            <a:ext cx="5479544" cy="787686"/>
          </a:xfrm>
          <a:prstGeom prst="round2SameRect">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790" b="1">
                <a:latin typeface="Arial" panose="020B0604020202020204" pitchFamily="34" charset="0"/>
                <a:ea typeface="Times New Roman" panose="02020603050405020304" pitchFamily="18" charset="0"/>
                <a:cs typeface="Arial" panose="020B0604020202020204" pitchFamily="34" charset="0"/>
              </a:rPr>
              <a:t>EOGS Architecture Design Studies </a:t>
            </a:r>
          </a:p>
          <a:p>
            <a:pPr algn="ctr"/>
            <a:r>
              <a:rPr lang="en-GB" sz="1790" i="1">
                <a:latin typeface="Arial" panose="020B0604020202020204" pitchFamily="34" charset="0"/>
                <a:ea typeface="Times New Roman" panose="02020603050405020304" pitchFamily="18" charset="0"/>
                <a:cs typeface="Arial" panose="020B0604020202020204" pitchFamily="34" charset="0"/>
              </a:rPr>
              <a:t>(EC funded)</a:t>
            </a:r>
            <a:endParaRPr lang="en-NL" altLang="en-US" sz="1790" b="1" i="1">
              <a:solidFill>
                <a:srgbClr val="FEFFFF"/>
              </a:solidFill>
            </a:endParaRPr>
          </a:p>
        </p:txBody>
      </p:sp>
      <p:sp>
        <p:nvSpPr>
          <p:cNvPr id="5" name="Rectangle: Top Corners Rounded 4">
            <a:extLst>
              <a:ext uri="{FF2B5EF4-FFF2-40B4-BE49-F238E27FC236}">
                <a16:creationId xmlns:a16="http://schemas.microsoft.com/office/drawing/2014/main" id="{A92FEBCE-2902-98DB-95A3-EE507571EE53}"/>
              </a:ext>
            </a:extLst>
          </p:cNvPr>
          <p:cNvSpPr/>
          <p:nvPr/>
        </p:nvSpPr>
        <p:spPr>
          <a:xfrm>
            <a:off x="6250797" y="1065468"/>
            <a:ext cx="5479544" cy="787686"/>
          </a:xfrm>
          <a:prstGeom prst="round2SameRect">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790" b="1">
                <a:latin typeface="Arial" panose="020B0604020202020204" pitchFamily="34" charset="0"/>
                <a:ea typeface="Times New Roman" panose="02020603050405020304" pitchFamily="18" charset="0"/>
                <a:cs typeface="Arial" panose="020B0604020202020204" pitchFamily="34" charset="0"/>
              </a:rPr>
              <a:t>End-to-End Performance Simulator Activity</a:t>
            </a:r>
            <a:endParaRPr lang="en-NL" altLang="en-US" sz="1790" b="1"/>
          </a:p>
        </p:txBody>
      </p:sp>
      <p:sp>
        <p:nvSpPr>
          <p:cNvPr id="10" name="Content Placeholder 2">
            <a:extLst>
              <a:ext uri="{FF2B5EF4-FFF2-40B4-BE49-F238E27FC236}">
                <a16:creationId xmlns:a16="http://schemas.microsoft.com/office/drawing/2014/main" id="{EFC31DE1-C72F-E635-1CDE-A80A7740417F}"/>
              </a:ext>
            </a:extLst>
          </p:cNvPr>
          <p:cNvSpPr txBox="1">
            <a:spLocks/>
          </p:cNvSpPr>
          <p:nvPr/>
        </p:nvSpPr>
        <p:spPr bwMode="auto">
          <a:xfrm>
            <a:off x="6250796" y="1853155"/>
            <a:ext cx="5479543" cy="4067278"/>
          </a:xfrm>
          <a:prstGeom prst="round2SameRect">
            <a:avLst>
              <a:gd name="adj1" fmla="val 0"/>
              <a:gd name="adj2" fmla="val 3261"/>
            </a:avLst>
          </a:prstGeom>
          <a:solidFill>
            <a:schemeClr val="tx1">
              <a:alpha val="5000"/>
            </a:schemeClr>
          </a:solidFill>
          <a:ln>
            <a:noFill/>
          </a:ln>
          <a:extLs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286432" tIns="286432" rIns="286432" bIns="45471" numCol="1" anchor="t" anchorCtr="0" compatLnSpc="1">
            <a:prstTxWarp prst="textNoShape">
              <a:avLst/>
            </a:prstTxWarp>
          </a:bodyPr>
          <a:lstStyle>
            <a:lvl1pPr marL="285750" indent="-285750" eaLnBrk="0" hangingPunct="0">
              <a:lnSpc>
                <a:spcPct val="100000"/>
              </a:lnSpc>
              <a:spcBef>
                <a:spcPct val="20000"/>
              </a:spcBef>
              <a:buClr>
                <a:srgbClr val="8197A6"/>
              </a:buClr>
              <a:buFont typeface="Arial" panose="020B0604020202020204" pitchFamily="34" charset="0"/>
              <a:buChar char="•"/>
              <a:defRPr lang="en-US" altLang="en-US" sz="1800">
                <a:latin typeface="Arial" panose="020B0604020202020204" pitchFamily="34" charset="0"/>
                <a:ea typeface="MS PGothic" pitchFamily="34" charset="-128"/>
                <a:cs typeface="Arial" panose="020B0604020202020204" pitchFamily="34" charset="0"/>
              </a:defRPr>
            </a:lvl1pPr>
            <a:lvl2pPr marL="781326" indent="0" eaLnBrk="0" hangingPunct="0">
              <a:lnSpc>
                <a:spcPct val="119000"/>
              </a:lnSpc>
              <a:spcBef>
                <a:spcPct val="20000"/>
              </a:spcBef>
              <a:buClr>
                <a:schemeClr val="accent1"/>
              </a:buClr>
              <a:buFont typeface="Verdana" pitchFamily="34" charset="0"/>
              <a:buNone/>
              <a:defRPr lang="en-US" altLang="en-US" sz="1800">
                <a:latin typeface="Arial" panose="020B0604020202020204" pitchFamily="34" charset="0"/>
                <a:ea typeface="MS PGothic" pitchFamily="34" charset="-128"/>
                <a:cs typeface="Arial" panose="020B0604020202020204" pitchFamily="34" charset="0"/>
              </a:defRPr>
            </a:lvl2pPr>
            <a:lvl3pPr marL="1357771" indent="0" eaLnBrk="0" hangingPunct="0">
              <a:lnSpc>
                <a:spcPct val="119000"/>
              </a:lnSpc>
              <a:spcBef>
                <a:spcPct val="20000"/>
              </a:spcBef>
              <a:buClr>
                <a:schemeClr val="accent1"/>
              </a:buClr>
              <a:buFont typeface="Verdana" pitchFamily="34" charset="0"/>
              <a:buNone/>
              <a:defRPr lang="en-US" altLang="en-US" sz="1800">
                <a:latin typeface="Arial" panose="020B0604020202020204" pitchFamily="34" charset="0"/>
                <a:ea typeface="MS PGothic" pitchFamily="34" charset="-128"/>
                <a:cs typeface="Arial" panose="020B0604020202020204" pitchFamily="34" charset="0"/>
              </a:defRPr>
            </a:lvl3pPr>
            <a:lvl4pPr marL="1934216" indent="0" eaLnBrk="0" hangingPunct="0">
              <a:lnSpc>
                <a:spcPct val="119000"/>
              </a:lnSpc>
              <a:spcBef>
                <a:spcPct val="20000"/>
              </a:spcBef>
              <a:buClr>
                <a:schemeClr val="accent1"/>
              </a:buClr>
              <a:buFont typeface="Verdana" pitchFamily="34" charset="0"/>
              <a:buNone/>
              <a:defRPr lang="en-US" altLang="en-US" sz="1800">
                <a:latin typeface="Arial" charset="0"/>
                <a:ea typeface="MS PGothic" pitchFamily="34" charset="-128"/>
                <a:cs typeface="Arial" charset="0"/>
              </a:defRPr>
            </a:lvl4pPr>
            <a:lvl5pPr marL="2510661" indent="0" eaLnBrk="0" hangingPunct="0">
              <a:lnSpc>
                <a:spcPct val="119000"/>
              </a:lnSpc>
              <a:spcBef>
                <a:spcPct val="20000"/>
              </a:spcBef>
              <a:buClr>
                <a:schemeClr val="accent1"/>
              </a:buClr>
              <a:buFont typeface="Verdana" pitchFamily="34" charset="0"/>
              <a:buNone/>
              <a:defRPr lang="en-GB" altLang="en-US" sz="1800">
                <a:latin typeface="Arial" charset="0"/>
                <a:ea typeface="MS PGothic" pitchFamily="34" charset="-128"/>
                <a:cs typeface="Arial" charset="0"/>
              </a:defRPr>
            </a:lvl5pPr>
            <a:lvl6pPr marL="3356615" indent="-404264"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a:lstStyle>
          <a:p>
            <a:r>
              <a:rPr lang="en-GB" sz="1592"/>
              <a:t>Models the full tasking‑to‑delivery chain across space, ground and communications layers</a:t>
            </a:r>
          </a:p>
          <a:p>
            <a:r>
              <a:rPr lang="en-GB" sz="1592"/>
              <a:t>Supports architectural trade‑offs and sensitivity analyses</a:t>
            </a:r>
          </a:p>
          <a:p>
            <a:r>
              <a:rPr lang="en-GB" sz="1592"/>
              <a:t>Provides quantitative performance metrics (coverage, timeliness, responsiveness)</a:t>
            </a:r>
          </a:p>
          <a:p>
            <a:r>
              <a:rPr lang="en-GB" sz="1592"/>
              <a:t>Supplies iterative versions aligned with the architecture and mission‑definition activities</a:t>
            </a:r>
          </a:p>
          <a:p>
            <a:endParaRPr lang="en-GB" sz="1592"/>
          </a:p>
          <a:p>
            <a:pPr marL="0" indent="0">
              <a:buNone/>
            </a:pPr>
            <a:endParaRPr lang="en-GB" sz="1592" b="1">
              <a:sym typeface="Wingdings" panose="05000000000000000000" pitchFamily="2" charset="2"/>
            </a:endParaRPr>
          </a:p>
          <a:p>
            <a:pPr marL="0" indent="0">
              <a:buNone/>
            </a:pPr>
            <a:r>
              <a:rPr lang="en-GB" sz="1592" b="1">
                <a:highlight>
                  <a:srgbClr val="FFFF00"/>
                </a:highlight>
                <a:sym typeface="Wingdings" panose="05000000000000000000" pitchFamily="2" charset="2"/>
              </a:rPr>
              <a:t> Kick-off with GMV held 16 June</a:t>
            </a:r>
          </a:p>
          <a:p>
            <a:pPr marL="0" indent="0">
              <a:buNone/>
            </a:pPr>
            <a:endParaRPr lang="en-GB" sz="1592" b="1"/>
          </a:p>
        </p:txBody>
      </p:sp>
    </p:spTree>
    <p:extLst>
      <p:ext uri="{BB962C8B-B14F-4D97-AF65-F5344CB8AC3E}">
        <p14:creationId xmlns:p14="http://schemas.microsoft.com/office/powerpoint/2010/main" val="22036383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60D44-780E-1179-0EE8-BDB2748C78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DDE9F1-09EA-1D51-9B8B-69B07C7E133C}"/>
              </a:ext>
            </a:extLst>
          </p:cNvPr>
          <p:cNvSpPr>
            <a:spLocks noGrp="1"/>
          </p:cNvSpPr>
          <p:nvPr>
            <p:ph type="title"/>
          </p:nvPr>
        </p:nvSpPr>
        <p:spPr>
          <a:xfrm>
            <a:off x="231446" y="223492"/>
            <a:ext cx="10474154" cy="460406"/>
          </a:xfrm>
        </p:spPr>
        <p:txBody>
          <a:bodyPr/>
          <a:lstStyle/>
          <a:p>
            <a:r>
              <a:rPr lang="en-GB" sz="2394">
                <a:ea typeface="Calibri" panose="020F0502020204030204" pitchFamily="34" charset="0"/>
              </a:rPr>
              <a:t>2. Development Activities</a:t>
            </a:r>
            <a:endParaRPr lang="en-GB" sz="2394"/>
          </a:p>
        </p:txBody>
      </p:sp>
      <p:sp>
        <p:nvSpPr>
          <p:cNvPr id="3" name="Content Placeholder 2">
            <a:extLst>
              <a:ext uri="{FF2B5EF4-FFF2-40B4-BE49-F238E27FC236}">
                <a16:creationId xmlns:a16="http://schemas.microsoft.com/office/drawing/2014/main" id="{9C4FF26A-8D4F-CCD5-B5F7-AE6872F3D7D6}"/>
              </a:ext>
            </a:extLst>
          </p:cNvPr>
          <p:cNvSpPr>
            <a:spLocks noGrp="1"/>
          </p:cNvSpPr>
          <p:nvPr>
            <p:ph idx="1"/>
          </p:nvPr>
        </p:nvSpPr>
        <p:spPr>
          <a:xfrm>
            <a:off x="386241" y="1866783"/>
            <a:ext cx="5479543" cy="4059678"/>
          </a:xfrm>
          <a:prstGeom prst="round2SameRect">
            <a:avLst>
              <a:gd name="adj1" fmla="val 0"/>
              <a:gd name="adj2" fmla="val 3439"/>
            </a:avLst>
          </a:prstGeom>
          <a:solidFill>
            <a:srgbClr val="006B6F">
              <a:alpha val="5000"/>
            </a:srgbClr>
          </a:solidFill>
        </p:spPr>
        <p:txBody>
          <a:bodyPr vert="horz" wrap="square" lIns="286432" tIns="286432" rIns="286432" bIns="45595" numCol="1" anchor="t" anchorCtr="0" compatLnSpc="1">
            <a:prstTxWarp prst="textNoShape">
              <a:avLst/>
            </a:prstTxWarp>
          </a:bodyPr>
          <a:lstStyle/>
          <a:p>
            <a:pPr defTabSz="877274" eaLnBrk="1" fontAlgn="t" hangingPunct="1">
              <a:lnSpc>
                <a:spcPct val="100000"/>
              </a:lnSpc>
            </a:pPr>
            <a:r>
              <a:rPr lang="en-GB" sz="1592" kern="1200"/>
              <a:t>Mature critical EOGS‑enabling technologies to TRL 6 by 2028</a:t>
            </a:r>
          </a:p>
          <a:p>
            <a:pPr defTabSz="877274" eaLnBrk="1" fontAlgn="t" hangingPunct="1">
              <a:lnSpc>
                <a:spcPct val="100000"/>
              </a:lnSpc>
            </a:pPr>
            <a:r>
              <a:rPr lang="en-GB" sz="1592" kern="1200"/>
              <a:t>Focus on technologies needed for EOGS in the very short term and compatible with a maximum of potential primes</a:t>
            </a:r>
          </a:p>
          <a:p>
            <a:pPr defTabSz="877274" eaLnBrk="1" fontAlgn="t" hangingPunct="1">
              <a:lnSpc>
                <a:spcPct val="100000"/>
              </a:lnSpc>
            </a:pPr>
            <a:r>
              <a:rPr lang="en-GB" sz="1592" kern="1200"/>
              <a:t>DEV-A: RF ISL</a:t>
            </a:r>
          </a:p>
          <a:p>
            <a:pPr defTabSz="877274" eaLnBrk="1" fontAlgn="t" hangingPunct="1">
              <a:lnSpc>
                <a:spcPct val="100000"/>
              </a:lnSpc>
            </a:pPr>
            <a:r>
              <a:rPr lang="en-GB" sz="1592" kern="1200"/>
              <a:t>DEV-B: Optical ISL rooter</a:t>
            </a:r>
          </a:p>
          <a:p>
            <a:pPr defTabSz="877274" eaLnBrk="1" fontAlgn="t" hangingPunct="1">
              <a:lnSpc>
                <a:spcPct val="100000"/>
              </a:lnSpc>
            </a:pPr>
            <a:r>
              <a:rPr lang="en-GB" sz="1592" kern="1200"/>
              <a:t>DEV-C: Security unit</a:t>
            </a:r>
          </a:p>
          <a:p>
            <a:pPr defTabSz="877274" eaLnBrk="1" fontAlgn="t" hangingPunct="1">
              <a:lnSpc>
                <a:spcPct val="100000"/>
              </a:lnSpc>
            </a:pPr>
            <a:r>
              <a:rPr lang="en-GB" sz="1592" kern="1200"/>
              <a:t>DEV-D: Resilient GNSS receiver</a:t>
            </a:r>
          </a:p>
          <a:p>
            <a:pPr defTabSz="877274" eaLnBrk="1" fontAlgn="t" hangingPunct="1">
              <a:lnSpc>
                <a:spcPct val="100000"/>
              </a:lnSpc>
            </a:pPr>
            <a:r>
              <a:rPr lang="en-GB" sz="1592" kern="1200"/>
              <a:t>Coordinated tightly with Space and Ground Segment Definition activities</a:t>
            </a:r>
            <a:endParaRPr lang="en-GB" sz="1592"/>
          </a:p>
          <a:p>
            <a:pPr>
              <a:lnSpc>
                <a:spcPct val="100000"/>
              </a:lnSpc>
            </a:pPr>
            <a:endParaRPr lang="en-GB" sz="1592"/>
          </a:p>
          <a:p>
            <a:pPr>
              <a:lnSpc>
                <a:spcPct val="100000"/>
              </a:lnSpc>
            </a:pPr>
            <a:r>
              <a:rPr lang="en-GB" sz="1592" b="1">
                <a:sym typeface="Wingdings" panose="05000000000000000000" pitchFamily="2" charset="2"/>
              </a:rPr>
              <a:t> Open Competition ITT – on-going</a:t>
            </a:r>
            <a:endParaRPr lang="en-GB" sz="1592" b="1"/>
          </a:p>
        </p:txBody>
      </p:sp>
      <p:sp>
        <p:nvSpPr>
          <p:cNvPr id="8" name="Rectangle: Top Corners Rounded 7">
            <a:extLst>
              <a:ext uri="{FF2B5EF4-FFF2-40B4-BE49-F238E27FC236}">
                <a16:creationId xmlns:a16="http://schemas.microsoft.com/office/drawing/2014/main" id="{4565E974-AD99-8663-6938-108E86714191}"/>
              </a:ext>
            </a:extLst>
          </p:cNvPr>
          <p:cNvSpPr/>
          <p:nvPr/>
        </p:nvSpPr>
        <p:spPr>
          <a:xfrm>
            <a:off x="386243" y="1079096"/>
            <a:ext cx="5479544" cy="787686"/>
          </a:xfrm>
          <a:prstGeom prst="round2SameRect">
            <a:avLst/>
          </a:prstGeom>
          <a:solidFill>
            <a:srgbClr val="01737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ct val="100000"/>
              </a:lnSpc>
            </a:pPr>
            <a:r>
              <a:rPr lang="en-GB" sz="1790" b="1"/>
              <a:t>Technology Development Activities</a:t>
            </a:r>
          </a:p>
        </p:txBody>
      </p:sp>
      <p:sp>
        <p:nvSpPr>
          <p:cNvPr id="9" name="Rectangle: Top Corners Rounded 8">
            <a:extLst>
              <a:ext uri="{FF2B5EF4-FFF2-40B4-BE49-F238E27FC236}">
                <a16:creationId xmlns:a16="http://schemas.microsoft.com/office/drawing/2014/main" id="{9BABE67F-3B9F-A6A9-7445-E2403C34130F}"/>
              </a:ext>
            </a:extLst>
          </p:cNvPr>
          <p:cNvSpPr/>
          <p:nvPr/>
        </p:nvSpPr>
        <p:spPr>
          <a:xfrm>
            <a:off x="6250797" y="1079096"/>
            <a:ext cx="5479544" cy="787686"/>
          </a:xfrm>
          <a:prstGeom prst="round2SameRect">
            <a:avLst/>
          </a:prstGeom>
          <a:solidFill>
            <a:srgbClr val="01737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790" b="1"/>
              <a:t>In-orbit Demonstration/Validation (IOD/IOV) Activities </a:t>
            </a:r>
            <a:endParaRPr lang="en-GB" sz="1790" b="1">
              <a:latin typeface="Arial" panose="020B0604020202020204" pitchFamily="34" charset="0"/>
              <a:ea typeface="Times New Roman" panose="02020603050405020304" pitchFamily="18" charset="0"/>
              <a:cs typeface="Arial" panose="020B0604020202020204" pitchFamily="34" charset="0"/>
            </a:endParaRPr>
          </a:p>
        </p:txBody>
      </p:sp>
      <p:sp>
        <p:nvSpPr>
          <p:cNvPr id="10" name="Content Placeholder 2">
            <a:extLst>
              <a:ext uri="{FF2B5EF4-FFF2-40B4-BE49-F238E27FC236}">
                <a16:creationId xmlns:a16="http://schemas.microsoft.com/office/drawing/2014/main" id="{80947E3E-0714-2E18-9CD0-B4EBC14A969C}"/>
              </a:ext>
            </a:extLst>
          </p:cNvPr>
          <p:cNvSpPr txBox="1">
            <a:spLocks/>
          </p:cNvSpPr>
          <p:nvPr/>
        </p:nvSpPr>
        <p:spPr bwMode="auto">
          <a:xfrm>
            <a:off x="6250796" y="1866783"/>
            <a:ext cx="5479543" cy="4059678"/>
          </a:xfrm>
          <a:prstGeom prst="round2SameRect">
            <a:avLst>
              <a:gd name="adj1" fmla="val 0"/>
              <a:gd name="adj2" fmla="val 3193"/>
            </a:avLst>
          </a:prstGeom>
          <a:solidFill>
            <a:srgbClr val="006B6F">
              <a:alpha val="5000"/>
            </a:srgbClr>
          </a:solidFill>
          <a:ln>
            <a:noFill/>
          </a:ln>
          <a:extLst>
            <a:ext uri="{FAA26D3D-D897-4be2-8F04-BA451C77F1D7}">
              <ma14:placeholderFlag xmlns:ma14="http://schemas.microsoft.com/office/mac/drawingml/2011/main" xmlns="" val="1"/>
            </a:ext>
          </a:extLst>
        </p:spPr>
        <p:txBody>
          <a:bodyPr vert="horz" wrap="square" lIns="286432" tIns="286432" rIns="286432" bIns="45471" numCol="1" anchor="t" anchorCtr="0" compatLnSpc="1">
            <a:prstTxWarp prst="textNoShape">
              <a:avLst/>
            </a:prstTxWarp>
          </a:bodyPr>
          <a:lstStyle>
            <a:lvl1pPr marL="285750" indent="-285750" algn="l" rtl="0" eaLnBrk="0" fontAlgn="base" hangingPunct="0">
              <a:lnSpc>
                <a:spcPct val="119000"/>
              </a:lnSpc>
              <a:spcBef>
                <a:spcPct val="20000"/>
              </a:spcBef>
              <a:spcAft>
                <a:spcPct val="0"/>
              </a:spcAft>
              <a:buClr>
                <a:srgbClr val="8197A6"/>
              </a:buClr>
              <a:buFont typeface="Arial" panose="020B0604020202020204" pitchFamily="34" charset="0"/>
              <a:buChar char="•"/>
              <a:defRPr lang="en-US" altLang="en-US" sz="1800">
                <a:solidFill>
                  <a:schemeClr val="tx1"/>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a:solidFill>
                  <a:schemeClr val="tx1"/>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a:solidFill>
                  <a:schemeClr val="tx1"/>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a:solidFill>
                  <a:schemeClr val="tx1"/>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a:solidFill>
                  <a:schemeClr val="tx1"/>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a:lstStyle>
          <a:p>
            <a:pPr defTabSz="877274" eaLnBrk="1" fontAlgn="t" hangingPunct="1">
              <a:lnSpc>
                <a:spcPct val="100000"/>
              </a:lnSpc>
            </a:pPr>
            <a:r>
              <a:rPr lang="en-GB" sz="1592">
                <a:solidFill>
                  <a:schemeClr val="dk1"/>
                </a:solidFill>
              </a:rPr>
              <a:t>Early validation of priority technologies to de‑risk major system choices</a:t>
            </a:r>
          </a:p>
          <a:p>
            <a:pPr defTabSz="877274" eaLnBrk="1" fontAlgn="t" hangingPunct="1">
              <a:lnSpc>
                <a:spcPct val="100000"/>
              </a:lnSpc>
            </a:pPr>
            <a:r>
              <a:rPr lang="en-GB" sz="1592">
                <a:solidFill>
                  <a:schemeClr val="dk1"/>
                </a:solidFill>
              </a:rPr>
              <a:t>Four themes identified through the 2025 RFI and system‑gap analysis</a:t>
            </a:r>
          </a:p>
          <a:p>
            <a:pPr defTabSz="877274" eaLnBrk="1" fontAlgn="t" hangingPunct="1">
              <a:lnSpc>
                <a:spcPct val="100000"/>
              </a:lnSpc>
            </a:pPr>
            <a:r>
              <a:rPr lang="en-GB" sz="1592">
                <a:solidFill>
                  <a:schemeClr val="dk1"/>
                </a:solidFill>
              </a:rPr>
              <a:t>Launches targeted before November 2028</a:t>
            </a:r>
            <a:endParaRPr lang="en-GB" altLang="en-US" sz="1592">
              <a:solidFill>
                <a:schemeClr val="dk1"/>
              </a:solidFill>
            </a:endParaRPr>
          </a:p>
          <a:p>
            <a:pPr>
              <a:lnSpc>
                <a:spcPct val="100000"/>
              </a:lnSpc>
            </a:pPr>
            <a:endParaRPr lang="en-GB" sz="1592" kern="0"/>
          </a:p>
          <a:p>
            <a:pPr>
              <a:lnSpc>
                <a:spcPct val="100000"/>
              </a:lnSpc>
            </a:pPr>
            <a:endParaRPr lang="en-GB" sz="1592" kern="0"/>
          </a:p>
          <a:p>
            <a:pPr>
              <a:lnSpc>
                <a:spcPct val="100000"/>
              </a:lnSpc>
            </a:pPr>
            <a:endParaRPr lang="en-GB" sz="1592" kern="0"/>
          </a:p>
          <a:p>
            <a:pPr>
              <a:lnSpc>
                <a:spcPct val="100000"/>
              </a:lnSpc>
            </a:pPr>
            <a:r>
              <a:rPr lang="en-GB" sz="1592" b="1">
                <a:highlight>
                  <a:srgbClr val="FFFF00"/>
                </a:highlight>
                <a:sym typeface="Wingdings" panose="05000000000000000000" pitchFamily="2" charset="2"/>
              </a:rPr>
              <a:t> ITT Closed – TEB held</a:t>
            </a:r>
            <a:endParaRPr lang="en-GB" sz="1592" b="1">
              <a:highlight>
                <a:srgbClr val="FFFF00"/>
              </a:highlight>
            </a:endParaRPr>
          </a:p>
        </p:txBody>
      </p:sp>
    </p:spTree>
    <p:extLst>
      <p:ext uri="{BB962C8B-B14F-4D97-AF65-F5344CB8AC3E}">
        <p14:creationId xmlns:p14="http://schemas.microsoft.com/office/powerpoint/2010/main" val="4208024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11044-9840-BC0F-20F7-79C72AF7C3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2401A7-7A70-E25A-CAA5-E19010F646E3}"/>
              </a:ext>
            </a:extLst>
          </p:cNvPr>
          <p:cNvSpPr>
            <a:spLocks noGrp="1"/>
          </p:cNvSpPr>
          <p:nvPr>
            <p:ph type="title"/>
          </p:nvPr>
        </p:nvSpPr>
        <p:spPr>
          <a:xfrm>
            <a:off x="231446" y="223492"/>
            <a:ext cx="10474154" cy="460406"/>
          </a:xfrm>
        </p:spPr>
        <p:txBody>
          <a:bodyPr/>
          <a:lstStyle/>
          <a:p>
            <a:pPr>
              <a:lnSpc>
                <a:spcPct val="100000"/>
              </a:lnSpc>
            </a:pPr>
            <a:r>
              <a:rPr lang="en-GB" sz="2394"/>
              <a:t>2. End‑to‑End Proof‑of‑Concept Activities</a:t>
            </a:r>
          </a:p>
        </p:txBody>
      </p:sp>
      <p:sp>
        <p:nvSpPr>
          <p:cNvPr id="3" name="Content Placeholder 2">
            <a:extLst>
              <a:ext uri="{FF2B5EF4-FFF2-40B4-BE49-F238E27FC236}">
                <a16:creationId xmlns:a16="http://schemas.microsoft.com/office/drawing/2014/main" id="{E7A48CD8-BBC4-89D4-12FD-81A926117EE2}"/>
              </a:ext>
            </a:extLst>
          </p:cNvPr>
          <p:cNvSpPr>
            <a:spLocks noGrp="1"/>
          </p:cNvSpPr>
          <p:nvPr>
            <p:ph idx="1"/>
          </p:nvPr>
        </p:nvSpPr>
        <p:spPr>
          <a:xfrm>
            <a:off x="386243" y="1866783"/>
            <a:ext cx="5479545" cy="4059678"/>
          </a:xfrm>
          <a:prstGeom prst="round2SameRect">
            <a:avLst>
              <a:gd name="adj1" fmla="val 0"/>
              <a:gd name="adj2" fmla="val 3034"/>
            </a:avLst>
          </a:prstGeom>
          <a:solidFill>
            <a:srgbClr val="14AB9D">
              <a:alpha val="5000"/>
            </a:srgbClr>
          </a:solidFill>
        </p:spPr>
        <p:txBody>
          <a:bodyPr vert="horz" wrap="square" lIns="286432" tIns="286432" rIns="286432" bIns="45595" numCol="1" anchor="t" anchorCtr="0" compatLnSpc="1">
            <a:prstTxWarp prst="textNoShape">
              <a:avLst/>
            </a:prstTxWarp>
          </a:bodyPr>
          <a:lstStyle/>
          <a:p>
            <a:pPr defTabSz="877274" eaLnBrk="1" fontAlgn="t" hangingPunct="1">
              <a:lnSpc>
                <a:spcPct val="100000"/>
              </a:lnSpc>
            </a:pPr>
            <a:r>
              <a:rPr lang="en-GB" sz="1592" kern="1200">
                <a:solidFill>
                  <a:schemeClr val="dk1"/>
                </a:solidFill>
              </a:rPr>
              <a:t>Defines a secure and scalable test framework for the integration and extensive testing of ERS‑EO applications</a:t>
            </a:r>
          </a:p>
          <a:p>
            <a:pPr defTabSz="877274" eaLnBrk="1" fontAlgn="t" hangingPunct="1">
              <a:lnSpc>
                <a:spcPct val="100000"/>
              </a:lnSpc>
            </a:pPr>
            <a:r>
              <a:rPr lang="en-GB" sz="1592"/>
              <a:t>Provides a robust testing environment aligned with PoC‑driven technical, performance, and security requirements</a:t>
            </a:r>
          </a:p>
          <a:p>
            <a:pPr defTabSz="877274" eaLnBrk="1" fontAlgn="t" hangingPunct="1">
              <a:lnSpc>
                <a:spcPct val="100000"/>
              </a:lnSpc>
            </a:pPr>
            <a:r>
              <a:rPr lang="en-GB" sz="1592" kern="1200">
                <a:solidFill>
                  <a:schemeClr val="dk1"/>
                </a:solidFill>
              </a:rPr>
              <a:t>Leverages advanced IT resources and relevant external data ecosystems</a:t>
            </a:r>
          </a:p>
          <a:p>
            <a:pPr defTabSz="877274" eaLnBrk="1" fontAlgn="t" hangingPunct="1">
              <a:lnSpc>
                <a:spcPct val="100000"/>
              </a:lnSpc>
            </a:pPr>
            <a:r>
              <a:rPr lang="en-GB" sz="1592" kern="1200">
                <a:solidFill>
                  <a:schemeClr val="dk1"/>
                </a:solidFill>
              </a:rPr>
              <a:t>Deploys and evolves the testbed to support continuous PoC development, testing, and high‑performance workflows</a:t>
            </a:r>
          </a:p>
          <a:p>
            <a:pPr defTabSz="877274" eaLnBrk="1" fontAlgn="t" hangingPunct="1">
              <a:lnSpc>
                <a:spcPct val="100000"/>
              </a:lnSpc>
            </a:pPr>
            <a:endParaRPr lang="en-GB" sz="1592" b="1">
              <a:sym typeface="Wingdings" panose="05000000000000000000" pitchFamily="2" charset="2"/>
            </a:endParaRPr>
          </a:p>
          <a:p>
            <a:pPr defTabSz="877274" eaLnBrk="1" fontAlgn="t" hangingPunct="1">
              <a:lnSpc>
                <a:spcPct val="100000"/>
              </a:lnSpc>
            </a:pPr>
            <a:r>
              <a:rPr lang="en-GB" sz="1592" b="1">
                <a:sym typeface="Wingdings" panose="05000000000000000000" pitchFamily="2" charset="2"/>
              </a:rPr>
              <a:t> Open Competition ITT released</a:t>
            </a:r>
            <a:endParaRPr lang="en-GB" sz="1592" b="1"/>
          </a:p>
        </p:txBody>
      </p:sp>
      <p:sp>
        <p:nvSpPr>
          <p:cNvPr id="8" name="Rectangle: Top Corners Rounded 7">
            <a:extLst>
              <a:ext uri="{FF2B5EF4-FFF2-40B4-BE49-F238E27FC236}">
                <a16:creationId xmlns:a16="http://schemas.microsoft.com/office/drawing/2014/main" id="{93C3758A-3B4F-4B2D-1A28-A7FCF9400447}"/>
              </a:ext>
            </a:extLst>
          </p:cNvPr>
          <p:cNvSpPr/>
          <p:nvPr/>
        </p:nvSpPr>
        <p:spPr>
          <a:xfrm>
            <a:off x="386245" y="1079096"/>
            <a:ext cx="5479544" cy="787686"/>
          </a:xfrm>
          <a:prstGeom prst="round2SameRect">
            <a:avLst/>
          </a:prstGeom>
          <a:solidFill>
            <a:srgbClr val="14AB9D"/>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ct val="100000"/>
              </a:lnSpc>
            </a:pPr>
            <a:r>
              <a:rPr lang="en-GB" sz="1790" b="1"/>
              <a:t>Testbed Architecture Definition Activity</a:t>
            </a:r>
          </a:p>
          <a:p>
            <a:pPr algn="ctr">
              <a:lnSpc>
                <a:spcPct val="100000"/>
              </a:lnSpc>
            </a:pPr>
            <a:r>
              <a:rPr lang="en-GB" sz="1790" b="1"/>
              <a:t>&amp; Testbed Deployment and Evolution Activity</a:t>
            </a:r>
          </a:p>
        </p:txBody>
      </p:sp>
      <p:sp>
        <p:nvSpPr>
          <p:cNvPr id="9" name="Rectangle: Top Corners Rounded 8">
            <a:extLst>
              <a:ext uri="{FF2B5EF4-FFF2-40B4-BE49-F238E27FC236}">
                <a16:creationId xmlns:a16="http://schemas.microsoft.com/office/drawing/2014/main" id="{38B257D0-EE9F-58E2-0948-B0957BF32C2E}"/>
              </a:ext>
            </a:extLst>
          </p:cNvPr>
          <p:cNvSpPr/>
          <p:nvPr/>
        </p:nvSpPr>
        <p:spPr>
          <a:xfrm>
            <a:off x="6250799" y="1079096"/>
            <a:ext cx="5479544" cy="787686"/>
          </a:xfrm>
          <a:prstGeom prst="round2SameRect">
            <a:avLst/>
          </a:prstGeom>
          <a:solidFill>
            <a:srgbClr val="14AB9D"/>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790" b="1"/>
              <a:t>Applications Proof-of-Concept (PoC)</a:t>
            </a:r>
          </a:p>
          <a:p>
            <a:pPr algn="ctr"/>
            <a:r>
              <a:rPr lang="en-GB" sz="1790" b="1"/>
              <a:t>Demonstration Activities</a:t>
            </a:r>
          </a:p>
        </p:txBody>
      </p:sp>
      <p:sp>
        <p:nvSpPr>
          <p:cNvPr id="10" name="Content Placeholder 2">
            <a:extLst>
              <a:ext uri="{FF2B5EF4-FFF2-40B4-BE49-F238E27FC236}">
                <a16:creationId xmlns:a16="http://schemas.microsoft.com/office/drawing/2014/main" id="{C09A23F5-A65A-9AC3-3AC3-2E05BCFA1B5C}"/>
              </a:ext>
            </a:extLst>
          </p:cNvPr>
          <p:cNvSpPr txBox="1">
            <a:spLocks/>
          </p:cNvSpPr>
          <p:nvPr/>
        </p:nvSpPr>
        <p:spPr bwMode="auto">
          <a:xfrm>
            <a:off x="6250798" y="1866783"/>
            <a:ext cx="5479543" cy="4059678"/>
          </a:xfrm>
          <a:prstGeom prst="round2SameRect">
            <a:avLst>
              <a:gd name="adj1" fmla="val 0"/>
              <a:gd name="adj2" fmla="val 3267"/>
            </a:avLst>
          </a:prstGeom>
          <a:solidFill>
            <a:srgbClr val="14AB9D">
              <a:alpha val="5000"/>
            </a:srgbClr>
          </a:solidFill>
          <a:ln>
            <a:noFill/>
          </a:ln>
          <a:extLst>
            <a:ext uri="{FAA26D3D-D897-4be2-8F04-BA451C77F1D7}">
              <ma14:placeholderFlag xmlns:ma14="http://schemas.microsoft.com/office/mac/drawingml/2011/main" xmlns="" val="1"/>
            </a:ext>
          </a:extLst>
        </p:spPr>
        <p:txBody>
          <a:bodyPr vert="horz" wrap="square" lIns="286432" tIns="286432" rIns="286432" bIns="45471" numCol="1" anchor="t" anchorCtr="0" compatLnSpc="1">
            <a:prstTxWarp prst="textNoShape">
              <a:avLst/>
            </a:prstTxWarp>
          </a:bodyPr>
          <a:lstStyle>
            <a:lvl1pPr marL="285750" indent="-285750" algn="l" rtl="0" eaLnBrk="0" fontAlgn="base" hangingPunct="0">
              <a:lnSpc>
                <a:spcPct val="119000"/>
              </a:lnSpc>
              <a:spcBef>
                <a:spcPct val="20000"/>
              </a:spcBef>
              <a:spcAft>
                <a:spcPct val="0"/>
              </a:spcAft>
              <a:buClr>
                <a:srgbClr val="8197A6"/>
              </a:buClr>
              <a:buFont typeface="Arial" panose="020B0604020202020204" pitchFamily="34" charset="0"/>
              <a:buChar char="•"/>
              <a:defRPr lang="en-US" altLang="en-US" sz="1800">
                <a:solidFill>
                  <a:schemeClr val="tx1"/>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a:solidFill>
                  <a:schemeClr val="tx1"/>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a:solidFill>
                  <a:schemeClr val="tx1"/>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a:solidFill>
                  <a:schemeClr val="tx1"/>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a:solidFill>
                  <a:schemeClr val="tx1"/>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a:lstStyle>
          <a:p>
            <a:pPr defTabSz="877274" eaLnBrk="1" fontAlgn="t" hangingPunct="1">
              <a:lnSpc>
                <a:spcPct val="100000"/>
              </a:lnSpc>
            </a:pPr>
            <a:r>
              <a:rPr lang="en-GB" sz="1592">
                <a:solidFill>
                  <a:schemeClr val="dk1"/>
                </a:solidFill>
              </a:rPr>
              <a:t>Demonstrates enhanced downstream applications enabled by future EOGS capabilities</a:t>
            </a:r>
          </a:p>
          <a:p>
            <a:pPr defTabSz="877274" eaLnBrk="1" fontAlgn="t" hangingPunct="1">
              <a:lnSpc>
                <a:spcPct val="100000"/>
              </a:lnSpc>
            </a:pPr>
            <a:r>
              <a:rPr lang="en-GB" sz="1592">
                <a:solidFill>
                  <a:schemeClr val="dk1"/>
                </a:solidFill>
              </a:rPr>
              <a:t>Conducted with </a:t>
            </a:r>
            <a:r>
              <a:rPr lang="en-GB" sz="1592" err="1">
                <a:solidFill>
                  <a:schemeClr val="dk1"/>
                </a:solidFill>
              </a:rPr>
              <a:t>SatCen</a:t>
            </a:r>
            <a:r>
              <a:rPr lang="en-GB" sz="1592">
                <a:solidFill>
                  <a:schemeClr val="dk1"/>
                </a:solidFill>
              </a:rPr>
              <a:t> as key user and validation authority</a:t>
            </a:r>
          </a:p>
          <a:p>
            <a:pPr defTabSz="877274" eaLnBrk="1" fontAlgn="t" hangingPunct="1">
              <a:lnSpc>
                <a:spcPct val="100000"/>
              </a:lnSpc>
            </a:pPr>
            <a:r>
              <a:rPr lang="en-GB" sz="1592">
                <a:solidFill>
                  <a:schemeClr val="dk1"/>
                </a:solidFill>
              </a:rPr>
              <a:t>Focuses on realistic, high‑value applications (initially critical‑infrastructure monitoring)</a:t>
            </a:r>
          </a:p>
          <a:p>
            <a:pPr defTabSz="877274" eaLnBrk="1" fontAlgn="t" hangingPunct="1">
              <a:lnSpc>
                <a:spcPct val="100000"/>
              </a:lnSpc>
            </a:pPr>
            <a:r>
              <a:rPr lang="en-GB" sz="1592" kern="0"/>
              <a:t>Covers full workflows, including data access, fusion, AI/ML processing, and information delivery</a:t>
            </a:r>
          </a:p>
          <a:p>
            <a:pPr defTabSz="877274" eaLnBrk="1" fontAlgn="t" hangingPunct="1">
              <a:lnSpc>
                <a:spcPct val="100000"/>
              </a:lnSpc>
            </a:pPr>
            <a:endParaRPr lang="en-GB" sz="1592">
              <a:solidFill>
                <a:schemeClr val="dk1"/>
              </a:solidFill>
            </a:endParaRPr>
          </a:p>
          <a:p>
            <a:pPr marL="0" indent="0">
              <a:lnSpc>
                <a:spcPct val="100000"/>
              </a:lnSpc>
              <a:buNone/>
            </a:pPr>
            <a:r>
              <a:rPr lang="en-GB" sz="1592" b="1" kern="0">
                <a:sym typeface="Wingdings" panose="05000000000000000000" pitchFamily="2" charset="2"/>
              </a:rPr>
              <a:t> </a:t>
            </a:r>
            <a:r>
              <a:rPr lang="en-GB" sz="1592" b="1">
                <a:sym typeface="Wingdings" panose="05000000000000000000" pitchFamily="2" charset="2"/>
              </a:rPr>
              <a:t>Open Competition ITT intended in July 2026</a:t>
            </a:r>
            <a:endParaRPr lang="en-GB" sz="1592" b="1" kern="0"/>
          </a:p>
        </p:txBody>
      </p:sp>
      <p:sp>
        <p:nvSpPr>
          <p:cNvPr id="5" name="TextBox 4">
            <a:extLst>
              <a:ext uri="{FF2B5EF4-FFF2-40B4-BE49-F238E27FC236}">
                <a16:creationId xmlns:a16="http://schemas.microsoft.com/office/drawing/2014/main" id="{8A0B2B1F-3437-4282-7EEA-2ADD9411A48A}"/>
              </a:ext>
            </a:extLst>
          </p:cNvPr>
          <p:cNvSpPr txBox="1"/>
          <p:nvPr/>
        </p:nvSpPr>
        <p:spPr>
          <a:xfrm rot="20353400">
            <a:off x="10114410" y="5045962"/>
            <a:ext cx="1501435" cy="920812"/>
          </a:xfrm>
          <a:prstGeom prst="rect">
            <a:avLst/>
          </a:prstGeom>
          <a:solidFill>
            <a:srgbClr val="FFFF00"/>
          </a:solidFill>
        </p:spPr>
        <p:txBody>
          <a:bodyPr wrap="none" rtlCol="0">
            <a:spAutoFit/>
          </a:bodyPr>
          <a:lstStyle/>
          <a:p>
            <a:pPr algn="ctr"/>
            <a:r>
              <a:rPr lang="en-GB">
                <a:solidFill>
                  <a:srgbClr val="00B050"/>
                </a:solidFill>
                <a:latin typeface="Arial" panose="020B0604020202020204" pitchFamily="34" charset="0"/>
                <a:ea typeface="MS PGothic" pitchFamily="34" charset="-128"/>
                <a:cs typeface="Arial" panose="020B0604020202020204" pitchFamily="34" charset="0"/>
              </a:rPr>
              <a:t>Industry day </a:t>
            </a:r>
          </a:p>
          <a:p>
            <a:pPr algn="ctr"/>
            <a:r>
              <a:rPr lang="en-GB">
                <a:solidFill>
                  <a:srgbClr val="00B050"/>
                </a:solidFill>
                <a:latin typeface="Arial" panose="020B0604020202020204" pitchFamily="34" charset="0"/>
                <a:ea typeface="MS PGothic" pitchFamily="34" charset="-128"/>
                <a:cs typeface="Arial" panose="020B0604020202020204" pitchFamily="34" charset="0"/>
              </a:rPr>
              <a:t>planned </a:t>
            </a:r>
          </a:p>
          <a:p>
            <a:pPr algn="ctr"/>
            <a:r>
              <a:rPr lang="en-GB">
                <a:solidFill>
                  <a:srgbClr val="00B050"/>
                </a:solidFill>
                <a:latin typeface="Arial" panose="020B0604020202020204" pitchFamily="34" charset="0"/>
                <a:ea typeface="MS PGothic" pitchFamily="34" charset="-128"/>
                <a:cs typeface="Arial" panose="020B0604020202020204" pitchFamily="34" charset="0"/>
              </a:rPr>
              <a:t>on 1 July</a:t>
            </a:r>
          </a:p>
        </p:txBody>
      </p:sp>
    </p:spTree>
    <p:extLst>
      <p:ext uri="{BB962C8B-B14F-4D97-AF65-F5344CB8AC3E}">
        <p14:creationId xmlns:p14="http://schemas.microsoft.com/office/powerpoint/2010/main" val="3015382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5F677-0D6C-260B-6111-61CD492202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FCA780-ECB7-A4DD-AE6C-EE71ED182C8D}"/>
              </a:ext>
            </a:extLst>
          </p:cNvPr>
          <p:cNvSpPr>
            <a:spLocks noGrp="1"/>
          </p:cNvSpPr>
          <p:nvPr>
            <p:ph type="title"/>
          </p:nvPr>
        </p:nvSpPr>
        <p:spPr>
          <a:xfrm>
            <a:off x="231447" y="223492"/>
            <a:ext cx="11606187" cy="460406"/>
          </a:xfrm>
        </p:spPr>
        <p:txBody>
          <a:bodyPr/>
          <a:lstStyle/>
          <a:p>
            <a:r>
              <a:rPr lang="en-GB" sz="2394">
                <a:ea typeface="Calibri" panose="020F0502020204030204" pitchFamily="34" charset="0"/>
              </a:rPr>
              <a:t>2. EOGS Space Mission (EOGS-SM) Definition Activities</a:t>
            </a:r>
            <a:endParaRPr lang="en-GB" sz="2394"/>
          </a:p>
        </p:txBody>
      </p:sp>
      <p:sp>
        <p:nvSpPr>
          <p:cNvPr id="3" name="Content Placeholder 2">
            <a:extLst>
              <a:ext uri="{FF2B5EF4-FFF2-40B4-BE49-F238E27FC236}">
                <a16:creationId xmlns:a16="http://schemas.microsoft.com/office/drawing/2014/main" id="{1A6477D2-F14F-07E2-4FAA-D8264DA14A2F}"/>
              </a:ext>
            </a:extLst>
          </p:cNvPr>
          <p:cNvSpPr>
            <a:spLocks noGrp="1"/>
          </p:cNvSpPr>
          <p:nvPr>
            <p:ph idx="1"/>
          </p:nvPr>
        </p:nvSpPr>
        <p:spPr>
          <a:xfrm>
            <a:off x="386241" y="1866782"/>
            <a:ext cx="5479543" cy="4460995"/>
          </a:xfrm>
          <a:prstGeom prst="round2SameRect">
            <a:avLst>
              <a:gd name="adj1" fmla="val 0"/>
              <a:gd name="adj2" fmla="val 4266"/>
            </a:avLst>
          </a:prstGeom>
          <a:solidFill>
            <a:srgbClr val="005A76">
              <a:alpha val="5000"/>
            </a:srgbClr>
          </a:solidFill>
        </p:spPr>
        <p:txBody>
          <a:bodyPr vert="horz" wrap="square" lIns="286432" tIns="286432" rIns="286432" bIns="45595" numCol="1" anchor="t" anchorCtr="0" compatLnSpc="1">
            <a:prstTxWarp prst="textNoShape">
              <a:avLst/>
            </a:prstTxWarp>
          </a:bodyPr>
          <a:lstStyle/>
          <a:p>
            <a:pPr>
              <a:lnSpc>
                <a:spcPct val="100000"/>
              </a:lnSpc>
            </a:pPr>
            <a:r>
              <a:rPr lang="en-GB" sz="1592"/>
              <a:t>Four parallel industrial contracts: two optical, two SAR (TBC)</a:t>
            </a:r>
          </a:p>
          <a:p>
            <a:pPr>
              <a:lnSpc>
                <a:spcPct val="100000"/>
              </a:lnSpc>
            </a:pPr>
            <a:r>
              <a:rPr lang="en-GB" sz="1592"/>
              <a:t>Mature candidate satellite designs to PDR level.</a:t>
            </a:r>
          </a:p>
          <a:p>
            <a:pPr>
              <a:lnSpc>
                <a:spcPct val="100000"/>
              </a:lnSpc>
            </a:pPr>
            <a:r>
              <a:rPr lang="en-GB" sz="1592"/>
              <a:t>Dual‑sourcing to reduce dependency and increase resilience</a:t>
            </a:r>
          </a:p>
          <a:p>
            <a:pPr>
              <a:lnSpc>
                <a:spcPct val="100000"/>
              </a:lnSpc>
            </a:pPr>
            <a:r>
              <a:rPr lang="en-GB" sz="1592"/>
              <a:t>Assess design space, performance, critical technologies and implementation risks</a:t>
            </a:r>
          </a:p>
          <a:p>
            <a:pPr>
              <a:lnSpc>
                <a:spcPct val="100000"/>
              </a:lnSpc>
            </a:pPr>
            <a:r>
              <a:rPr lang="en-GB" sz="1592"/>
              <a:t>Ensure alignment with launcher compatibility, communications layer and security requirements</a:t>
            </a:r>
          </a:p>
          <a:p>
            <a:pPr>
              <a:lnSpc>
                <a:spcPct val="100000"/>
              </a:lnSpc>
            </a:pPr>
            <a:endParaRPr lang="en-GB" sz="1592"/>
          </a:p>
          <a:p>
            <a:pPr>
              <a:lnSpc>
                <a:spcPct val="100000"/>
              </a:lnSpc>
            </a:pPr>
            <a:endParaRPr lang="en-GB" sz="1592" b="1">
              <a:sym typeface="Wingdings" panose="05000000000000000000" pitchFamily="2" charset="2"/>
            </a:endParaRPr>
          </a:p>
          <a:p>
            <a:pPr>
              <a:lnSpc>
                <a:spcPct val="100000"/>
              </a:lnSpc>
            </a:pPr>
            <a:r>
              <a:rPr lang="en-GB" sz="1592" b="1">
                <a:sym typeface="Wingdings" panose="05000000000000000000" pitchFamily="2" charset="2"/>
              </a:rPr>
              <a:t> Open Competition ITT intended for Q1 2027</a:t>
            </a:r>
            <a:endParaRPr lang="en-GB" sz="1592" b="1"/>
          </a:p>
        </p:txBody>
      </p:sp>
      <p:sp>
        <p:nvSpPr>
          <p:cNvPr id="8" name="Rectangle: Top Corners Rounded 7">
            <a:extLst>
              <a:ext uri="{FF2B5EF4-FFF2-40B4-BE49-F238E27FC236}">
                <a16:creationId xmlns:a16="http://schemas.microsoft.com/office/drawing/2014/main" id="{5C3BC576-B8A4-79C7-D63E-338B35062853}"/>
              </a:ext>
            </a:extLst>
          </p:cNvPr>
          <p:cNvSpPr/>
          <p:nvPr/>
        </p:nvSpPr>
        <p:spPr>
          <a:xfrm>
            <a:off x="386243" y="1079096"/>
            <a:ext cx="5479544" cy="787686"/>
          </a:xfrm>
          <a:prstGeom prst="round2SameRect">
            <a:avLst/>
          </a:prstGeom>
          <a:solidFill>
            <a:srgbClr val="005A7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790" b="1">
                <a:latin typeface="Arial" panose="020B0604020202020204" pitchFamily="34" charset="0"/>
                <a:ea typeface="Times New Roman" panose="02020603050405020304" pitchFamily="18" charset="0"/>
                <a:cs typeface="Arial" panose="020B0604020202020204" pitchFamily="34" charset="0"/>
              </a:rPr>
              <a:t>Space Segment Definition Activities</a:t>
            </a:r>
          </a:p>
        </p:txBody>
      </p:sp>
      <p:sp>
        <p:nvSpPr>
          <p:cNvPr id="9" name="Rectangle: Top Corners Rounded 8">
            <a:extLst>
              <a:ext uri="{FF2B5EF4-FFF2-40B4-BE49-F238E27FC236}">
                <a16:creationId xmlns:a16="http://schemas.microsoft.com/office/drawing/2014/main" id="{23C9D83D-586D-1D34-839A-A2618FE136A5}"/>
              </a:ext>
            </a:extLst>
          </p:cNvPr>
          <p:cNvSpPr/>
          <p:nvPr/>
        </p:nvSpPr>
        <p:spPr>
          <a:xfrm>
            <a:off x="6250797" y="1079096"/>
            <a:ext cx="5479544" cy="787686"/>
          </a:xfrm>
          <a:prstGeom prst="round2SameRect">
            <a:avLst/>
          </a:prstGeom>
          <a:solidFill>
            <a:srgbClr val="005A7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790" b="1">
                <a:latin typeface="Arial" panose="020B0604020202020204" pitchFamily="34" charset="0"/>
                <a:ea typeface="Times New Roman" panose="02020603050405020304" pitchFamily="18" charset="0"/>
                <a:cs typeface="Arial" panose="020B0604020202020204" pitchFamily="34" charset="0"/>
              </a:rPr>
              <a:t>Ground Segment Framework (GSF) </a:t>
            </a:r>
          </a:p>
          <a:p>
            <a:pPr algn="ctr"/>
            <a:r>
              <a:rPr lang="en-GB" sz="1790" b="1">
                <a:latin typeface="Arial" panose="020B0604020202020204" pitchFamily="34" charset="0"/>
                <a:ea typeface="Times New Roman" panose="02020603050405020304" pitchFamily="18" charset="0"/>
                <a:cs typeface="Arial" panose="020B0604020202020204" pitchFamily="34" charset="0"/>
              </a:rPr>
              <a:t>Definition Activity</a:t>
            </a:r>
          </a:p>
        </p:txBody>
      </p:sp>
      <p:sp>
        <p:nvSpPr>
          <p:cNvPr id="10" name="Content Placeholder 2">
            <a:extLst>
              <a:ext uri="{FF2B5EF4-FFF2-40B4-BE49-F238E27FC236}">
                <a16:creationId xmlns:a16="http://schemas.microsoft.com/office/drawing/2014/main" id="{FA51D174-37C3-56B5-14F5-CAE485EF840F}"/>
              </a:ext>
            </a:extLst>
          </p:cNvPr>
          <p:cNvSpPr txBox="1">
            <a:spLocks/>
          </p:cNvSpPr>
          <p:nvPr/>
        </p:nvSpPr>
        <p:spPr bwMode="auto">
          <a:xfrm>
            <a:off x="6250796" y="1866782"/>
            <a:ext cx="5479543" cy="4460994"/>
          </a:xfrm>
          <a:prstGeom prst="round2SameRect">
            <a:avLst>
              <a:gd name="adj1" fmla="val 0"/>
              <a:gd name="adj2" fmla="val 2800"/>
            </a:avLst>
          </a:prstGeom>
          <a:solidFill>
            <a:srgbClr val="005A76">
              <a:alpha val="5000"/>
            </a:srgbClr>
          </a:solidFill>
          <a:ln>
            <a:noFill/>
          </a:ln>
          <a:extLst>
            <a:ext uri="{FAA26D3D-D897-4be2-8F04-BA451C77F1D7}">
              <ma14:placeholderFlag xmlns="" xmlns:ma14="http://schemas.microsoft.com/office/mac/drawingml/2011/main" val="1"/>
            </a:ext>
          </a:extLst>
        </p:spPr>
        <p:txBody>
          <a:bodyPr vert="horz" wrap="square" lIns="286432" tIns="286432" rIns="286432" bIns="45471" numCol="1" anchor="t" anchorCtr="0" compatLnSpc="1">
            <a:prstTxWarp prst="textNoShape">
              <a:avLst/>
            </a:prstTxWarp>
          </a:bodyPr>
          <a:lstStyle>
            <a:lvl1pPr marL="285750" indent="-285750" algn="l" rtl="0" eaLnBrk="0" fontAlgn="base" hangingPunct="0">
              <a:lnSpc>
                <a:spcPct val="119000"/>
              </a:lnSpc>
              <a:spcBef>
                <a:spcPct val="20000"/>
              </a:spcBef>
              <a:spcAft>
                <a:spcPct val="0"/>
              </a:spcAft>
              <a:buClr>
                <a:srgbClr val="8197A6"/>
              </a:buClr>
              <a:buFont typeface="Arial" panose="020B0604020202020204" pitchFamily="34" charset="0"/>
              <a:buChar char="•"/>
              <a:defRPr lang="en-US" altLang="en-US" sz="1800">
                <a:solidFill>
                  <a:schemeClr val="tx1"/>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a:solidFill>
                  <a:schemeClr val="tx1"/>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a:solidFill>
                  <a:schemeClr val="tx1"/>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a:solidFill>
                  <a:schemeClr val="tx1"/>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a:solidFill>
                  <a:schemeClr val="tx1"/>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a:lstStyle>
          <a:p>
            <a:pPr defTabSz="877274" eaLnBrk="1" fontAlgn="t" hangingPunct="1">
              <a:lnSpc>
                <a:spcPct val="100000"/>
              </a:lnSpc>
            </a:pPr>
            <a:r>
              <a:rPr lang="en-GB" sz="1592">
                <a:solidFill>
                  <a:schemeClr val="dk1"/>
                </a:solidFill>
              </a:rPr>
              <a:t>Establish a modular, scalable Ground Segment architecture: </a:t>
            </a:r>
          </a:p>
          <a:p>
            <a:pPr defTabSz="877274" eaLnBrk="1" fontAlgn="t" hangingPunct="1">
              <a:lnSpc>
                <a:spcPct val="100000"/>
              </a:lnSpc>
            </a:pPr>
            <a:r>
              <a:rPr lang="en-GB" sz="1592">
                <a:solidFill>
                  <a:schemeClr val="dk1"/>
                </a:solidFill>
              </a:rPr>
              <a:t>Integrate </a:t>
            </a:r>
            <a:r>
              <a:rPr lang="en-GB" sz="1592" b="1">
                <a:solidFill>
                  <a:schemeClr val="dk1"/>
                </a:solidFill>
              </a:rPr>
              <a:t>Mission Planning (MP), Flight Operations (FOS), Data Generation and Management (DGM), Security Operation Coordination (SEC) </a:t>
            </a:r>
            <a:r>
              <a:rPr lang="en-GB" sz="1592">
                <a:solidFill>
                  <a:schemeClr val="dk1"/>
                </a:solidFill>
              </a:rPr>
              <a:t>domains</a:t>
            </a:r>
          </a:p>
          <a:p>
            <a:pPr defTabSz="877274" eaLnBrk="1" fontAlgn="t" hangingPunct="1">
              <a:lnSpc>
                <a:spcPct val="100000"/>
              </a:lnSpc>
            </a:pPr>
            <a:r>
              <a:rPr lang="en-GB" sz="1592">
                <a:solidFill>
                  <a:schemeClr val="dk1"/>
                </a:solidFill>
              </a:rPr>
              <a:t>Define interfaces with the Secure Platform, space‑segment designs and data‑transport layer.</a:t>
            </a:r>
          </a:p>
          <a:p>
            <a:pPr defTabSz="877274" eaLnBrk="1" fontAlgn="t" hangingPunct="1">
              <a:lnSpc>
                <a:spcPct val="100000"/>
              </a:lnSpc>
            </a:pPr>
            <a:r>
              <a:rPr lang="en-GB" sz="1592">
                <a:solidFill>
                  <a:schemeClr val="dk1"/>
                </a:solidFill>
              </a:rPr>
              <a:t>Deliver operational concepts, functional chains, ICDs and PDR‑ready package</a:t>
            </a:r>
            <a:endParaRPr lang="en-GB" altLang="en-US" sz="1592">
              <a:solidFill>
                <a:schemeClr val="dk1"/>
              </a:solidFill>
            </a:endParaRPr>
          </a:p>
          <a:p>
            <a:pPr>
              <a:lnSpc>
                <a:spcPct val="100000"/>
              </a:lnSpc>
            </a:pPr>
            <a:endParaRPr lang="en-GB" sz="1592" kern="0"/>
          </a:p>
          <a:p>
            <a:pPr marL="0" indent="0">
              <a:lnSpc>
                <a:spcPct val="100000"/>
              </a:lnSpc>
              <a:buNone/>
            </a:pPr>
            <a:r>
              <a:rPr lang="en-GB" sz="1592" b="1" kern="0">
                <a:sym typeface="Wingdings" panose="05000000000000000000" pitchFamily="2" charset="2"/>
              </a:rPr>
              <a:t> </a:t>
            </a:r>
            <a:r>
              <a:rPr lang="en-GB" sz="1592" b="1">
                <a:sym typeface="Wingdings" panose="05000000000000000000" pitchFamily="2" charset="2"/>
              </a:rPr>
              <a:t>Open Competition ITT intended for Q1 2027</a:t>
            </a:r>
            <a:endParaRPr lang="en-GB" sz="1592" b="1" kern="0"/>
          </a:p>
        </p:txBody>
      </p:sp>
    </p:spTree>
    <p:extLst>
      <p:ext uri="{BB962C8B-B14F-4D97-AF65-F5344CB8AC3E}">
        <p14:creationId xmlns:p14="http://schemas.microsoft.com/office/powerpoint/2010/main" val="1116552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CDD04-2F6A-8158-0196-3BD331AA0BD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CAE07CF-FC7A-DEEA-FF97-A3F05B8F5E39}"/>
              </a:ext>
            </a:extLst>
          </p:cNvPr>
          <p:cNvSpPr>
            <a:spLocks noGrp="1"/>
          </p:cNvSpPr>
          <p:nvPr>
            <p:ph type="ctrTitle"/>
          </p:nvPr>
        </p:nvSpPr>
        <p:spPr>
          <a:xfrm>
            <a:off x="179378" y="3899990"/>
            <a:ext cx="4773217" cy="1360684"/>
          </a:xfrm>
        </p:spPr>
        <p:txBody>
          <a:bodyPr/>
          <a:lstStyle/>
          <a:p>
            <a:r>
              <a:rPr lang="en-NL"/>
              <a:t>Information on ERS-EO Element 2</a:t>
            </a:r>
          </a:p>
        </p:txBody>
      </p:sp>
      <p:sp>
        <p:nvSpPr>
          <p:cNvPr id="4" name="Rectangle: Rounded Corners 62">
            <a:extLst>
              <a:ext uri="{FF2B5EF4-FFF2-40B4-BE49-F238E27FC236}">
                <a16:creationId xmlns:a16="http://schemas.microsoft.com/office/drawing/2014/main" id="{A44066FC-9EAC-B72B-3CC8-AE3853F08DF1}"/>
              </a:ext>
            </a:extLst>
          </p:cNvPr>
          <p:cNvSpPr/>
          <p:nvPr/>
        </p:nvSpPr>
        <p:spPr>
          <a:xfrm>
            <a:off x="5550052" y="1893415"/>
            <a:ext cx="6187074" cy="4331128"/>
          </a:xfrm>
          <a:prstGeom prst="roundRect">
            <a:avLst>
              <a:gd name="adj" fmla="val 2183"/>
            </a:avLst>
          </a:prstGeom>
          <a:solidFill>
            <a:schemeClr val="bg1">
              <a:alpha val="6821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C5D4BA19-4B21-18C9-C876-15B715E386AF}"/>
              </a:ext>
            </a:extLst>
          </p:cNvPr>
          <p:cNvSpPr/>
          <p:nvPr/>
        </p:nvSpPr>
        <p:spPr>
          <a:xfrm>
            <a:off x="5550052" y="1713906"/>
            <a:ext cx="6187074" cy="359018"/>
          </a:xfrm>
          <a:prstGeom prst="roundRect">
            <a:avLst>
              <a:gd name="adj" fmla="val 11412"/>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89755" tIns="45595" rIns="91191" bIns="45595" numCol="1" spcCol="0" rtlCol="0" fromWordArt="0" anchor="ctr" anchorCtr="0" forceAA="0" compatLnSpc="1">
            <a:prstTxWarp prst="textNoShape">
              <a:avLst/>
            </a:prstTxWarp>
            <a:noAutofit/>
          </a:bodyPr>
          <a:lstStyle/>
          <a:p>
            <a:pPr algn="ctr"/>
            <a:r>
              <a:rPr lang="en-US" sz="1396" b="1"/>
              <a:t>ERS-EO Element 2</a:t>
            </a:r>
            <a:endParaRPr lang="en-GB" sz="1396" b="1" i="1">
              <a:solidFill>
                <a:srgbClr val="003247"/>
              </a:solidFill>
            </a:endParaRPr>
          </a:p>
        </p:txBody>
      </p:sp>
      <p:grpSp>
        <p:nvGrpSpPr>
          <p:cNvPr id="6" name="Group 5">
            <a:extLst>
              <a:ext uri="{FF2B5EF4-FFF2-40B4-BE49-F238E27FC236}">
                <a16:creationId xmlns:a16="http://schemas.microsoft.com/office/drawing/2014/main" id="{B60B20DE-1EB0-1213-F005-42B0ED427FE5}"/>
              </a:ext>
            </a:extLst>
          </p:cNvPr>
          <p:cNvGrpSpPr/>
          <p:nvPr/>
        </p:nvGrpSpPr>
        <p:grpSpPr>
          <a:xfrm>
            <a:off x="7401144" y="2259596"/>
            <a:ext cx="2673230" cy="806016"/>
            <a:chOff x="304175" y="5208617"/>
            <a:chExt cx="2680540" cy="808220"/>
          </a:xfrm>
        </p:grpSpPr>
        <p:pic>
          <p:nvPicPr>
            <p:cNvPr id="7" name="Picture 2" descr="undefined">
              <a:extLst>
                <a:ext uri="{FF2B5EF4-FFF2-40B4-BE49-F238E27FC236}">
                  <a16:creationId xmlns:a16="http://schemas.microsoft.com/office/drawing/2014/main" id="{8D9F521D-1E9D-A705-9D67-7CFAC280FE52}"/>
                </a:ext>
              </a:extLst>
            </p:cNvPr>
            <p:cNvPicPr>
              <a:picLocks noChangeArrowheads="1"/>
            </p:cNvPicPr>
            <p:nvPr/>
          </p:nvPicPr>
          <p:blipFill>
            <a:blip r:embed="rId2" cstate="hqprint">
              <a:extLst>
                <a:ext uri="{28A0092B-C50C-407E-A947-70E740481C1C}">
                  <a14:useLocalDpi xmlns:a14="http://schemas.microsoft.com/office/drawing/2010/main"/>
                </a:ext>
              </a:extLst>
            </a:blip>
            <a:srcRect/>
            <a:stretch>
              <a:fillRect/>
            </a:stretch>
          </p:blipFill>
          <p:spPr bwMode="auto">
            <a:xfrm>
              <a:off x="304175" y="5208617"/>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be.png">
              <a:extLst>
                <a:ext uri="{FF2B5EF4-FFF2-40B4-BE49-F238E27FC236}">
                  <a16:creationId xmlns:a16="http://schemas.microsoft.com/office/drawing/2014/main" id="{D76FD460-EC45-8ADE-5595-B9A2380675D5}"/>
                </a:ext>
              </a:extLst>
            </p:cNvPr>
            <p:cNvPicPr>
              <a:picLocks/>
            </p:cNvPicPr>
            <p:nvPr/>
          </p:nvPicPr>
          <p:blipFill>
            <a:blip r:embed="rId3" cstate="screen">
              <a:extLst>
                <a:ext uri="{28A0092B-C50C-407E-A947-70E740481C1C}">
                  <a14:useLocalDpi xmlns:a14="http://schemas.microsoft.com/office/drawing/2010/main"/>
                </a:ext>
              </a:extLst>
            </a:blip>
            <a:stretch>
              <a:fillRect/>
            </a:stretch>
          </p:blipFill>
          <p:spPr>
            <a:xfrm>
              <a:off x="694390" y="5208617"/>
              <a:ext cx="324000" cy="216000"/>
            </a:xfrm>
            <a:prstGeom prst="rect">
              <a:avLst/>
            </a:prstGeom>
            <a:ln>
              <a:noFill/>
            </a:ln>
          </p:spPr>
        </p:pic>
        <p:pic>
          <p:nvPicPr>
            <p:cNvPr id="9" name="Picture 4" descr="undefined">
              <a:extLst>
                <a:ext uri="{FF2B5EF4-FFF2-40B4-BE49-F238E27FC236}">
                  <a16:creationId xmlns:a16="http://schemas.microsoft.com/office/drawing/2014/main" id="{5338A9BA-0C61-C0AD-11A8-6803B9D2CCF5}"/>
                </a:ext>
              </a:extLst>
            </p:cNvPr>
            <p:cNvPicPr>
              <a:picLocks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1084605" y="5208617"/>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Dansk flag">
              <a:extLst>
                <a:ext uri="{FF2B5EF4-FFF2-40B4-BE49-F238E27FC236}">
                  <a16:creationId xmlns:a16="http://schemas.microsoft.com/office/drawing/2014/main" id="{F33E957C-B319-2469-9765-2AA2B6454492}"/>
                </a:ext>
              </a:extLst>
            </p:cNvPr>
            <p:cNvPicPr>
              <a:picLocks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474820" y="5208617"/>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7A5FEEDF-AECF-4FC2-AF75-4942DF9C6FD5}"/>
                </a:ext>
              </a:extLst>
            </p:cNvPr>
            <p:cNvPicPr>
              <a:picLocks/>
            </p:cNvPicPr>
            <p:nvPr/>
          </p:nvPicPr>
          <p:blipFill>
            <a:blip r:embed="rId6" cstate="hqprint">
              <a:extLst>
                <a:ext uri="{28A0092B-C50C-407E-A947-70E740481C1C}">
                  <a14:useLocalDpi xmlns:a14="http://schemas.microsoft.com/office/drawing/2010/main"/>
                </a:ext>
              </a:extLst>
            </a:blip>
            <a:stretch>
              <a:fillRect/>
            </a:stretch>
          </p:blipFill>
          <p:spPr>
            <a:xfrm>
              <a:off x="2660715" y="5208617"/>
              <a:ext cx="324000" cy="216000"/>
            </a:xfrm>
            <a:prstGeom prst="rect">
              <a:avLst/>
            </a:prstGeom>
          </p:spPr>
        </p:pic>
        <p:pic>
          <p:nvPicPr>
            <p:cNvPr id="12" name="Picture 6" descr="undefined">
              <a:extLst>
                <a:ext uri="{FF2B5EF4-FFF2-40B4-BE49-F238E27FC236}">
                  <a16:creationId xmlns:a16="http://schemas.microsoft.com/office/drawing/2014/main" id="{959DF01F-E4AC-EDE9-96C6-8BD6C5F8ADBC}"/>
                </a:ext>
              </a:extLst>
            </p:cNvPr>
            <p:cNvPicPr>
              <a:picLocks noChangeArrowheads="1"/>
            </p:cNvPicPr>
            <p:nvPr/>
          </p:nvPicPr>
          <p:blipFill>
            <a:blip r:embed="rId7" cstate="hqprint">
              <a:extLst>
                <a:ext uri="{28A0092B-C50C-407E-A947-70E740481C1C}">
                  <a14:useLocalDpi xmlns:a14="http://schemas.microsoft.com/office/drawing/2010/main"/>
                </a:ext>
              </a:extLst>
            </a:blip>
            <a:srcRect/>
            <a:stretch>
              <a:fillRect/>
            </a:stretch>
          </p:blipFill>
          <p:spPr bwMode="auto">
            <a:xfrm>
              <a:off x="304175" y="550713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D6A36E3-EFCE-E881-1F2D-C61FCD1FF659}"/>
                </a:ext>
              </a:extLst>
            </p:cNvPr>
            <p:cNvPicPr>
              <a:picLocks noChangeArrowheads="1"/>
            </p:cNvPicPr>
            <p:nvPr/>
          </p:nvPicPr>
          <p:blipFill>
            <a:blip r:embed="rId8" cstate="hqprint">
              <a:extLst>
                <a:ext uri="{28A0092B-C50C-407E-A947-70E740481C1C}">
                  <a14:useLocalDpi xmlns:a14="http://schemas.microsoft.com/office/drawing/2010/main"/>
                </a:ext>
              </a:extLst>
            </a:blip>
            <a:srcRect/>
            <a:stretch>
              <a:fillRect/>
            </a:stretch>
          </p:blipFill>
          <p:spPr bwMode="auto">
            <a:xfrm>
              <a:off x="2270500" y="5208617"/>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8" descr="Flag of Italy">
              <a:extLst>
                <a:ext uri="{FF2B5EF4-FFF2-40B4-BE49-F238E27FC236}">
                  <a16:creationId xmlns:a16="http://schemas.microsoft.com/office/drawing/2014/main" id="{60EECF26-685A-EA9B-2689-8414E394BFDF}"/>
                </a:ext>
              </a:extLst>
            </p:cNvPr>
            <p:cNvPicPr>
              <a:picLocks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1077689" y="550713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a:extLst>
                <a:ext uri="{FF2B5EF4-FFF2-40B4-BE49-F238E27FC236}">
                  <a16:creationId xmlns:a16="http://schemas.microsoft.com/office/drawing/2014/main" id="{C6564241-67BF-6636-CEC1-7D30D739E107}"/>
                </a:ext>
              </a:extLst>
            </p:cNvPr>
            <p:cNvPicPr>
              <a:picLocks noChangeArrowheads="1"/>
            </p:cNvPicPr>
            <p:nvPr/>
          </p:nvPicPr>
          <p:blipFill>
            <a:blip r:embed="rId10" cstate="hqprint">
              <a:extLst>
                <a:ext uri="{28A0092B-C50C-407E-A947-70E740481C1C}">
                  <a14:useLocalDpi xmlns:a14="http://schemas.microsoft.com/office/drawing/2010/main"/>
                </a:ext>
              </a:extLst>
            </a:blip>
            <a:srcRect/>
            <a:stretch>
              <a:fillRect/>
            </a:stretch>
          </p:blipFill>
          <p:spPr bwMode="auto">
            <a:xfrm>
              <a:off x="690932" y="550713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6" descr="Flag of Norway">
              <a:extLst>
                <a:ext uri="{FF2B5EF4-FFF2-40B4-BE49-F238E27FC236}">
                  <a16:creationId xmlns:a16="http://schemas.microsoft.com/office/drawing/2014/main" id="{59BF7739-6F8E-4192-A98A-0F5B09DBAD55}"/>
                </a:ext>
              </a:extLst>
            </p:cNvPr>
            <p:cNvPicPr>
              <a:picLocks noChangeArrowheads="1"/>
            </p:cNvPicPr>
            <p:nvPr/>
          </p:nvPicPr>
          <p:blipFill>
            <a:blip r:embed="rId11" cstate="hqprint">
              <a:extLst>
                <a:ext uri="{28A0092B-C50C-407E-A947-70E740481C1C}">
                  <a14:useLocalDpi xmlns:a14="http://schemas.microsoft.com/office/drawing/2010/main"/>
                </a:ext>
              </a:extLst>
            </a:blip>
            <a:srcRect/>
            <a:stretch>
              <a:fillRect/>
            </a:stretch>
          </p:blipFill>
          <p:spPr bwMode="auto">
            <a:xfrm>
              <a:off x="1887203" y="550713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a:extLst>
                <a:ext uri="{FF2B5EF4-FFF2-40B4-BE49-F238E27FC236}">
                  <a16:creationId xmlns:a16="http://schemas.microsoft.com/office/drawing/2014/main" id="{52B8B2EF-23BF-95F1-47F6-18767F068504}"/>
                </a:ext>
              </a:extLst>
            </p:cNvPr>
            <p:cNvPicPr>
              <a:picLocks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2273960" y="550713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C01FC793-5EB2-24E9-4FAC-52E1E80FCF55}"/>
                </a:ext>
              </a:extLst>
            </p:cNvPr>
            <p:cNvPicPr>
              <a:picLocks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483350" y="5800837"/>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4D66B22D-D973-CEED-B53D-ADFA0016812F}"/>
                </a:ext>
              </a:extLst>
            </p:cNvPr>
            <p:cNvPicPr>
              <a:picLocks/>
            </p:cNvPicPr>
            <p:nvPr/>
          </p:nvPicPr>
          <p:blipFill>
            <a:blip r:embed="rId14" cstate="hqprint">
              <a:extLst>
                <a:ext uri="{28A0092B-C50C-407E-A947-70E740481C1C}">
                  <a14:useLocalDpi xmlns:a14="http://schemas.microsoft.com/office/drawing/2010/main"/>
                </a:ext>
              </a:extLst>
            </a:blip>
            <a:srcRect/>
            <a:stretch/>
          </p:blipFill>
          <p:spPr>
            <a:xfrm>
              <a:off x="860126" y="5800837"/>
              <a:ext cx="324000" cy="216000"/>
            </a:xfrm>
            <a:prstGeom prst="rect">
              <a:avLst/>
            </a:prstGeom>
          </p:spPr>
        </p:pic>
        <p:pic>
          <p:nvPicPr>
            <p:cNvPr id="20" name="Picture 16" descr="undefined">
              <a:extLst>
                <a:ext uri="{FF2B5EF4-FFF2-40B4-BE49-F238E27FC236}">
                  <a16:creationId xmlns:a16="http://schemas.microsoft.com/office/drawing/2014/main" id="{B20BC083-B62E-07EA-9AA8-879E4B03CFA0}"/>
                </a:ext>
              </a:extLst>
            </p:cNvPr>
            <p:cNvPicPr>
              <a:picLocks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2660715" y="550713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Civil and State Ensign of Switzerland">
              <a:extLst>
                <a:ext uri="{FF2B5EF4-FFF2-40B4-BE49-F238E27FC236}">
                  <a16:creationId xmlns:a16="http://schemas.microsoft.com/office/drawing/2014/main" id="{F7C0DEB0-3732-CEB8-89D8-02638A405771}"/>
                </a:ext>
              </a:extLst>
            </p:cNvPr>
            <p:cNvPicPr>
              <a:picLocks noChangeArrowheads="1"/>
            </p:cNvPicPr>
            <p:nvPr/>
          </p:nvPicPr>
          <p:blipFill>
            <a:blip r:embed="rId16" cstate="hqprint">
              <a:extLst>
                <a:ext uri="{28A0092B-C50C-407E-A947-70E740481C1C}">
                  <a14:useLocalDpi xmlns:a14="http://schemas.microsoft.com/office/drawing/2010/main"/>
                </a:ext>
              </a:extLst>
            </a:blip>
            <a:srcRect/>
            <a:stretch>
              <a:fillRect/>
            </a:stretch>
          </p:blipFill>
          <p:spPr bwMode="auto">
            <a:xfrm>
              <a:off x="1236902" y="5800837"/>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2" descr="undefined">
              <a:extLst>
                <a:ext uri="{FF2B5EF4-FFF2-40B4-BE49-F238E27FC236}">
                  <a16:creationId xmlns:a16="http://schemas.microsoft.com/office/drawing/2014/main" id="{0DEE8918-B085-3E8B-F143-440B9C7889CA}"/>
                </a:ext>
              </a:extLst>
            </p:cNvPr>
            <p:cNvPicPr>
              <a:picLocks noChangeArrowheads="1"/>
            </p:cNvPicPr>
            <p:nvPr/>
          </p:nvPicPr>
          <p:blipFill rotWithShape="1">
            <a:blip r:embed="rId17" cstate="hqprint">
              <a:extLst>
                <a:ext uri="{28A0092B-C50C-407E-A947-70E740481C1C}">
                  <a14:useLocalDpi xmlns:a14="http://schemas.microsoft.com/office/drawing/2010/main"/>
                </a:ext>
              </a:extLst>
            </a:blip>
            <a:srcRect/>
            <a:stretch/>
          </p:blipFill>
          <p:spPr bwMode="auto">
            <a:xfrm>
              <a:off x="2432500" y="5800837"/>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8">
              <a:extLst>
                <a:ext uri="{FF2B5EF4-FFF2-40B4-BE49-F238E27FC236}">
                  <a16:creationId xmlns:a16="http://schemas.microsoft.com/office/drawing/2014/main" id="{80DC46E2-84A5-8580-790F-C183A042B9AD}"/>
                </a:ext>
              </a:extLst>
            </p:cNvPr>
            <p:cNvPicPr>
              <a:picLocks noChangeArrowheads="1"/>
            </p:cNvPicPr>
            <p:nvPr/>
          </p:nvPicPr>
          <p:blipFill>
            <a:blip r:embed="rId18" cstate="hqprint">
              <a:extLst>
                <a:ext uri="{28A0092B-C50C-407E-A947-70E740481C1C}">
                  <a14:useLocalDpi xmlns:a14="http://schemas.microsoft.com/office/drawing/2010/main"/>
                </a:ext>
              </a:extLst>
            </a:blip>
            <a:srcRect/>
            <a:stretch>
              <a:fillRect/>
            </a:stretch>
          </p:blipFill>
          <p:spPr bwMode="auto">
            <a:xfrm>
              <a:off x="1464446" y="5507131"/>
              <a:ext cx="360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0" descr="undefined">
              <a:extLst>
                <a:ext uri="{FF2B5EF4-FFF2-40B4-BE49-F238E27FC236}">
                  <a16:creationId xmlns:a16="http://schemas.microsoft.com/office/drawing/2014/main" id="{F739A56E-05DD-817C-BC55-F00DD11640C3}"/>
                </a:ext>
              </a:extLst>
            </p:cNvPr>
            <p:cNvPicPr>
              <a:picLocks noChangeArrowheads="1"/>
            </p:cNvPicPr>
            <p:nvPr/>
          </p:nvPicPr>
          <p:blipFill>
            <a:blip r:embed="rId19" cstate="hqprint">
              <a:extLst>
                <a:ext uri="{28A0092B-C50C-407E-A947-70E740481C1C}">
                  <a14:useLocalDpi xmlns:a14="http://schemas.microsoft.com/office/drawing/2010/main"/>
                </a:ext>
              </a:extLst>
            </a:blip>
            <a:srcRect/>
            <a:stretch>
              <a:fillRect/>
            </a:stretch>
          </p:blipFill>
          <p:spPr bwMode="auto">
            <a:xfrm>
              <a:off x="2026454" y="5800837"/>
              <a:ext cx="353269" cy="2160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2" descr="Flag of the United Kingdom">
              <a:extLst>
                <a:ext uri="{FF2B5EF4-FFF2-40B4-BE49-F238E27FC236}">
                  <a16:creationId xmlns:a16="http://schemas.microsoft.com/office/drawing/2014/main" id="{9C22DF62-F96F-F7B9-1FC1-89C718ECDAA4}"/>
                </a:ext>
              </a:extLst>
            </p:cNvPr>
            <p:cNvPicPr>
              <a:picLocks noChangeArrowheads="1"/>
            </p:cNvPicPr>
            <p:nvPr/>
          </p:nvPicPr>
          <p:blipFill>
            <a:blip r:embed="rId20" cstate="hqprint">
              <a:extLst>
                <a:ext uri="{28A0092B-C50C-407E-A947-70E740481C1C}">
                  <a14:useLocalDpi xmlns:a14="http://schemas.microsoft.com/office/drawing/2010/main"/>
                </a:ext>
              </a:extLst>
            </a:blip>
            <a:srcRect/>
            <a:stretch>
              <a:fillRect/>
            </a:stretch>
          </p:blipFill>
          <p:spPr bwMode="auto">
            <a:xfrm>
              <a:off x="1613678" y="5800837"/>
              <a:ext cx="360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4" descr="undefined">
              <a:extLst>
                <a:ext uri="{FF2B5EF4-FFF2-40B4-BE49-F238E27FC236}">
                  <a16:creationId xmlns:a16="http://schemas.microsoft.com/office/drawing/2014/main" id="{0DA0A133-ADB2-649A-55DF-0393136A66FE}"/>
                </a:ext>
              </a:extLst>
            </p:cNvPr>
            <p:cNvPicPr>
              <a:picLocks noChangeArrowheads="1"/>
            </p:cNvPicPr>
            <p:nvPr/>
          </p:nvPicPr>
          <p:blipFill>
            <a:blip r:embed="rId21" cstate="hqprint">
              <a:extLst>
                <a:ext uri="{28A0092B-C50C-407E-A947-70E740481C1C}">
                  <a14:useLocalDpi xmlns:a14="http://schemas.microsoft.com/office/drawing/2010/main"/>
                </a:ext>
              </a:extLst>
            </a:blip>
            <a:srcRect/>
            <a:stretch>
              <a:fillRect/>
            </a:stretch>
          </p:blipFill>
          <p:spPr bwMode="auto">
            <a:xfrm>
              <a:off x="1865035" y="5208617"/>
              <a:ext cx="339250" cy="216000"/>
            </a:xfrm>
            <a:prstGeom prst="rect">
              <a:avLst/>
            </a:prstGeom>
            <a:noFill/>
            <a:extLst>
              <a:ext uri="{909E8E84-426E-40DD-AFC4-6F175D3DCCD1}">
                <a14:hiddenFill xmlns:a14="http://schemas.microsoft.com/office/drawing/2010/main">
                  <a:solidFill>
                    <a:srgbClr val="FFFFFF"/>
                  </a:solidFill>
                </a14:hiddenFill>
              </a:ext>
            </a:extLst>
          </p:spPr>
        </p:pic>
      </p:grpSp>
      <p:sp>
        <p:nvSpPr>
          <p:cNvPr id="27" name="Rectangle: Rounded Corners 67">
            <a:extLst>
              <a:ext uri="{FF2B5EF4-FFF2-40B4-BE49-F238E27FC236}">
                <a16:creationId xmlns:a16="http://schemas.microsoft.com/office/drawing/2014/main" id="{BD2B0D48-63F5-C97F-73A4-99DD814C727B}"/>
              </a:ext>
            </a:extLst>
          </p:cNvPr>
          <p:cNvSpPr/>
          <p:nvPr/>
        </p:nvSpPr>
        <p:spPr>
          <a:xfrm>
            <a:off x="5917688" y="4155205"/>
            <a:ext cx="5640145" cy="394920"/>
          </a:xfrm>
          <a:prstGeom prst="roundRect">
            <a:avLst>
              <a:gd name="adj" fmla="val 10661"/>
            </a:avLst>
          </a:prstGeom>
          <a:solidFill>
            <a:srgbClr val="5B7182">
              <a:alpha val="1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89755" tIns="45595" rIns="538527" bIns="45595" numCol="1" spcCol="0" rtlCol="0" fromWordArt="0" anchor="ctr" anchorCtr="0" forceAA="0" compatLnSpc="1">
            <a:prstTxWarp prst="textNoShape">
              <a:avLst/>
            </a:prstTxWarp>
            <a:noAutofit/>
          </a:bodyPr>
          <a:lstStyle/>
          <a:p>
            <a:pPr algn="ctr"/>
            <a:r>
              <a:rPr lang="en-GB" sz="1396" b="1">
                <a:solidFill>
                  <a:schemeClr val="tx1"/>
                </a:solidFill>
              </a:rPr>
              <a:t>Federation of National Observation Capabilities</a:t>
            </a:r>
          </a:p>
        </p:txBody>
      </p:sp>
      <p:sp>
        <p:nvSpPr>
          <p:cNvPr id="28" name="Rectangle: Rounded Corners 68">
            <a:extLst>
              <a:ext uri="{FF2B5EF4-FFF2-40B4-BE49-F238E27FC236}">
                <a16:creationId xmlns:a16="http://schemas.microsoft.com/office/drawing/2014/main" id="{6C3925D3-24AC-D586-D8BF-B1A2A0E6FD7D}"/>
              </a:ext>
            </a:extLst>
          </p:cNvPr>
          <p:cNvSpPr/>
          <p:nvPr/>
        </p:nvSpPr>
        <p:spPr>
          <a:xfrm>
            <a:off x="5917688" y="4650712"/>
            <a:ext cx="5640145" cy="394920"/>
          </a:xfrm>
          <a:prstGeom prst="roundRect">
            <a:avLst>
              <a:gd name="adj" fmla="val 10661"/>
            </a:avLst>
          </a:prstGeom>
          <a:solidFill>
            <a:srgbClr val="5B7182">
              <a:alpha val="1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89755" tIns="45595" rIns="538527" bIns="45595" numCol="1" spcCol="0" rtlCol="0" fromWordArt="0" anchor="ctr" anchorCtr="0" forceAA="0" compatLnSpc="1">
            <a:prstTxWarp prst="textNoShape">
              <a:avLst/>
            </a:prstTxWarp>
            <a:noAutofit/>
          </a:bodyPr>
          <a:lstStyle/>
          <a:p>
            <a:pPr algn="ctr" defTabSz="1063920">
              <a:lnSpc>
                <a:spcPct val="90000"/>
              </a:lnSpc>
              <a:spcAft>
                <a:spcPct val="35000"/>
              </a:spcAft>
            </a:pPr>
            <a:r>
              <a:rPr lang="en-GB" sz="1396" b="1">
                <a:solidFill>
                  <a:schemeClr val="tx1"/>
                </a:solidFill>
              </a:rPr>
              <a:t>Cluster 1 </a:t>
            </a:r>
            <a:r>
              <a:rPr lang="en-GB" sz="1396" b="1" err="1">
                <a:solidFill>
                  <a:schemeClr val="tx1"/>
                </a:solidFill>
              </a:rPr>
              <a:t>Alpstar</a:t>
            </a:r>
            <a:endParaRPr lang="en-GB" sz="1396" b="1">
              <a:solidFill>
                <a:schemeClr val="tx1"/>
              </a:solidFill>
            </a:endParaRPr>
          </a:p>
        </p:txBody>
      </p:sp>
      <p:sp>
        <p:nvSpPr>
          <p:cNvPr id="29" name="Rectangle: Rounded Corners 69">
            <a:extLst>
              <a:ext uri="{FF2B5EF4-FFF2-40B4-BE49-F238E27FC236}">
                <a16:creationId xmlns:a16="http://schemas.microsoft.com/office/drawing/2014/main" id="{FD10B3BC-86A1-F60F-CC29-F970DF645B0F}"/>
              </a:ext>
            </a:extLst>
          </p:cNvPr>
          <p:cNvSpPr/>
          <p:nvPr/>
        </p:nvSpPr>
        <p:spPr>
          <a:xfrm>
            <a:off x="5917688" y="5146220"/>
            <a:ext cx="5640145" cy="394920"/>
          </a:xfrm>
          <a:prstGeom prst="roundRect">
            <a:avLst>
              <a:gd name="adj" fmla="val 10661"/>
            </a:avLst>
          </a:prstGeom>
          <a:solidFill>
            <a:srgbClr val="5B7182">
              <a:alpha val="1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89755" tIns="45595" rIns="538527" bIns="45595" numCol="1" spcCol="0" rtlCol="0" fromWordArt="0" anchor="ctr" anchorCtr="0" forceAA="0" compatLnSpc="1">
            <a:prstTxWarp prst="textNoShape">
              <a:avLst/>
            </a:prstTxWarp>
            <a:noAutofit/>
          </a:bodyPr>
          <a:lstStyle/>
          <a:p>
            <a:pPr algn="ctr" defTabSz="1063920">
              <a:lnSpc>
                <a:spcPct val="90000"/>
              </a:lnSpc>
              <a:spcAft>
                <a:spcPct val="35000"/>
              </a:spcAft>
            </a:pPr>
            <a:r>
              <a:rPr lang="en-GB" sz="1396" b="1">
                <a:solidFill>
                  <a:schemeClr val="tx1"/>
                </a:solidFill>
              </a:rPr>
              <a:t>Cluster 2 ECSA+</a:t>
            </a:r>
          </a:p>
        </p:txBody>
      </p:sp>
      <p:sp>
        <p:nvSpPr>
          <p:cNvPr id="30" name="Rectangle: Rounded Corners 70">
            <a:extLst>
              <a:ext uri="{FF2B5EF4-FFF2-40B4-BE49-F238E27FC236}">
                <a16:creationId xmlns:a16="http://schemas.microsoft.com/office/drawing/2014/main" id="{D5E4F176-3FAC-EC75-3E8A-84D629036CD5}"/>
              </a:ext>
            </a:extLst>
          </p:cNvPr>
          <p:cNvSpPr/>
          <p:nvPr/>
        </p:nvSpPr>
        <p:spPr>
          <a:xfrm>
            <a:off x="5917688" y="5641728"/>
            <a:ext cx="5640145" cy="394920"/>
          </a:xfrm>
          <a:prstGeom prst="roundRect">
            <a:avLst>
              <a:gd name="adj" fmla="val 10661"/>
            </a:avLst>
          </a:prstGeom>
          <a:solidFill>
            <a:srgbClr val="5B7182">
              <a:alpha val="1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89755" tIns="45595" rIns="538527" bIns="45595" numCol="1" spcCol="0" rtlCol="0" fromWordArt="0" anchor="ctr" anchorCtr="0" forceAA="0" compatLnSpc="1">
            <a:prstTxWarp prst="textNoShape">
              <a:avLst/>
            </a:prstTxWarp>
            <a:noAutofit/>
          </a:bodyPr>
          <a:lstStyle/>
          <a:p>
            <a:pPr algn="ctr" defTabSz="1063920">
              <a:lnSpc>
                <a:spcPct val="90000"/>
              </a:lnSpc>
              <a:spcAft>
                <a:spcPct val="35000"/>
              </a:spcAft>
            </a:pPr>
            <a:r>
              <a:rPr lang="en-GB" sz="1396" b="1">
                <a:solidFill>
                  <a:schemeClr val="tx1"/>
                </a:solidFill>
              </a:rPr>
              <a:t>Space Resilience Nodes</a:t>
            </a:r>
          </a:p>
        </p:txBody>
      </p:sp>
      <p:sp>
        <p:nvSpPr>
          <p:cNvPr id="31" name="TextBox 30">
            <a:extLst>
              <a:ext uri="{FF2B5EF4-FFF2-40B4-BE49-F238E27FC236}">
                <a16:creationId xmlns:a16="http://schemas.microsoft.com/office/drawing/2014/main" id="{023BAB74-A172-DA52-11A5-3346314CD96C}"/>
              </a:ext>
            </a:extLst>
          </p:cNvPr>
          <p:cNvSpPr txBox="1"/>
          <p:nvPr/>
        </p:nvSpPr>
        <p:spPr>
          <a:xfrm>
            <a:off x="5917688" y="3252284"/>
            <a:ext cx="5640145" cy="510098"/>
          </a:xfrm>
          <a:prstGeom prst="roundRect">
            <a:avLst>
              <a:gd name="adj" fmla="val 7767"/>
            </a:avLst>
          </a:prstGeom>
          <a:solidFill>
            <a:schemeClr val="accent5">
              <a:lumMod val="75000"/>
              <a:alpha val="10000"/>
            </a:schemeClr>
          </a:solidFill>
          <a:ln>
            <a:noFill/>
          </a:ln>
        </p:spPr>
        <p:txBody>
          <a:bodyPr wrap="square" lIns="35902" rIns="35902">
            <a:spAutoFit/>
          </a:bodyPr>
          <a:lstStyle>
            <a:defPPr>
              <a:defRPr lang="en-GB"/>
            </a:defPPr>
            <a:lvl1pPr algn="ctr">
              <a:defRPr sz="1400" b="1">
                <a:latin typeface="+mn-lt"/>
              </a:defRPr>
            </a:lvl1pPr>
          </a:lstStyle>
          <a:p>
            <a:r>
              <a:rPr lang="en-GB" sz="1396"/>
              <a:t>Objective </a:t>
            </a:r>
          </a:p>
          <a:p>
            <a:r>
              <a:rPr lang="en-GB" sz="1197" b="0"/>
              <a:t>Scalable, adaptable solutions integrating national and multilateral resources</a:t>
            </a:r>
          </a:p>
        </p:txBody>
      </p:sp>
    </p:spTree>
    <p:extLst>
      <p:ext uri="{BB962C8B-B14F-4D97-AF65-F5344CB8AC3E}">
        <p14:creationId xmlns:p14="http://schemas.microsoft.com/office/powerpoint/2010/main" val="592681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8DFCB-C11E-A90E-136B-ECB1FCA3D5A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ADA7514-1955-3F1A-7E58-AE0BBB2041FF}"/>
              </a:ext>
            </a:extLst>
          </p:cNvPr>
          <p:cNvSpPr>
            <a:spLocks noGrp="1"/>
          </p:cNvSpPr>
          <p:nvPr>
            <p:ph type="title"/>
          </p:nvPr>
        </p:nvSpPr>
        <p:spPr/>
        <p:txBody>
          <a:bodyPr/>
          <a:lstStyle/>
          <a:p>
            <a:r>
              <a:rPr lang="en-GB" dirty="0"/>
              <a:t>ERS-EO timeline (Element2)</a:t>
            </a:r>
          </a:p>
        </p:txBody>
      </p:sp>
      <p:sp>
        <p:nvSpPr>
          <p:cNvPr id="36" name="Rectangle 35">
            <a:extLst>
              <a:ext uri="{FF2B5EF4-FFF2-40B4-BE49-F238E27FC236}">
                <a16:creationId xmlns:a16="http://schemas.microsoft.com/office/drawing/2014/main" id="{FF1383DA-06AB-81A9-E3B6-82976C47814C}"/>
              </a:ext>
            </a:extLst>
          </p:cNvPr>
          <p:cNvSpPr/>
          <p:nvPr/>
        </p:nvSpPr>
        <p:spPr>
          <a:xfrm>
            <a:off x="0" y="1676360"/>
            <a:ext cx="12192000" cy="4540768"/>
          </a:xfrm>
          <a:prstGeom prst="rect">
            <a:avLst/>
          </a:prstGeom>
          <a:solidFill>
            <a:schemeClr val="bg1"/>
          </a:solidFill>
          <a:ln>
            <a:noFill/>
          </a:ln>
          <a:effectLst>
            <a:outerShdw blurRad="114300" dist="38100" dir="5400000" algn="t" rotWithShape="0">
              <a:srgbClr val="003247">
                <a:alpha val="4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931" fontAlgn="base">
              <a:spcBef>
                <a:spcPct val="0"/>
              </a:spcBef>
              <a:spcAft>
                <a:spcPct val="0"/>
              </a:spcAft>
              <a:defRPr/>
            </a:pPr>
            <a:endParaRPr lang="en-GB" sz="1795">
              <a:solidFill>
                <a:srgbClr val="FEFFFF"/>
              </a:solidFill>
              <a:latin typeface="Arial" panose="020B0604020202020204"/>
            </a:endParaRPr>
          </a:p>
        </p:txBody>
      </p:sp>
      <p:grpSp>
        <p:nvGrpSpPr>
          <p:cNvPr id="3" name="Group 2">
            <a:extLst>
              <a:ext uri="{FF2B5EF4-FFF2-40B4-BE49-F238E27FC236}">
                <a16:creationId xmlns:a16="http://schemas.microsoft.com/office/drawing/2014/main" id="{230E72E2-5CA1-3784-6574-B05D02209725}"/>
              </a:ext>
            </a:extLst>
          </p:cNvPr>
          <p:cNvGrpSpPr/>
          <p:nvPr/>
        </p:nvGrpSpPr>
        <p:grpSpPr>
          <a:xfrm>
            <a:off x="312965" y="2252154"/>
            <a:ext cx="11700288" cy="3731546"/>
            <a:chOff x="1114818" y="1979098"/>
            <a:chExt cx="10765173" cy="3879649"/>
          </a:xfrm>
        </p:grpSpPr>
        <p:grpSp>
          <p:nvGrpSpPr>
            <p:cNvPr id="74" name="Group 73">
              <a:extLst>
                <a:ext uri="{FF2B5EF4-FFF2-40B4-BE49-F238E27FC236}">
                  <a16:creationId xmlns:a16="http://schemas.microsoft.com/office/drawing/2014/main" id="{89599F54-BD8D-7330-4853-4D9A257513C7}"/>
                </a:ext>
              </a:extLst>
            </p:cNvPr>
            <p:cNvGrpSpPr/>
            <p:nvPr/>
          </p:nvGrpSpPr>
          <p:grpSpPr>
            <a:xfrm>
              <a:off x="1114818" y="1979098"/>
              <a:ext cx="10642253" cy="3879649"/>
              <a:chOff x="1190552" y="1244826"/>
              <a:chExt cx="10642253" cy="4606883"/>
            </a:xfrm>
          </p:grpSpPr>
          <p:cxnSp>
            <p:nvCxnSpPr>
              <p:cNvPr id="77" name="Straight Connector 76">
                <a:extLst>
                  <a:ext uri="{FF2B5EF4-FFF2-40B4-BE49-F238E27FC236}">
                    <a16:creationId xmlns:a16="http://schemas.microsoft.com/office/drawing/2014/main" id="{E9A2AC7A-2CDF-1C1E-88CF-6E5B7270E477}"/>
                  </a:ext>
                </a:extLst>
              </p:cNvPr>
              <p:cNvCxnSpPr>
                <a:cxnSpLocks/>
              </p:cNvCxnSpPr>
              <p:nvPr/>
            </p:nvCxnSpPr>
            <p:spPr>
              <a:xfrm>
                <a:off x="2076135"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FF32C6C0-0916-2F11-E3CF-C165A9CE2142}"/>
                  </a:ext>
                </a:extLst>
              </p:cNvPr>
              <p:cNvCxnSpPr>
                <a:cxnSpLocks/>
              </p:cNvCxnSpPr>
              <p:nvPr/>
            </p:nvCxnSpPr>
            <p:spPr>
              <a:xfrm>
                <a:off x="1190552"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967DDB73-118A-3143-EE1F-4A441F9D5B6B}"/>
                  </a:ext>
                </a:extLst>
              </p:cNvPr>
              <p:cNvCxnSpPr>
                <a:cxnSpLocks/>
              </p:cNvCxnSpPr>
              <p:nvPr/>
            </p:nvCxnSpPr>
            <p:spPr>
              <a:xfrm>
                <a:off x="2961718"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E2770CA4-EC68-3807-71B4-05D53EF10788}"/>
                  </a:ext>
                </a:extLst>
              </p:cNvPr>
              <p:cNvCxnSpPr>
                <a:cxnSpLocks/>
              </p:cNvCxnSpPr>
              <p:nvPr/>
            </p:nvCxnSpPr>
            <p:spPr>
              <a:xfrm>
                <a:off x="5618467"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1024BF5F-1B80-DD3B-74B5-B1147C61D99B}"/>
                  </a:ext>
                </a:extLst>
              </p:cNvPr>
              <p:cNvCxnSpPr>
                <a:cxnSpLocks/>
              </p:cNvCxnSpPr>
              <p:nvPr/>
            </p:nvCxnSpPr>
            <p:spPr>
              <a:xfrm>
                <a:off x="4732884"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DF4B4C48-FA3F-ADD1-3BED-5FDB8820D145}"/>
                  </a:ext>
                </a:extLst>
              </p:cNvPr>
              <p:cNvCxnSpPr>
                <a:cxnSpLocks/>
              </p:cNvCxnSpPr>
              <p:nvPr/>
            </p:nvCxnSpPr>
            <p:spPr>
              <a:xfrm>
                <a:off x="6504050"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C52CE8F1-9614-FC0A-777B-FE9264751862}"/>
                  </a:ext>
                </a:extLst>
              </p:cNvPr>
              <p:cNvCxnSpPr>
                <a:cxnSpLocks/>
              </p:cNvCxnSpPr>
              <p:nvPr/>
            </p:nvCxnSpPr>
            <p:spPr>
              <a:xfrm>
                <a:off x="9160799"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B774DBCF-0DE9-891C-4300-596D6DAB7A72}"/>
                  </a:ext>
                </a:extLst>
              </p:cNvPr>
              <p:cNvCxnSpPr>
                <a:cxnSpLocks/>
              </p:cNvCxnSpPr>
              <p:nvPr/>
            </p:nvCxnSpPr>
            <p:spPr>
              <a:xfrm>
                <a:off x="8275216"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3E1050A5-610D-2055-DE44-63F56BF2FDA2}"/>
                  </a:ext>
                </a:extLst>
              </p:cNvPr>
              <p:cNvCxnSpPr>
                <a:cxnSpLocks/>
              </p:cNvCxnSpPr>
              <p:nvPr/>
            </p:nvCxnSpPr>
            <p:spPr>
              <a:xfrm>
                <a:off x="10046382"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4AD1E5FF-EAC7-6F03-5923-2FE3230619D7}"/>
                  </a:ext>
                </a:extLst>
              </p:cNvPr>
              <p:cNvCxnSpPr>
                <a:cxnSpLocks/>
              </p:cNvCxnSpPr>
              <p:nvPr/>
            </p:nvCxnSpPr>
            <p:spPr>
              <a:xfrm>
                <a:off x="3847301"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B4E9D1D7-0549-61BC-6AA9-A86BD75C32ED}"/>
                  </a:ext>
                </a:extLst>
              </p:cNvPr>
              <p:cNvCxnSpPr>
                <a:cxnSpLocks/>
              </p:cNvCxnSpPr>
              <p:nvPr/>
            </p:nvCxnSpPr>
            <p:spPr>
              <a:xfrm>
                <a:off x="7389633"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9512ACF5-3986-E43B-49C5-E0CC75F67F0C}"/>
                  </a:ext>
                </a:extLst>
              </p:cNvPr>
              <p:cNvCxnSpPr>
                <a:cxnSpLocks/>
              </p:cNvCxnSpPr>
              <p:nvPr/>
            </p:nvCxnSpPr>
            <p:spPr>
              <a:xfrm>
                <a:off x="10931965"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2EAA161A-47CF-5805-0999-DEC95A7DEE93}"/>
                  </a:ext>
                </a:extLst>
              </p:cNvPr>
              <p:cNvCxnSpPr>
                <a:cxnSpLocks/>
              </p:cNvCxnSpPr>
              <p:nvPr/>
            </p:nvCxnSpPr>
            <p:spPr>
              <a:xfrm>
                <a:off x="11832805" y="1244826"/>
                <a:ext cx="0" cy="4606883"/>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grpSp>
        <p:cxnSp>
          <p:nvCxnSpPr>
            <p:cNvPr id="75" name="Straight Connector 74">
              <a:extLst>
                <a:ext uri="{FF2B5EF4-FFF2-40B4-BE49-F238E27FC236}">
                  <a16:creationId xmlns:a16="http://schemas.microsoft.com/office/drawing/2014/main" id="{6F89C907-2290-4681-80D5-429317BEE2BA}"/>
                </a:ext>
              </a:extLst>
            </p:cNvPr>
            <p:cNvCxnSpPr>
              <a:cxnSpLocks/>
            </p:cNvCxnSpPr>
            <p:nvPr/>
          </p:nvCxnSpPr>
          <p:spPr>
            <a:xfrm>
              <a:off x="11141665" y="1979098"/>
              <a:ext cx="0" cy="3879649"/>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474EA8EF-7C2F-3258-1A93-040828CF4A9D}"/>
                </a:ext>
              </a:extLst>
            </p:cNvPr>
            <p:cNvCxnSpPr>
              <a:cxnSpLocks/>
            </p:cNvCxnSpPr>
            <p:nvPr/>
          </p:nvCxnSpPr>
          <p:spPr>
            <a:xfrm>
              <a:off x="11879991" y="1979098"/>
              <a:ext cx="0" cy="3879649"/>
            </a:xfrm>
            <a:prstGeom prst="line">
              <a:avLst/>
            </a:prstGeom>
            <a:ln>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grpSp>
      <p:sp>
        <p:nvSpPr>
          <p:cNvPr id="14" name="Rectangle: Rounded Corners 13">
            <a:extLst>
              <a:ext uri="{FF2B5EF4-FFF2-40B4-BE49-F238E27FC236}">
                <a16:creationId xmlns:a16="http://schemas.microsoft.com/office/drawing/2014/main" id="{389F1B86-CEC4-2741-56F4-D003562EFD57}"/>
              </a:ext>
            </a:extLst>
          </p:cNvPr>
          <p:cNvSpPr/>
          <p:nvPr/>
        </p:nvSpPr>
        <p:spPr>
          <a:xfrm>
            <a:off x="70274" y="1712010"/>
            <a:ext cx="3072770" cy="268928"/>
          </a:xfrm>
          <a:prstGeom prst="roundRect">
            <a:avLst/>
          </a:prstGeom>
          <a:solidFill>
            <a:schemeClr val="accent5">
              <a:lumMod val="20000"/>
              <a:lumOff val="8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911931" fontAlgn="base">
              <a:spcBef>
                <a:spcPct val="0"/>
              </a:spcBef>
              <a:spcAft>
                <a:spcPct val="0"/>
              </a:spcAft>
            </a:pPr>
            <a:r>
              <a:rPr lang="en-GB" sz="1396" b="1">
                <a:solidFill>
                  <a:srgbClr val="8096A6">
                    <a:lumMod val="50000"/>
                  </a:srgbClr>
                </a:solidFill>
                <a:latin typeface="Arial" panose="020B0604020202020204"/>
              </a:rPr>
              <a:t>2026</a:t>
            </a:r>
          </a:p>
        </p:txBody>
      </p:sp>
      <p:sp>
        <p:nvSpPr>
          <p:cNvPr id="15" name="Rectangle: Rounded Corners 14">
            <a:extLst>
              <a:ext uri="{FF2B5EF4-FFF2-40B4-BE49-F238E27FC236}">
                <a16:creationId xmlns:a16="http://schemas.microsoft.com/office/drawing/2014/main" id="{5022F5B6-9E76-B1FE-4056-10328D16560A}"/>
              </a:ext>
            </a:extLst>
          </p:cNvPr>
          <p:cNvSpPr/>
          <p:nvPr/>
        </p:nvSpPr>
        <p:spPr>
          <a:xfrm>
            <a:off x="3193889" y="1712010"/>
            <a:ext cx="3072770" cy="253709"/>
          </a:xfrm>
          <a:prstGeom prst="roundRect">
            <a:avLst/>
          </a:prstGeom>
          <a:solidFill>
            <a:schemeClr val="accent5">
              <a:lumMod val="20000"/>
              <a:lumOff val="8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911931" fontAlgn="base">
              <a:spcBef>
                <a:spcPct val="0"/>
              </a:spcBef>
              <a:spcAft>
                <a:spcPct val="0"/>
              </a:spcAft>
            </a:pPr>
            <a:r>
              <a:rPr lang="en-GB" sz="1396" b="1">
                <a:solidFill>
                  <a:srgbClr val="8096A6">
                    <a:lumMod val="50000"/>
                  </a:srgbClr>
                </a:solidFill>
                <a:latin typeface="Arial" panose="020B0604020202020204"/>
              </a:rPr>
              <a:t>2027</a:t>
            </a:r>
          </a:p>
        </p:txBody>
      </p:sp>
      <p:sp>
        <p:nvSpPr>
          <p:cNvPr id="16" name="Rectangle: Rounded Corners 15">
            <a:extLst>
              <a:ext uri="{FF2B5EF4-FFF2-40B4-BE49-F238E27FC236}">
                <a16:creationId xmlns:a16="http://schemas.microsoft.com/office/drawing/2014/main" id="{283F1571-EF23-44A9-6660-D0301D788222}"/>
              </a:ext>
            </a:extLst>
          </p:cNvPr>
          <p:cNvSpPr/>
          <p:nvPr/>
        </p:nvSpPr>
        <p:spPr>
          <a:xfrm>
            <a:off x="6317504" y="1712010"/>
            <a:ext cx="3072770" cy="253709"/>
          </a:xfrm>
          <a:prstGeom prst="roundRect">
            <a:avLst/>
          </a:prstGeom>
          <a:solidFill>
            <a:schemeClr val="accent5">
              <a:lumMod val="20000"/>
              <a:lumOff val="8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911931" fontAlgn="base">
              <a:spcBef>
                <a:spcPct val="0"/>
              </a:spcBef>
              <a:spcAft>
                <a:spcPct val="0"/>
              </a:spcAft>
            </a:pPr>
            <a:r>
              <a:rPr lang="en-GB" sz="1396" b="1">
                <a:solidFill>
                  <a:srgbClr val="8096A6">
                    <a:lumMod val="50000"/>
                  </a:srgbClr>
                </a:solidFill>
                <a:latin typeface="Arial" panose="020B0604020202020204"/>
              </a:rPr>
              <a:t>2028</a:t>
            </a:r>
          </a:p>
        </p:txBody>
      </p:sp>
      <p:sp>
        <p:nvSpPr>
          <p:cNvPr id="26" name="Rectangle: Rounded Corners 25">
            <a:extLst>
              <a:ext uri="{FF2B5EF4-FFF2-40B4-BE49-F238E27FC236}">
                <a16:creationId xmlns:a16="http://schemas.microsoft.com/office/drawing/2014/main" id="{0916343F-F692-4D86-401E-B20760B8ED77}"/>
              </a:ext>
            </a:extLst>
          </p:cNvPr>
          <p:cNvSpPr/>
          <p:nvPr/>
        </p:nvSpPr>
        <p:spPr>
          <a:xfrm>
            <a:off x="9441119" y="1712010"/>
            <a:ext cx="2252537" cy="253709"/>
          </a:xfrm>
          <a:prstGeom prst="roundRect">
            <a:avLst/>
          </a:prstGeom>
          <a:solidFill>
            <a:schemeClr val="accent5">
              <a:lumMod val="20000"/>
              <a:lumOff val="8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911931" fontAlgn="base">
              <a:spcBef>
                <a:spcPct val="0"/>
              </a:spcBef>
              <a:spcAft>
                <a:spcPct val="0"/>
              </a:spcAft>
            </a:pPr>
            <a:r>
              <a:rPr lang="en-GB" sz="1396" b="1">
                <a:solidFill>
                  <a:srgbClr val="8096A6">
                    <a:lumMod val="50000"/>
                  </a:srgbClr>
                </a:solidFill>
                <a:latin typeface="Arial" panose="020B0604020202020204"/>
              </a:rPr>
              <a:t>2029</a:t>
            </a:r>
          </a:p>
        </p:txBody>
      </p:sp>
      <p:sp>
        <p:nvSpPr>
          <p:cNvPr id="90" name="Rectangle: Rounded Corners 89">
            <a:extLst>
              <a:ext uri="{FF2B5EF4-FFF2-40B4-BE49-F238E27FC236}">
                <a16:creationId xmlns:a16="http://schemas.microsoft.com/office/drawing/2014/main" id="{F30B7229-76C4-6D55-DC41-08F68DB1B6C7}"/>
              </a:ext>
            </a:extLst>
          </p:cNvPr>
          <p:cNvSpPr/>
          <p:nvPr/>
        </p:nvSpPr>
        <p:spPr>
          <a:xfrm>
            <a:off x="2380174" y="839028"/>
            <a:ext cx="7431654" cy="695230"/>
          </a:xfrm>
          <a:prstGeom prst="roundRect">
            <a:avLst>
              <a:gd name="adj" fmla="val 10158"/>
            </a:avLst>
          </a:prstGeom>
          <a:gradFill>
            <a:gsLst>
              <a:gs pos="0">
                <a:srgbClr val="003247"/>
              </a:gs>
              <a:gs pos="32000">
                <a:srgbClr val="044857"/>
              </a:gs>
              <a:gs pos="100000">
                <a:srgbClr val="14AB9D"/>
              </a:gs>
            </a:gsLst>
            <a:lin ang="17400000" scaled="0"/>
          </a:gradFill>
          <a:ln>
            <a:noFill/>
          </a:ln>
          <a:effectLst>
            <a:outerShdw blurRad="254000" dist="38100" dir="2700000" algn="tl" rotWithShape="0">
              <a:srgbClr val="003247">
                <a:alpha val="30000"/>
              </a:srgbClr>
            </a:outerShdw>
          </a:effectLst>
        </p:spPr>
        <p:txBody>
          <a:bodyPr vert="horz" wrap="square" lIns="359018" tIns="179509" rIns="359018" bIns="179509" numCol="1" anchor="ctr" anchorCtr="0" compatLnSpc="1">
            <a:prstTxWarp prst="textNoShape">
              <a:avLst/>
            </a:prstTxWarp>
            <a:noAutofit/>
          </a:bodyPr>
          <a:lstStyle/>
          <a:p>
            <a:pPr algn="ctr" defTabSz="911931" fontAlgn="base">
              <a:spcBef>
                <a:spcPct val="0"/>
              </a:spcBef>
              <a:spcAft>
                <a:spcPct val="0"/>
              </a:spcAft>
            </a:pPr>
            <a:r>
              <a:rPr lang="en-GB" sz="1995" b="1">
                <a:solidFill>
                  <a:srgbClr val="FEFFFF"/>
                </a:solidFill>
                <a:latin typeface="Arial" panose="020B0604020202020204" pitchFamily="34" charset="0"/>
                <a:cs typeface="Arial" panose="020B0604020202020204" pitchFamily="34" charset="0"/>
              </a:rPr>
              <a:t>ERS-EO Element 2 activities procurement progressing on schedule</a:t>
            </a:r>
            <a:endParaRPr lang="en-GB" sz="1995">
              <a:solidFill>
                <a:srgbClr val="FEFFFF"/>
              </a:solidFill>
              <a:latin typeface="Arial" panose="020B0604020202020204" pitchFamily="34" charset="0"/>
              <a:cs typeface="Arial" panose="020B0604020202020204" pitchFamily="34" charset="0"/>
            </a:endParaRPr>
          </a:p>
        </p:txBody>
      </p:sp>
      <p:grpSp>
        <p:nvGrpSpPr>
          <p:cNvPr id="19" name="Group 18">
            <a:extLst>
              <a:ext uri="{FF2B5EF4-FFF2-40B4-BE49-F238E27FC236}">
                <a16:creationId xmlns:a16="http://schemas.microsoft.com/office/drawing/2014/main" id="{C2A6E466-4AA1-78E9-B89E-84B3BD12CA3E}"/>
              </a:ext>
            </a:extLst>
          </p:cNvPr>
          <p:cNvGrpSpPr/>
          <p:nvPr/>
        </p:nvGrpSpPr>
        <p:grpSpPr>
          <a:xfrm>
            <a:off x="64735" y="3180148"/>
            <a:ext cx="7221042" cy="848929"/>
            <a:chOff x="85951" y="2448202"/>
            <a:chExt cx="7221042" cy="848929"/>
          </a:xfrm>
        </p:grpSpPr>
        <p:sp>
          <p:nvSpPr>
            <p:cNvPr id="6" name="Rectangle 5">
              <a:extLst>
                <a:ext uri="{FF2B5EF4-FFF2-40B4-BE49-F238E27FC236}">
                  <a16:creationId xmlns:a16="http://schemas.microsoft.com/office/drawing/2014/main" id="{862683EB-07BB-AFB5-C5ED-8D6F02156905}"/>
                </a:ext>
              </a:extLst>
            </p:cNvPr>
            <p:cNvSpPr/>
            <p:nvPr/>
          </p:nvSpPr>
          <p:spPr>
            <a:xfrm>
              <a:off x="178747" y="2448204"/>
              <a:ext cx="1629893" cy="765938"/>
            </a:xfrm>
            <a:prstGeom prst="rect">
              <a:avLst/>
            </a:prstGeom>
            <a:gradFill>
              <a:gsLst>
                <a:gs pos="0">
                  <a:srgbClr val="005A76"/>
                </a:gs>
                <a:gs pos="100000">
                  <a:srgbClr val="053249"/>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endParaRPr lang="en-GB" sz="1197" b="1">
                <a:solidFill>
                  <a:srgbClr val="FEFFFF"/>
                </a:solidFill>
                <a:latin typeface="Arial" panose="020B0604020202020204"/>
                <a:cs typeface="Arial" panose="020B0604020202020204" pitchFamily="34" charset="0"/>
              </a:endParaRPr>
            </a:p>
          </p:txBody>
        </p:sp>
        <p:sp>
          <p:nvSpPr>
            <p:cNvPr id="7" name="Rectangle 6">
              <a:extLst>
                <a:ext uri="{FF2B5EF4-FFF2-40B4-BE49-F238E27FC236}">
                  <a16:creationId xmlns:a16="http://schemas.microsoft.com/office/drawing/2014/main" id="{762B84E9-272D-B5AB-3F2A-3D5B2B484620}"/>
                </a:ext>
              </a:extLst>
            </p:cNvPr>
            <p:cNvSpPr/>
            <p:nvPr/>
          </p:nvSpPr>
          <p:spPr>
            <a:xfrm>
              <a:off x="264671" y="2450581"/>
              <a:ext cx="1560282" cy="775335"/>
            </a:xfrm>
            <a:prstGeom prst="rect">
              <a:avLst/>
            </a:prstGeom>
            <a:gradFill>
              <a:gsLst>
                <a:gs pos="0">
                  <a:schemeClr val="bg1">
                    <a:alpha val="84000"/>
                  </a:schemeClr>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931" fontAlgn="base">
                <a:spcBef>
                  <a:spcPct val="0"/>
                </a:spcBef>
                <a:spcAft>
                  <a:spcPct val="0"/>
                </a:spcAft>
              </a:pPr>
              <a:endParaRPr lang="en-GB" sz="1795">
                <a:solidFill>
                  <a:srgbClr val="FEFFFF"/>
                </a:solidFill>
                <a:latin typeface="Arial" panose="020B0604020202020204"/>
              </a:endParaRPr>
            </a:p>
          </p:txBody>
        </p:sp>
        <p:sp>
          <p:nvSpPr>
            <p:cNvPr id="13" name="Rectangle: Rounded Corners 12">
              <a:extLst>
                <a:ext uri="{FF2B5EF4-FFF2-40B4-BE49-F238E27FC236}">
                  <a16:creationId xmlns:a16="http://schemas.microsoft.com/office/drawing/2014/main" id="{19EBBB88-C841-3133-9DA2-1CD3EF0F40AE}"/>
                </a:ext>
              </a:extLst>
            </p:cNvPr>
            <p:cNvSpPr/>
            <p:nvPr/>
          </p:nvSpPr>
          <p:spPr>
            <a:xfrm rot="16200000">
              <a:off x="-170166" y="2704319"/>
              <a:ext cx="765943" cy="253709"/>
            </a:xfrm>
            <a:prstGeom prst="roundRect">
              <a:avLst>
                <a:gd name="adj" fmla="val 12873"/>
              </a:avLst>
            </a:prstGeom>
            <a:solidFill>
              <a:srgbClr val="8E5A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sz="1097" b="1" dirty="0">
                  <a:solidFill>
                    <a:srgbClr val="FEFFFF"/>
                  </a:solidFill>
                  <a:latin typeface="Arial" panose="020B0604020202020204"/>
                  <a:ea typeface="Times New Roman" panose="02020603050405020304" pitchFamily="18" charset="0"/>
                  <a:cs typeface="Arial" panose="020B0604020202020204" pitchFamily="34" charset="0"/>
                </a:rPr>
                <a:t>ALPSTAR</a:t>
              </a:r>
              <a:endParaRPr lang="en-NL" altLang="en-US" sz="1097" b="1" dirty="0">
                <a:solidFill>
                  <a:srgbClr val="FEFFFF"/>
                </a:solidFill>
                <a:latin typeface="Arial" panose="020B0604020202020204"/>
              </a:endParaRPr>
            </a:p>
          </p:txBody>
        </p:sp>
        <p:sp>
          <p:nvSpPr>
            <p:cNvPr id="17" name="Rectangle: Rounded Corners 16">
              <a:extLst>
                <a:ext uri="{FF2B5EF4-FFF2-40B4-BE49-F238E27FC236}">
                  <a16:creationId xmlns:a16="http://schemas.microsoft.com/office/drawing/2014/main" id="{8C9353CE-FA72-42C1-725F-1E533D42D936}"/>
                </a:ext>
              </a:extLst>
            </p:cNvPr>
            <p:cNvSpPr/>
            <p:nvPr/>
          </p:nvSpPr>
          <p:spPr>
            <a:xfrm>
              <a:off x="1190104" y="2463094"/>
              <a:ext cx="2724414" cy="216000"/>
            </a:xfrm>
            <a:prstGeom prst="roundRect">
              <a:avLst>
                <a:gd name="adj" fmla="val 9566"/>
              </a:avLst>
            </a:prstGeom>
            <a:solidFill>
              <a:srgbClr val="8E5A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sz="1200" b="1" dirty="0">
                  <a:solidFill>
                    <a:srgbClr val="FEFFFF"/>
                  </a:solidFill>
                  <a:latin typeface="Arial" panose="020B0604020202020204"/>
                  <a:ea typeface="Times New Roman" panose="02020603050405020304" pitchFamily="18" charset="0"/>
                  <a:cs typeface="Arial" panose="020B0604020202020204" pitchFamily="34" charset="0"/>
                </a:rPr>
                <a:t>Generic Node Definition</a:t>
              </a:r>
              <a:endParaRPr lang="en-NL" altLang="en-US" sz="1200" b="1" i="1" dirty="0">
                <a:solidFill>
                  <a:srgbClr val="FEFFFF"/>
                </a:solidFill>
                <a:latin typeface="Arial" panose="020B0604020202020204"/>
              </a:endParaRPr>
            </a:p>
          </p:txBody>
        </p:sp>
        <p:sp>
          <p:nvSpPr>
            <p:cNvPr id="18" name="Rectangle: Rounded Corners 17">
              <a:extLst>
                <a:ext uri="{FF2B5EF4-FFF2-40B4-BE49-F238E27FC236}">
                  <a16:creationId xmlns:a16="http://schemas.microsoft.com/office/drawing/2014/main" id="{0B31DA31-0370-B43F-B912-1C908C3B01BD}"/>
                </a:ext>
              </a:extLst>
            </p:cNvPr>
            <p:cNvSpPr/>
            <p:nvPr/>
          </p:nvSpPr>
          <p:spPr>
            <a:xfrm>
              <a:off x="1571440" y="2722833"/>
              <a:ext cx="3988362" cy="216000"/>
            </a:xfrm>
            <a:prstGeom prst="roundRect">
              <a:avLst>
                <a:gd name="adj" fmla="val 9566"/>
              </a:avLst>
            </a:prstGeom>
            <a:solidFill>
              <a:srgbClr val="8E5A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sz="1200" b="1" dirty="0">
                  <a:solidFill>
                    <a:srgbClr val="FEFFFF"/>
                  </a:solidFill>
                  <a:latin typeface="Arial" panose="020B0604020202020204"/>
                  <a:ea typeface="Times New Roman" panose="02020603050405020304" pitchFamily="18" charset="0"/>
                  <a:cs typeface="Arial" panose="020B0604020202020204" pitchFamily="34" charset="0"/>
                </a:rPr>
                <a:t>Federated Layer definition and implementation</a:t>
              </a:r>
              <a:endParaRPr lang="en-NL" altLang="en-US" sz="1200" b="1" dirty="0">
                <a:solidFill>
                  <a:srgbClr val="FEFFFF"/>
                </a:solidFill>
                <a:latin typeface="Arial" panose="020B0604020202020204"/>
              </a:endParaRPr>
            </a:p>
          </p:txBody>
        </p:sp>
        <p:sp>
          <p:nvSpPr>
            <p:cNvPr id="67" name="TextBox 66">
              <a:extLst>
                <a:ext uri="{FF2B5EF4-FFF2-40B4-BE49-F238E27FC236}">
                  <a16:creationId xmlns:a16="http://schemas.microsoft.com/office/drawing/2014/main" id="{B66167A1-55D2-368C-8A9D-CB09639CAB21}"/>
                </a:ext>
              </a:extLst>
            </p:cNvPr>
            <p:cNvSpPr txBox="1"/>
            <p:nvPr/>
          </p:nvSpPr>
          <p:spPr>
            <a:xfrm>
              <a:off x="5399773" y="2788288"/>
              <a:ext cx="1907220" cy="214802"/>
            </a:xfrm>
            <a:prstGeom prst="rect">
              <a:avLst/>
            </a:prstGeom>
            <a:noFill/>
          </p:spPr>
          <p:txBody>
            <a:bodyPr wrap="square" lIns="0" tIns="0" rIns="0" bIns="0" rtlCol="0">
              <a:spAutoFit/>
            </a:bodyPr>
            <a:lstStyle/>
            <a:p>
              <a:pPr algn="ctr" defTabSz="911931" fontAlgn="base">
                <a:spcBef>
                  <a:spcPct val="0"/>
                </a:spcBef>
                <a:spcAft>
                  <a:spcPct val="0"/>
                </a:spcAft>
              </a:pPr>
              <a:r>
                <a:rPr lang="en-GB" sz="1396" b="1" dirty="0">
                  <a:solidFill>
                    <a:srgbClr val="01A801"/>
                  </a:solidFill>
                  <a:latin typeface="Arial" panose="020B0604020202020204"/>
                  <a:sym typeface="Wingdings" panose="05000000000000000000" pitchFamily="2" charset="2"/>
                </a:rPr>
                <a:t> </a:t>
              </a:r>
              <a:r>
                <a:rPr lang="en-GB" sz="1396" b="1" dirty="0">
                  <a:solidFill>
                    <a:srgbClr val="01A801"/>
                  </a:solidFill>
                  <a:latin typeface="Arial" panose="020B0604020202020204"/>
                </a:rPr>
                <a:t>ITT 3/07</a:t>
              </a:r>
            </a:p>
          </p:txBody>
        </p:sp>
        <p:sp>
          <p:nvSpPr>
            <p:cNvPr id="72" name="TextBox 71">
              <a:extLst>
                <a:ext uri="{FF2B5EF4-FFF2-40B4-BE49-F238E27FC236}">
                  <a16:creationId xmlns:a16="http://schemas.microsoft.com/office/drawing/2014/main" id="{4A5D5F30-A7EA-164B-CC5F-6C685A8BD5BE}"/>
                </a:ext>
              </a:extLst>
            </p:cNvPr>
            <p:cNvSpPr txBox="1"/>
            <p:nvPr/>
          </p:nvSpPr>
          <p:spPr>
            <a:xfrm>
              <a:off x="4296598" y="2450145"/>
              <a:ext cx="1034613" cy="214857"/>
            </a:xfrm>
            <a:prstGeom prst="rect">
              <a:avLst/>
            </a:prstGeom>
            <a:noFill/>
          </p:spPr>
          <p:txBody>
            <a:bodyPr wrap="square" lIns="0" tIns="0" rIns="0" bIns="0" rtlCol="0">
              <a:spAutoFit/>
            </a:bodyPr>
            <a:lstStyle>
              <a:defPPr>
                <a:defRPr lang="en-GB"/>
              </a:defPPr>
              <a:lvl1pPr algn="ctr">
                <a:defRPr sz="1400" b="1">
                  <a:solidFill>
                    <a:srgbClr val="01A801"/>
                  </a:solidFill>
                </a:defRPr>
              </a:lvl1pPr>
            </a:lstStyle>
            <a:p>
              <a:pPr defTabSz="911931" fontAlgn="base">
                <a:spcBef>
                  <a:spcPct val="0"/>
                </a:spcBef>
                <a:spcAft>
                  <a:spcPct val="0"/>
                </a:spcAft>
              </a:pPr>
              <a:r>
                <a:rPr lang="en-GB" sz="1396" dirty="0">
                  <a:solidFill>
                    <a:srgbClr val="00B050"/>
                  </a:solidFill>
                  <a:latin typeface="Arial" panose="020B0604020202020204"/>
                </a:rPr>
                <a:t>Kicked-off</a:t>
              </a:r>
            </a:p>
          </p:txBody>
        </p:sp>
        <p:sp>
          <p:nvSpPr>
            <p:cNvPr id="50" name="Rectangle: Rounded Corners 49">
              <a:extLst>
                <a:ext uri="{FF2B5EF4-FFF2-40B4-BE49-F238E27FC236}">
                  <a16:creationId xmlns:a16="http://schemas.microsoft.com/office/drawing/2014/main" id="{195BA08C-CA2C-0DF3-0D9A-7EFF127C26B2}"/>
                </a:ext>
              </a:extLst>
            </p:cNvPr>
            <p:cNvSpPr/>
            <p:nvPr/>
          </p:nvSpPr>
          <p:spPr>
            <a:xfrm>
              <a:off x="1804361" y="2996664"/>
              <a:ext cx="3988362" cy="216000"/>
            </a:xfrm>
            <a:prstGeom prst="roundRect">
              <a:avLst>
                <a:gd name="adj" fmla="val 9566"/>
              </a:avLst>
            </a:prstGeom>
            <a:solidFill>
              <a:srgbClr val="8E5A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sz="1200" b="1" dirty="0">
                  <a:solidFill>
                    <a:srgbClr val="FEFFFF"/>
                  </a:solidFill>
                  <a:latin typeface="Arial" panose="020B0604020202020204"/>
                  <a:ea typeface="Times New Roman" panose="02020603050405020304" pitchFamily="18" charset="0"/>
                  <a:cs typeface="Arial" panose="020B0604020202020204" pitchFamily="34" charset="0"/>
                </a:rPr>
                <a:t>Phase AB1 X-band SAR and ELINT</a:t>
              </a:r>
              <a:endParaRPr lang="en-NL" altLang="en-US" sz="1200" b="1" dirty="0">
                <a:solidFill>
                  <a:srgbClr val="FEFFFF"/>
                </a:solidFill>
                <a:latin typeface="Arial" panose="020B0604020202020204"/>
              </a:endParaRPr>
            </a:p>
          </p:txBody>
        </p:sp>
        <p:sp>
          <p:nvSpPr>
            <p:cNvPr id="53" name="TextBox 52">
              <a:extLst>
                <a:ext uri="{FF2B5EF4-FFF2-40B4-BE49-F238E27FC236}">
                  <a16:creationId xmlns:a16="http://schemas.microsoft.com/office/drawing/2014/main" id="{F30F6E43-EB41-0001-300C-822525BEF06A}"/>
                </a:ext>
              </a:extLst>
            </p:cNvPr>
            <p:cNvSpPr txBox="1"/>
            <p:nvPr/>
          </p:nvSpPr>
          <p:spPr>
            <a:xfrm>
              <a:off x="5787940" y="3082329"/>
              <a:ext cx="1214248" cy="214802"/>
            </a:xfrm>
            <a:prstGeom prst="rect">
              <a:avLst/>
            </a:prstGeom>
            <a:noFill/>
          </p:spPr>
          <p:txBody>
            <a:bodyPr wrap="square" lIns="0" tIns="0" rIns="0" bIns="0" rtlCol="0">
              <a:spAutoFit/>
            </a:bodyPr>
            <a:lstStyle/>
            <a:p>
              <a:pPr algn="ctr" defTabSz="911931" fontAlgn="base">
                <a:spcBef>
                  <a:spcPct val="0"/>
                </a:spcBef>
                <a:spcAft>
                  <a:spcPct val="0"/>
                </a:spcAft>
              </a:pPr>
              <a:r>
                <a:rPr lang="en-GB" sz="1396" b="1">
                  <a:solidFill>
                    <a:srgbClr val="01A801"/>
                  </a:solidFill>
                  <a:latin typeface="Arial" panose="020B0604020202020204"/>
                  <a:sym typeface="Wingdings" panose="05000000000000000000" pitchFamily="2" charset="2"/>
                </a:rPr>
                <a:t> </a:t>
              </a:r>
              <a:r>
                <a:rPr lang="en-GB" sz="1396" b="1">
                  <a:solidFill>
                    <a:srgbClr val="01A801"/>
                  </a:solidFill>
                  <a:latin typeface="Arial" panose="020B0604020202020204"/>
                </a:rPr>
                <a:t>ITT 3/07</a:t>
              </a:r>
            </a:p>
          </p:txBody>
        </p:sp>
      </p:grpSp>
      <p:grpSp>
        <p:nvGrpSpPr>
          <p:cNvPr id="12" name="Group 11">
            <a:extLst>
              <a:ext uri="{FF2B5EF4-FFF2-40B4-BE49-F238E27FC236}">
                <a16:creationId xmlns:a16="http://schemas.microsoft.com/office/drawing/2014/main" id="{BB5FAEED-BF34-79F4-987F-397A9A24C59D}"/>
              </a:ext>
            </a:extLst>
          </p:cNvPr>
          <p:cNvGrpSpPr/>
          <p:nvPr/>
        </p:nvGrpSpPr>
        <p:grpSpPr>
          <a:xfrm>
            <a:off x="85951" y="3996545"/>
            <a:ext cx="11614961" cy="774456"/>
            <a:chOff x="102770" y="3306685"/>
            <a:chExt cx="11614961" cy="774456"/>
          </a:xfrm>
        </p:grpSpPr>
        <p:sp>
          <p:nvSpPr>
            <p:cNvPr id="5" name="Rectangle 4">
              <a:extLst>
                <a:ext uri="{FF2B5EF4-FFF2-40B4-BE49-F238E27FC236}">
                  <a16:creationId xmlns:a16="http://schemas.microsoft.com/office/drawing/2014/main" id="{363AB54C-F5F0-6942-0938-B3AF7C7CED08}"/>
                </a:ext>
              </a:extLst>
            </p:cNvPr>
            <p:cNvSpPr/>
            <p:nvPr/>
          </p:nvSpPr>
          <p:spPr>
            <a:xfrm>
              <a:off x="174855" y="3309657"/>
              <a:ext cx="3407587" cy="771028"/>
            </a:xfrm>
            <a:prstGeom prst="rect">
              <a:avLst/>
            </a:prstGeom>
            <a:gradFill>
              <a:gsLst>
                <a:gs pos="0">
                  <a:srgbClr val="005A76"/>
                </a:gs>
                <a:gs pos="100000">
                  <a:srgbClr val="006B6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endParaRPr lang="en-GB" sz="1197" b="1">
                <a:solidFill>
                  <a:srgbClr val="FEFFFF"/>
                </a:solidFill>
                <a:latin typeface="Arial" panose="020B0604020202020204"/>
                <a:cs typeface="Arial" panose="020B0604020202020204" pitchFamily="34" charset="0"/>
              </a:endParaRPr>
            </a:p>
          </p:txBody>
        </p:sp>
        <p:sp>
          <p:nvSpPr>
            <p:cNvPr id="27" name="Rectangle 26">
              <a:extLst>
                <a:ext uri="{FF2B5EF4-FFF2-40B4-BE49-F238E27FC236}">
                  <a16:creationId xmlns:a16="http://schemas.microsoft.com/office/drawing/2014/main" id="{38321957-8D7B-1E51-1CDA-691290DC83EB}"/>
                </a:ext>
              </a:extLst>
            </p:cNvPr>
            <p:cNvSpPr/>
            <p:nvPr/>
          </p:nvSpPr>
          <p:spPr>
            <a:xfrm>
              <a:off x="300163" y="3308391"/>
              <a:ext cx="3297150" cy="772051"/>
            </a:xfrm>
            <a:prstGeom prst="rect">
              <a:avLst/>
            </a:prstGeom>
            <a:gradFill>
              <a:gsLst>
                <a:gs pos="0">
                  <a:schemeClr val="bg1">
                    <a:alpha val="84000"/>
                  </a:schemeClr>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931" fontAlgn="base">
                <a:spcBef>
                  <a:spcPct val="0"/>
                </a:spcBef>
                <a:spcAft>
                  <a:spcPct val="0"/>
                </a:spcAft>
              </a:pPr>
              <a:endParaRPr lang="en-GB" sz="1795">
                <a:solidFill>
                  <a:srgbClr val="FEFFFF"/>
                </a:solidFill>
                <a:latin typeface="Arial" panose="020B0604020202020204"/>
              </a:endParaRPr>
            </a:p>
          </p:txBody>
        </p:sp>
        <p:sp>
          <p:nvSpPr>
            <p:cNvPr id="28" name="Rectangle: Rounded Corners 27">
              <a:extLst>
                <a:ext uri="{FF2B5EF4-FFF2-40B4-BE49-F238E27FC236}">
                  <a16:creationId xmlns:a16="http://schemas.microsoft.com/office/drawing/2014/main" id="{6DE63478-E864-CC5A-6EB3-E33EDD4E9EED}"/>
                </a:ext>
              </a:extLst>
            </p:cNvPr>
            <p:cNvSpPr/>
            <p:nvPr/>
          </p:nvSpPr>
          <p:spPr>
            <a:xfrm rot="16200000">
              <a:off x="-170950" y="3580405"/>
              <a:ext cx="774456" cy="227016"/>
            </a:xfrm>
            <a:prstGeom prst="roundRect">
              <a:avLst>
                <a:gd name="adj" fmla="val 9566"/>
              </a:avLst>
            </a:prstGeom>
            <a:solidFill>
              <a:srgbClr val="94165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sz="1097" b="1">
                  <a:solidFill>
                    <a:srgbClr val="FEFFFF"/>
                  </a:solidFill>
                  <a:latin typeface="Arial" panose="020B0604020202020204"/>
                  <a:ea typeface="Times New Roman" panose="02020603050405020304" pitchFamily="18" charset="0"/>
                  <a:cs typeface="Arial" panose="020B0604020202020204" pitchFamily="34" charset="0"/>
                </a:rPr>
                <a:t>ESCA+</a:t>
              </a:r>
              <a:endParaRPr lang="en-NL" altLang="en-US" sz="1097" b="1">
                <a:solidFill>
                  <a:srgbClr val="FEFFFF"/>
                </a:solidFill>
                <a:latin typeface="Arial" panose="020B0604020202020204"/>
              </a:endParaRPr>
            </a:p>
          </p:txBody>
        </p:sp>
        <p:sp>
          <p:nvSpPr>
            <p:cNvPr id="29" name="Rectangle: Rounded Corners 28">
              <a:extLst>
                <a:ext uri="{FF2B5EF4-FFF2-40B4-BE49-F238E27FC236}">
                  <a16:creationId xmlns:a16="http://schemas.microsoft.com/office/drawing/2014/main" id="{088E9934-8CB7-A69F-3ECA-0186F6450BA3}"/>
                </a:ext>
              </a:extLst>
            </p:cNvPr>
            <p:cNvSpPr/>
            <p:nvPr/>
          </p:nvSpPr>
          <p:spPr>
            <a:xfrm>
              <a:off x="2799679" y="3597965"/>
              <a:ext cx="8839001" cy="216000"/>
            </a:xfrm>
            <a:prstGeom prst="roundRect">
              <a:avLst>
                <a:gd name="adj" fmla="val 9566"/>
              </a:avLst>
            </a:prstGeom>
            <a:solidFill>
              <a:srgbClr val="94165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sz="1200" b="1">
                  <a:solidFill>
                    <a:srgbClr val="FEFFFF"/>
                  </a:solidFill>
                  <a:latin typeface="Arial" panose="020B0604020202020204"/>
                  <a:ea typeface="Times New Roman" panose="02020603050405020304" pitchFamily="18" charset="0"/>
                  <a:cs typeface="Arial" panose="020B0604020202020204" pitchFamily="34" charset="0"/>
                </a:rPr>
                <a:t>Space Segment Activities (RF &amp; OPT)</a:t>
              </a:r>
            </a:p>
          </p:txBody>
        </p:sp>
        <p:sp>
          <p:nvSpPr>
            <p:cNvPr id="30" name="Rectangle: Rounded Corners 29">
              <a:extLst>
                <a:ext uri="{FF2B5EF4-FFF2-40B4-BE49-F238E27FC236}">
                  <a16:creationId xmlns:a16="http://schemas.microsoft.com/office/drawing/2014/main" id="{0CC13ADA-997C-B143-940D-F22ED01A2EE1}"/>
                </a:ext>
              </a:extLst>
            </p:cNvPr>
            <p:cNvSpPr/>
            <p:nvPr/>
          </p:nvSpPr>
          <p:spPr>
            <a:xfrm>
              <a:off x="6214702" y="3864442"/>
              <a:ext cx="5503029" cy="216000"/>
            </a:xfrm>
            <a:prstGeom prst="roundRect">
              <a:avLst>
                <a:gd name="adj" fmla="val 9566"/>
              </a:avLst>
            </a:prstGeom>
            <a:solidFill>
              <a:srgbClr val="94165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sz="1200" b="1" dirty="0">
                  <a:solidFill>
                    <a:srgbClr val="FEFFFF"/>
                  </a:solidFill>
                  <a:latin typeface="Arial" panose="020B0604020202020204"/>
                  <a:ea typeface="Times New Roman" panose="02020603050405020304" pitchFamily="18" charset="0"/>
                  <a:cs typeface="Arial" panose="020B0604020202020204" pitchFamily="34" charset="0"/>
                </a:rPr>
                <a:t>Ground Segment Activity</a:t>
              </a:r>
            </a:p>
          </p:txBody>
        </p:sp>
        <p:sp>
          <p:nvSpPr>
            <p:cNvPr id="35" name="Rectangle: Rounded Corners 34">
              <a:extLst>
                <a:ext uri="{FF2B5EF4-FFF2-40B4-BE49-F238E27FC236}">
                  <a16:creationId xmlns:a16="http://schemas.microsoft.com/office/drawing/2014/main" id="{7F3D28D1-2874-75D9-882C-EA9447A13A80}"/>
                </a:ext>
              </a:extLst>
            </p:cNvPr>
            <p:cNvSpPr/>
            <p:nvPr/>
          </p:nvSpPr>
          <p:spPr>
            <a:xfrm>
              <a:off x="2081036" y="3338740"/>
              <a:ext cx="4819183" cy="216000"/>
            </a:xfrm>
            <a:prstGeom prst="roundRect">
              <a:avLst>
                <a:gd name="adj" fmla="val 9566"/>
              </a:avLst>
            </a:prstGeom>
            <a:solidFill>
              <a:srgbClr val="94165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sz="1200" b="1">
                  <a:solidFill>
                    <a:srgbClr val="FEFFFF"/>
                  </a:solidFill>
                  <a:latin typeface="Arial" panose="020B0604020202020204"/>
                  <a:ea typeface="Times New Roman" panose="02020603050405020304" pitchFamily="18" charset="0"/>
                  <a:cs typeface="Arial" panose="020B0604020202020204" pitchFamily="34" charset="0"/>
                </a:rPr>
                <a:t>Industrial System Architect</a:t>
              </a:r>
            </a:p>
          </p:txBody>
        </p:sp>
      </p:grpSp>
      <p:grpSp>
        <p:nvGrpSpPr>
          <p:cNvPr id="10" name="Group 9">
            <a:extLst>
              <a:ext uri="{FF2B5EF4-FFF2-40B4-BE49-F238E27FC236}">
                <a16:creationId xmlns:a16="http://schemas.microsoft.com/office/drawing/2014/main" id="{DE83B506-F74F-3173-4203-4986DD99FE37}"/>
              </a:ext>
            </a:extLst>
          </p:cNvPr>
          <p:cNvGrpSpPr/>
          <p:nvPr/>
        </p:nvGrpSpPr>
        <p:grpSpPr>
          <a:xfrm>
            <a:off x="70274" y="4831658"/>
            <a:ext cx="10091613" cy="1352256"/>
            <a:chOff x="71522" y="4565225"/>
            <a:chExt cx="10091613" cy="1352256"/>
          </a:xfrm>
        </p:grpSpPr>
        <p:sp>
          <p:nvSpPr>
            <p:cNvPr id="9" name="Rectangle 8">
              <a:extLst>
                <a:ext uri="{FF2B5EF4-FFF2-40B4-BE49-F238E27FC236}">
                  <a16:creationId xmlns:a16="http://schemas.microsoft.com/office/drawing/2014/main" id="{031B9628-2BC8-70DC-C1B5-F79532232A18}"/>
                </a:ext>
              </a:extLst>
            </p:cNvPr>
            <p:cNvSpPr/>
            <p:nvPr/>
          </p:nvSpPr>
          <p:spPr>
            <a:xfrm>
              <a:off x="268917" y="4570823"/>
              <a:ext cx="3407587" cy="1338767"/>
            </a:xfrm>
            <a:prstGeom prst="rect">
              <a:avLst/>
            </a:prstGeom>
            <a:gradFill flip="none" rotWithShape="1">
              <a:gsLst>
                <a:gs pos="0">
                  <a:srgbClr val="14AB9D"/>
                </a:gs>
                <a:gs pos="100000">
                  <a:srgbClr val="006B6F"/>
                </a:gs>
              </a:gsLst>
              <a:lin ang="162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endParaRPr lang="en-GB" sz="1097" b="1">
                <a:solidFill>
                  <a:srgbClr val="FEFFFF"/>
                </a:solidFill>
                <a:latin typeface="Arial" panose="020B0604020202020204"/>
                <a:cs typeface="Arial" panose="020B0604020202020204" pitchFamily="34" charset="0"/>
              </a:endParaRPr>
            </a:p>
          </p:txBody>
        </p:sp>
        <p:sp>
          <p:nvSpPr>
            <p:cNvPr id="11" name="Rectangle 10">
              <a:extLst>
                <a:ext uri="{FF2B5EF4-FFF2-40B4-BE49-F238E27FC236}">
                  <a16:creationId xmlns:a16="http://schemas.microsoft.com/office/drawing/2014/main" id="{961564CF-EAEA-D5CB-9C3C-61BE6C56A4D4}"/>
                </a:ext>
              </a:extLst>
            </p:cNvPr>
            <p:cNvSpPr/>
            <p:nvPr/>
          </p:nvSpPr>
          <p:spPr>
            <a:xfrm>
              <a:off x="300163" y="4565225"/>
              <a:ext cx="3404936" cy="1343375"/>
            </a:xfrm>
            <a:prstGeom prst="rect">
              <a:avLst/>
            </a:prstGeom>
            <a:gradFill>
              <a:gsLst>
                <a:gs pos="0">
                  <a:schemeClr val="bg1">
                    <a:alpha val="84000"/>
                  </a:schemeClr>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931" fontAlgn="base">
                <a:spcBef>
                  <a:spcPct val="0"/>
                </a:spcBef>
                <a:spcAft>
                  <a:spcPct val="0"/>
                </a:spcAft>
              </a:pPr>
              <a:endParaRPr lang="en-GB" sz="1795">
                <a:solidFill>
                  <a:srgbClr val="FEFFFF"/>
                </a:solidFill>
                <a:latin typeface="Arial" panose="020B0604020202020204"/>
              </a:endParaRPr>
            </a:p>
          </p:txBody>
        </p:sp>
        <p:sp>
          <p:nvSpPr>
            <p:cNvPr id="22" name="Rectangle: Rounded Corners 21">
              <a:extLst>
                <a:ext uri="{FF2B5EF4-FFF2-40B4-BE49-F238E27FC236}">
                  <a16:creationId xmlns:a16="http://schemas.microsoft.com/office/drawing/2014/main" id="{1A634112-6355-5D64-1B93-1894BF4D0AF4}"/>
                </a:ext>
              </a:extLst>
            </p:cNvPr>
            <p:cNvSpPr/>
            <p:nvPr/>
          </p:nvSpPr>
          <p:spPr>
            <a:xfrm>
              <a:off x="2484187" y="4871116"/>
              <a:ext cx="4293133" cy="216000"/>
            </a:xfrm>
            <a:prstGeom prst="roundRect">
              <a:avLst>
                <a:gd name="adj" fmla="val 9566"/>
              </a:avLst>
            </a:prstGeom>
            <a:solidFill>
              <a:srgbClr val="01737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sz="1200" b="1" dirty="0">
                  <a:solidFill>
                    <a:srgbClr val="FEFFFF"/>
                  </a:solidFill>
                  <a:latin typeface="Arial" panose="020B0604020202020204"/>
                </a:rPr>
                <a:t>User need harmonisation study</a:t>
              </a:r>
              <a:endParaRPr lang="en-GB" sz="1200" b="1" dirty="0">
                <a:solidFill>
                  <a:srgbClr val="FEFFFF"/>
                </a:solidFill>
                <a:latin typeface="Arial" panose="020B0604020202020204"/>
                <a:ea typeface="Times New Roman" panose="02020603050405020304" pitchFamily="18" charset="0"/>
                <a:cs typeface="Arial" panose="020B0604020202020204" pitchFamily="34" charset="0"/>
              </a:endParaRPr>
            </a:p>
          </p:txBody>
        </p:sp>
        <p:sp>
          <p:nvSpPr>
            <p:cNvPr id="23" name="Rectangle: Rounded Corners 22">
              <a:extLst>
                <a:ext uri="{FF2B5EF4-FFF2-40B4-BE49-F238E27FC236}">
                  <a16:creationId xmlns:a16="http://schemas.microsoft.com/office/drawing/2014/main" id="{C2B8BCFC-BE60-2458-35E1-550BC1A4CD72}"/>
                </a:ext>
              </a:extLst>
            </p:cNvPr>
            <p:cNvSpPr/>
            <p:nvPr/>
          </p:nvSpPr>
          <p:spPr>
            <a:xfrm>
              <a:off x="2451920" y="5401102"/>
              <a:ext cx="6753387" cy="216000"/>
            </a:xfrm>
            <a:prstGeom prst="roundRect">
              <a:avLst>
                <a:gd name="adj" fmla="val 9566"/>
              </a:avLst>
            </a:prstGeom>
            <a:solidFill>
              <a:srgbClr val="14AB9D"/>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sz="1200" b="1" dirty="0">
                  <a:solidFill>
                    <a:srgbClr val="FEFFFF"/>
                  </a:solidFill>
                  <a:latin typeface="Arial" panose="020B0604020202020204"/>
                </a:rPr>
                <a:t>Innovative products and services</a:t>
              </a:r>
            </a:p>
          </p:txBody>
        </p:sp>
        <p:sp>
          <p:nvSpPr>
            <p:cNvPr id="25" name="Rectangle: Rounded Corners 24">
              <a:extLst>
                <a:ext uri="{FF2B5EF4-FFF2-40B4-BE49-F238E27FC236}">
                  <a16:creationId xmlns:a16="http://schemas.microsoft.com/office/drawing/2014/main" id="{898164C8-16DC-45E4-F0D2-A907192C3EFE}"/>
                </a:ext>
              </a:extLst>
            </p:cNvPr>
            <p:cNvSpPr/>
            <p:nvPr/>
          </p:nvSpPr>
          <p:spPr>
            <a:xfrm>
              <a:off x="3152360" y="5136109"/>
              <a:ext cx="7010775" cy="216000"/>
            </a:xfrm>
            <a:prstGeom prst="roundRect">
              <a:avLst>
                <a:gd name="adj" fmla="val 9566"/>
              </a:avLst>
            </a:prstGeom>
            <a:solidFill>
              <a:srgbClr val="01737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sz="1200" b="1" dirty="0">
                  <a:solidFill>
                    <a:srgbClr val="FEFFFF"/>
                  </a:solidFill>
                  <a:latin typeface="Arial" panose="020B0604020202020204"/>
                </a:rPr>
                <a:t>Generic new product </a:t>
              </a:r>
              <a:r>
                <a:rPr lang="en-GB" sz="1200" b="1">
                  <a:solidFill>
                    <a:srgbClr val="FEFFFF"/>
                  </a:solidFill>
                  <a:latin typeface="Arial" panose="020B0604020202020204"/>
                </a:rPr>
                <a:t>development </a:t>
              </a:r>
              <a:endParaRPr lang="en-GB" sz="1200" b="1" dirty="0">
                <a:solidFill>
                  <a:srgbClr val="FEFFFF"/>
                </a:solidFill>
                <a:latin typeface="Arial" panose="020B0604020202020204"/>
              </a:endParaRPr>
            </a:p>
          </p:txBody>
        </p:sp>
        <p:sp>
          <p:nvSpPr>
            <p:cNvPr id="49" name="Rectangle: Rounded Corners 48">
              <a:extLst>
                <a:ext uri="{FF2B5EF4-FFF2-40B4-BE49-F238E27FC236}">
                  <a16:creationId xmlns:a16="http://schemas.microsoft.com/office/drawing/2014/main" id="{0E27C511-B38F-7E66-B744-A73E4ED33519}"/>
                </a:ext>
              </a:extLst>
            </p:cNvPr>
            <p:cNvSpPr/>
            <p:nvPr/>
          </p:nvSpPr>
          <p:spPr>
            <a:xfrm rot="16200000">
              <a:off x="-470643" y="5113871"/>
              <a:ext cx="1338039" cy="253709"/>
            </a:xfrm>
            <a:prstGeom prst="roundRect">
              <a:avLst>
                <a:gd name="adj" fmla="val 9566"/>
              </a:avLst>
            </a:prstGeom>
            <a:gradFill flip="none" rotWithShape="1">
              <a:gsLst>
                <a:gs pos="0">
                  <a:srgbClr val="14AB9D"/>
                </a:gs>
                <a:gs pos="100000">
                  <a:srgbClr val="006B6F"/>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sz="1097" b="1">
                  <a:solidFill>
                    <a:srgbClr val="FEFFFF"/>
                  </a:solidFill>
                  <a:latin typeface="Arial" panose="020B0604020202020204"/>
                  <a:ea typeface="Times New Roman" panose="02020603050405020304" pitchFamily="18" charset="0"/>
                  <a:cs typeface="Arial" panose="020B0604020202020204" pitchFamily="34" charset="0"/>
                </a:rPr>
                <a:t>SRN</a:t>
              </a:r>
              <a:endParaRPr lang="en-NL" altLang="en-US" sz="1097" b="1">
                <a:solidFill>
                  <a:srgbClr val="FEFFFF"/>
                </a:solidFill>
                <a:latin typeface="Arial" panose="020B0604020202020204"/>
              </a:endParaRPr>
            </a:p>
          </p:txBody>
        </p:sp>
        <p:sp>
          <p:nvSpPr>
            <p:cNvPr id="60" name="Rectangle: Rounded Corners 59">
              <a:extLst>
                <a:ext uri="{FF2B5EF4-FFF2-40B4-BE49-F238E27FC236}">
                  <a16:creationId xmlns:a16="http://schemas.microsoft.com/office/drawing/2014/main" id="{F5538987-E45B-0F4B-A5B0-DEE60520C8C3}"/>
                </a:ext>
              </a:extLst>
            </p:cNvPr>
            <p:cNvSpPr/>
            <p:nvPr/>
          </p:nvSpPr>
          <p:spPr>
            <a:xfrm>
              <a:off x="1337295" y="4606123"/>
              <a:ext cx="4919550" cy="216000"/>
            </a:xfrm>
            <a:prstGeom prst="roundRect">
              <a:avLst>
                <a:gd name="adj" fmla="val 9566"/>
              </a:avLst>
            </a:prstGeom>
            <a:solidFill>
              <a:srgbClr val="01737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sz="1200" b="1" dirty="0">
                  <a:solidFill>
                    <a:srgbClr val="FEFFFF"/>
                  </a:solidFill>
                  <a:latin typeface="Arial" panose="020B0604020202020204"/>
                </a:rPr>
                <a:t>User needs and initial developments</a:t>
              </a:r>
            </a:p>
          </p:txBody>
        </p:sp>
        <p:sp>
          <p:nvSpPr>
            <p:cNvPr id="37" name="Rectangle: Rounded Corners 21">
              <a:extLst>
                <a:ext uri="{FF2B5EF4-FFF2-40B4-BE49-F238E27FC236}">
                  <a16:creationId xmlns:a16="http://schemas.microsoft.com/office/drawing/2014/main" id="{BEA1AFE1-6A06-EF2D-DE9B-B7E675A6DDFD}"/>
                </a:ext>
              </a:extLst>
            </p:cNvPr>
            <p:cNvSpPr/>
            <p:nvPr/>
          </p:nvSpPr>
          <p:spPr>
            <a:xfrm>
              <a:off x="2651315" y="5666096"/>
              <a:ext cx="6753390" cy="216000"/>
            </a:xfrm>
            <a:prstGeom prst="roundRect">
              <a:avLst>
                <a:gd name="adj" fmla="val 9566"/>
              </a:avLst>
            </a:prstGeom>
            <a:solidFill>
              <a:srgbClr val="14AB9D"/>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sz="1200" b="1" dirty="0">
                  <a:solidFill>
                    <a:srgbClr val="FEFFFF"/>
                  </a:solidFill>
                  <a:latin typeface="Arial" panose="020B0604020202020204"/>
                </a:rPr>
                <a:t>Reference framework </a:t>
              </a:r>
              <a:r>
                <a:rPr lang="en-GB" sz="1200" b="1">
                  <a:solidFill>
                    <a:srgbClr val="FEFFFF"/>
                  </a:solidFill>
                  <a:latin typeface="Arial" panose="020B0604020202020204"/>
                </a:rPr>
                <a:t>for SRN</a:t>
              </a:r>
              <a:endParaRPr lang="en-GB" sz="1200" b="1" dirty="0">
                <a:solidFill>
                  <a:srgbClr val="FEFFFF"/>
                </a:solidFill>
                <a:latin typeface="Arial" panose="020B0604020202020204"/>
              </a:endParaRPr>
            </a:p>
          </p:txBody>
        </p:sp>
        <p:sp>
          <p:nvSpPr>
            <p:cNvPr id="38" name="Rectangle: Rounded Corners 48">
              <a:extLst>
                <a:ext uri="{FF2B5EF4-FFF2-40B4-BE49-F238E27FC236}">
                  <a16:creationId xmlns:a16="http://schemas.microsoft.com/office/drawing/2014/main" id="{7EB8BE26-F948-3A5D-5F30-85466B91D46F}"/>
                </a:ext>
              </a:extLst>
            </p:cNvPr>
            <p:cNvSpPr/>
            <p:nvPr/>
          </p:nvSpPr>
          <p:spPr>
            <a:xfrm rot="16200000">
              <a:off x="-145211" y="5121607"/>
              <a:ext cx="1338039" cy="253709"/>
            </a:xfrm>
            <a:prstGeom prst="roundRect">
              <a:avLst>
                <a:gd name="adj" fmla="val 9566"/>
              </a:avLst>
            </a:prstGeom>
            <a:gradFill flip="none" rotWithShape="1">
              <a:gsLst>
                <a:gs pos="0">
                  <a:srgbClr val="14AB9D"/>
                </a:gs>
                <a:gs pos="100000">
                  <a:srgbClr val="006B6F"/>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altLang="en-US" sz="1097" b="1" dirty="0">
                  <a:solidFill>
                    <a:srgbClr val="FEFFFF"/>
                  </a:solidFill>
                  <a:latin typeface="Arial" panose="020B0604020202020204"/>
                  <a:cs typeface="Arial" panose="020B0604020202020204" pitchFamily="34" charset="0"/>
                </a:rPr>
                <a:t>Specific / Generic</a:t>
              </a:r>
              <a:endParaRPr lang="en-NL" altLang="en-US" sz="1097" b="1" dirty="0">
                <a:solidFill>
                  <a:srgbClr val="FEFFFF"/>
                </a:solidFill>
                <a:latin typeface="Arial" panose="020B0604020202020204"/>
              </a:endParaRPr>
            </a:p>
          </p:txBody>
        </p:sp>
        <p:sp>
          <p:nvSpPr>
            <p:cNvPr id="8" name="TextBox 7">
              <a:extLst>
                <a:ext uri="{FF2B5EF4-FFF2-40B4-BE49-F238E27FC236}">
                  <a16:creationId xmlns:a16="http://schemas.microsoft.com/office/drawing/2014/main" id="{39D144AC-9AFB-F418-8F1E-512461A4C52D}"/>
                </a:ext>
              </a:extLst>
            </p:cNvPr>
            <p:cNvSpPr txBox="1"/>
            <p:nvPr/>
          </p:nvSpPr>
          <p:spPr>
            <a:xfrm>
              <a:off x="5865477" y="4612961"/>
              <a:ext cx="1907220" cy="214802"/>
            </a:xfrm>
            <a:prstGeom prst="rect">
              <a:avLst/>
            </a:prstGeom>
            <a:noFill/>
          </p:spPr>
          <p:txBody>
            <a:bodyPr wrap="square" lIns="0" tIns="0" rIns="0" bIns="0" rtlCol="0">
              <a:spAutoFit/>
            </a:bodyPr>
            <a:lstStyle/>
            <a:p>
              <a:pPr algn="ctr" defTabSz="911931" fontAlgn="base">
                <a:spcBef>
                  <a:spcPct val="0"/>
                </a:spcBef>
                <a:spcAft>
                  <a:spcPct val="0"/>
                </a:spcAft>
              </a:pPr>
              <a:r>
                <a:rPr lang="en-GB" sz="1396" b="1" dirty="0">
                  <a:solidFill>
                    <a:srgbClr val="01A801"/>
                  </a:solidFill>
                  <a:latin typeface="Arial" panose="020B0604020202020204"/>
                  <a:sym typeface="Wingdings" panose="05000000000000000000" pitchFamily="2" charset="2"/>
                </a:rPr>
                <a:t> </a:t>
              </a:r>
              <a:r>
                <a:rPr lang="en-GB" sz="1396" b="1" dirty="0">
                  <a:solidFill>
                    <a:srgbClr val="01A801"/>
                  </a:solidFill>
                  <a:latin typeface="Arial" panose="020B0604020202020204"/>
                </a:rPr>
                <a:t>ITT issued</a:t>
              </a:r>
            </a:p>
          </p:txBody>
        </p:sp>
      </p:grpSp>
      <p:sp>
        <p:nvSpPr>
          <p:cNvPr id="21" name="Rectangle 20">
            <a:extLst>
              <a:ext uri="{FF2B5EF4-FFF2-40B4-BE49-F238E27FC236}">
                <a16:creationId xmlns:a16="http://schemas.microsoft.com/office/drawing/2014/main" id="{8A9C45C1-F831-B9B2-E654-F99DC7FF9E24}"/>
              </a:ext>
            </a:extLst>
          </p:cNvPr>
          <p:cNvSpPr/>
          <p:nvPr/>
        </p:nvSpPr>
        <p:spPr>
          <a:xfrm>
            <a:off x="157531" y="2032696"/>
            <a:ext cx="1629893" cy="1079082"/>
          </a:xfrm>
          <a:prstGeom prst="rect">
            <a:avLst/>
          </a:prstGeom>
          <a:gradFill>
            <a:gsLst>
              <a:gs pos="0">
                <a:srgbClr val="005A76"/>
              </a:gs>
              <a:gs pos="100000">
                <a:srgbClr val="053249"/>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endParaRPr lang="en-GB" sz="1197" b="1">
              <a:solidFill>
                <a:srgbClr val="FEFFFF"/>
              </a:solidFill>
              <a:latin typeface="Arial" panose="020B0604020202020204"/>
              <a:cs typeface="Arial" panose="020B0604020202020204" pitchFamily="34" charset="0"/>
            </a:endParaRPr>
          </a:p>
        </p:txBody>
      </p:sp>
      <p:sp>
        <p:nvSpPr>
          <p:cNvPr id="31" name="Rectangle 30">
            <a:extLst>
              <a:ext uri="{FF2B5EF4-FFF2-40B4-BE49-F238E27FC236}">
                <a16:creationId xmlns:a16="http://schemas.microsoft.com/office/drawing/2014/main" id="{7227DFBA-3E2E-9193-7C2D-E0B964967DCB}"/>
              </a:ext>
            </a:extLst>
          </p:cNvPr>
          <p:cNvSpPr/>
          <p:nvPr/>
        </p:nvSpPr>
        <p:spPr>
          <a:xfrm>
            <a:off x="243455" y="2018727"/>
            <a:ext cx="1560282" cy="1092321"/>
          </a:xfrm>
          <a:prstGeom prst="rect">
            <a:avLst/>
          </a:prstGeom>
          <a:gradFill>
            <a:gsLst>
              <a:gs pos="0">
                <a:schemeClr val="bg1">
                  <a:alpha val="84000"/>
                </a:schemeClr>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931" fontAlgn="base">
              <a:spcBef>
                <a:spcPct val="0"/>
              </a:spcBef>
              <a:spcAft>
                <a:spcPct val="0"/>
              </a:spcAft>
            </a:pPr>
            <a:endParaRPr lang="en-GB" sz="1795">
              <a:solidFill>
                <a:srgbClr val="FEFFFF"/>
              </a:solidFill>
              <a:latin typeface="Arial" panose="020B0604020202020204"/>
            </a:endParaRPr>
          </a:p>
        </p:txBody>
      </p:sp>
      <p:sp>
        <p:nvSpPr>
          <p:cNvPr id="32" name="Rectangle: Rounded Corners 12">
            <a:extLst>
              <a:ext uri="{FF2B5EF4-FFF2-40B4-BE49-F238E27FC236}">
                <a16:creationId xmlns:a16="http://schemas.microsoft.com/office/drawing/2014/main" id="{DFD2521F-7FA5-3599-3064-59C4AF36ADF1}"/>
              </a:ext>
            </a:extLst>
          </p:cNvPr>
          <p:cNvSpPr/>
          <p:nvPr/>
        </p:nvSpPr>
        <p:spPr>
          <a:xfrm rot="16200000">
            <a:off x="-347954" y="2445380"/>
            <a:ext cx="1079089" cy="253709"/>
          </a:xfrm>
          <a:prstGeom prst="roundRect">
            <a:avLst>
              <a:gd name="adj" fmla="val 12873"/>
            </a:avLst>
          </a:prstGeom>
          <a:gradFill>
            <a:gsLst>
              <a:gs pos="0">
                <a:srgbClr val="005A76"/>
              </a:gs>
              <a:gs pos="100000">
                <a:srgbClr val="053249"/>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sz="1097" b="1" dirty="0">
                <a:solidFill>
                  <a:srgbClr val="FEFFFF"/>
                </a:solidFill>
                <a:latin typeface="Arial" panose="020B0604020202020204"/>
                <a:ea typeface="Times New Roman" panose="02020603050405020304" pitchFamily="18" charset="0"/>
                <a:cs typeface="Arial" panose="020B0604020202020204" pitchFamily="34" charset="0"/>
              </a:rPr>
              <a:t>FNOC</a:t>
            </a:r>
            <a:endParaRPr lang="en-NL" altLang="en-US" sz="1097" b="1" dirty="0">
              <a:solidFill>
                <a:srgbClr val="FEFFFF"/>
              </a:solidFill>
              <a:latin typeface="Arial" panose="020B0604020202020204"/>
            </a:endParaRPr>
          </a:p>
        </p:txBody>
      </p:sp>
      <p:sp>
        <p:nvSpPr>
          <p:cNvPr id="33" name="Rectangle: Rounded Corners 16">
            <a:extLst>
              <a:ext uri="{FF2B5EF4-FFF2-40B4-BE49-F238E27FC236}">
                <a16:creationId xmlns:a16="http://schemas.microsoft.com/office/drawing/2014/main" id="{87EF8576-CAA6-5CD1-4B02-83BEC7CD9534}"/>
              </a:ext>
            </a:extLst>
          </p:cNvPr>
          <p:cNvSpPr/>
          <p:nvPr/>
        </p:nvSpPr>
        <p:spPr>
          <a:xfrm>
            <a:off x="1713044" y="2050178"/>
            <a:ext cx="2724414" cy="216000"/>
          </a:xfrm>
          <a:prstGeom prst="roundRect">
            <a:avLst>
              <a:gd name="adj" fmla="val 9566"/>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sz="1200" b="1" dirty="0">
                <a:solidFill>
                  <a:srgbClr val="FEFFFF"/>
                </a:solidFill>
                <a:latin typeface="Arial" panose="020B0604020202020204"/>
                <a:ea typeface="Times New Roman" panose="02020603050405020304" pitchFamily="18" charset="0"/>
                <a:cs typeface="Arial" panose="020B0604020202020204" pitchFamily="34" charset="0"/>
              </a:rPr>
              <a:t>Assessment</a:t>
            </a:r>
            <a:endParaRPr lang="en-NL" altLang="en-US" sz="1200" b="1" i="1" dirty="0">
              <a:solidFill>
                <a:srgbClr val="FEFFFF"/>
              </a:solidFill>
              <a:latin typeface="Arial" panose="020B0604020202020204"/>
            </a:endParaRPr>
          </a:p>
        </p:txBody>
      </p:sp>
      <p:sp>
        <p:nvSpPr>
          <p:cNvPr id="34" name="Rectangle: Rounded Corners 17">
            <a:extLst>
              <a:ext uri="{FF2B5EF4-FFF2-40B4-BE49-F238E27FC236}">
                <a16:creationId xmlns:a16="http://schemas.microsoft.com/office/drawing/2014/main" id="{251D3F51-C225-8F29-F49B-B9ACD3C568B3}"/>
              </a:ext>
            </a:extLst>
          </p:cNvPr>
          <p:cNvSpPr/>
          <p:nvPr/>
        </p:nvSpPr>
        <p:spPr>
          <a:xfrm>
            <a:off x="2266765" y="2314055"/>
            <a:ext cx="3988362" cy="216000"/>
          </a:xfrm>
          <a:prstGeom prst="roundRect">
            <a:avLst>
              <a:gd name="adj" fmla="val 9566"/>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NL" altLang="en-US" sz="1200" b="1" dirty="0">
                <a:solidFill>
                  <a:srgbClr val="FEFFFF"/>
                </a:solidFill>
                <a:latin typeface="Arial" panose="020B0604020202020204"/>
              </a:rPr>
              <a:t>Simulation and definition P&amp;S</a:t>
            </a:r>
          </a:p>
        </p:txBody>
      </p:sp>
      <p:sp>
        <p:nvSpPr>
          <p:cNvPr id="41" name="Rectangle: Rounded Corners 49">
            <a:extLst>
              <a:ext uri="{FF2B5EF4-FFF2-40B4-BE49-F238E27FC236}">
                <a16:creationId xmlns:a16="http://schemas.microsoft.com/office/drawing/2014/main" id="{10029552-730B-035C-1EEF-4B3A7F41D75B}"/>
              </a:ext>
            </a:extLst>
          </p:cNvPr>
          <p:cNvSpPr/>
          <p:nvPr/>
        </p:nvSpPr>
        <p:spPr>
          <a:xfrm>
            <a:off x="3200492" y="2577932"/>
            <a:ext cx="3539807" cy="216000"/>
          </a:xfrm>
          <a:prstGeom prst="roundRect">
            <a:avLst>
              <a:gd name="adj" fmla="val 9566"/>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sz="1200" b="1" dirty="0">
                <a:solidFill>
                  <a:srgbClr val="FEFFFF"/>
                </a:solidFill>
                <a:latin typeface="Arial" panose="020B0604020202020204"/>
                <a:ea typeface="Times New Roman" panose="02020603050405020304" pitchFamily="18" charset="0"/>
                <a:cs typeface="Arial" panose="020B0604020202020204" pitchFamily="34" charset="0"/>
              </a:rPr>
              <a:t>Technical interoperability</a:t>
            </a:r>
            <a:endParaRPr lang="en-NL" altLang="en-US" sz="1200" b="1" dirty="0">
              <a:solidFill>
                <a:srgbClr val="FEFFFF"/>
              </a:solidFill>
              <a:latin typeface="Arial" panose="020B0604020202020204"/>
            </a:endParaRPr>
          </a:p>
        </p:txBody>
      </p:sp>
      <p:sp>
        <p:nvSpPr>
          <p:cNvPr id="44" name="Rectangle: Rounded Corners 49">
            <a:extLst>
              <a:ext uri="{FF2B5EF4-FFF2-40B4-BE49-F238E27FC236}">
                <a16:creationId xmlns:a16="http://schemas.microsoft.com/office/drawing/2014/main" id="{4BE53B3C-C02F-C027-5BEA-2D590785D724}"/>
              </a:ext>
            </a:extLst>
          </p:cNvPr>
          <p:cNvSpPr/>
          <p:nvPr/>
        </p:nvSpPr>
        <p:spPr>
          <a:xfrm>
            <a:off x="2253943" y="2841809"/>
            <a:ext cx="3539807" cy="216000"/>
          </a:xfrm>
          <a:prstGeom prst="roundRect">
            <a:avLst>
              <a:gd name="adj" fmla="val 9566"/>
            </a:avLst>
          </a:prstGeom>
          <a:solidFill>
            <a:srgbClr val="005A7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911931" fontAlgn="base">
              <a:spcBef>
                <a:spcPct val="0"/>
              </a:spcBef>
              <a:spcAft>
                <a:spcPct val="0"/>
              </a:spcAft>
            </a:pPr>
            <a:r>
              <a:rPr lang="en-GB" sz="1200" b="1" dirty="0">
                <a:solidFill>
                  <a:srgbClr val="FEFFFF"/>
                </a:solidFill>
                <a:latin typeface="Arial" panose="020B0604020202020204"/>
                <a:cs typeface="Arial" panose="020B0604020202020204" pitchFamily="34" charset="0"/>
              </a:rPr>
              <a:t>Future Clusters phase 0</a:t>
            </a:r>
            <a:endParaRPr lang="en-NL" altLang="en-US" sz="1200" b="1" dirty="0">
              <a:solidFill>
                <a:srgbClr val="FEFFFF"/>
              </a:solidFill>
              <a:latin typeface="Arial" panose="020B0604020202020204"/>
              <a:cs typeface="Arial" panose="020B0604020202020204" pitchFamily="34" charset="0"/>
            </a:endParaRPr>
          </a:p>
        </p:txBody>
      </p:sp>
      <p:cxnSp>
        <p:nvCxnSpPr>
          <p:cNvPr id="24" name="Straight Arrow Connector 23">
            <a:extLst>
              <a:ext uri="{FF2B5EF4-FFF2-40B4-BE49-F238E27FC236}">
                <a16:creationId xmlns:a16="http://schemas.microsoft.com/office/drawing/2014/main" id="{ECDB1EDD-8A2F-FE86-C5AE-BF0C7F05C81C}"/>
              </a:ext>
            </a:extLst>
          </p:cNvPr>
          <p:cNvCxnSpPr/>
          <p:nvPr/>
        </p:nvCxnSpPr>
        <p:spPr>
          <a:xfrm flipH="1">
            <a:off x="1600324" y="1818763"/>
            <a:ext cx="21986" cy="4387493"/>
          </a:xfrm>
          <a:prstGeom prst="straightConnector1">
            <a:avLst/>
          </a:prstGeom>
          <a:ln>
            <a:headEnd type="triangle"/>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2373338119"/>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429F5-2760-9A82-2B50-F1087EE410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A5B748-E035-1A2F-38B2-D6A1CBEC64E9}"/>
              </a:ext>
            </a:extLst>
          </p:cNvPr>
          <p:cNvSpPr>
            <a:spLocks noGrp="1"/>
          </p:cNvSpPr>
          <p:nvPr>
            <p:ph type="title"/>
          </p:nvPr>
        </p:nvSpPr>
        <p:spPr>
          <a:xfrm>
            <a:off x="247441" y="224119"/>
            <a:ext cx="10026327" cy="459151"/>
          </a:xfrm>
        </p:spPr>
        <p:txBody>
          <a:bodyPr/>
          <a:lstStyle/>
          <a:p>
            <a:r>
              <a:rPr lang="en-GB" sz="2388"/>
              <a:t>ERS-EO Element 2 Federation of National Observation Capabilities</a:t>
            </a:r>
          </a:p>
        </p:txBody>
      </p:sp>
      <p:sp>
        <p:nvSpPr>
          <p:cNvPr id="3" name="Content Placeholder 2">
            <a:extLst>
              <a:ext uri="{FF2B5EF4-FFF2-40B4-BE49-F238E27FC236}">
                <a16:creationId xmlns:a16="http://schemas.microsoft.com/office/drawing/2014/main" id="{B4A6B01F-D1A1-7F6E-773E-6C8CFBF9E83F}"/>
              </a:ext>
            </a:extLst>
          </p:cNvPr>
          <p:cNvSpPr>
            <a:spLocks noGrp="1"/>
          </p:cNvSpPr>
          <p:nvPr>
            <p:ph idx="1"/>
          </p:nvPr>
        </p:nvSpPr>
        <p:spPr>
          <a:xfrm>
            <a:off x="349874" y="2489738"/>
            <a:ext cx="11700724" cy="3820877"/>
          </a:xfrm>
        </p:spPr>
        <p:txBody>
          <a:bodyPr/>
          <a:lstStyle/>
          <a:p>
            <a:pPr marL="0" indent="0">
              <a:buNone/>
            </a:pPr>
            <a:r>
              <a:rPr lang="en-GB" sz="1990" b="1"/>
              <a:t>2026 work plan main objectives: focus on the conditions for federation:</a:t>
            </a:r>
          </a:p>
        </p:txBody>
      </p:sp>
      <p:sp>
        <p:nvSpPr>
          <p:cNvPr id="4" name="Title 1">
            <a:extLst>
              <a:ext uri="{FF2B5EF4-FFF2-40B4-BE49-F238E27FC236}">
                <a16:creationId xmlns:a16="http://schemas.microsoft.com/office/drawing/2014/main" id="{B12775C9-58B5-6BBC-22D5-D6C5EBCD7A97}"/>
              </a:ext>
            </a:extLst>
          </p:cNvPr>
          <p:cNvSpPr txBox="1">
            <a:spLocks/>
          </p:cNvSpPr>
          <p:nvPr/>
        </p:nvSpPr>
        <p:spPr>
          <a:xfrm>
            <a:off x="349875" y="815614"/>
            <a:ext cx="11492251" cy="1674122"/>
          </a:xfrm>
          <a:prstGeom prst="roundRect">
            <a:avLst/>
          </a:prstGeom>
          <a:solidFill>
            <a:srgbClr val="007177"/>
          </a:solidFill>
        </p:spPr>
        <p:txBody>
          <a:bodyPr vert="horz" lIns="0" tIns="45223" rIns="0" bIns="45223" rtlCol="0" anchor="ctr" anchorCtr="0">
            <a:noAutofit/>
          </a:bodyPr>
          <a:lstStyle>
            <a:lvl1pPr algn="l" rtl="0" eaLnBrk="0" fontAlgn="base" hangingPunct="0">
              <a:spcBef>
                <a:spcPct val="0"/>
              </a:spcBef>
              <a:spcAft>
                <a:spcPct val="0"/>
              </a:spcAft>
              <a:defRPr sz="2992"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r>
              <a:rPr lang="en-NL" sz="1995" b="0"/>
              <a:t>Federation of National Observation Capability (FNOC) establishes an a posteriori federated system of systems, based on voluntary and modular participation, fully preserving national missions, governance frameworks and sovereignty. Activities in FNOC are targeted to allow heterogeneous national solutions to interoperate in a predictable and auditable manner.</a:t>
            </a:r>
          </a:p>
        </p:txBody>
      </p:sp>
      <p:graphicFrame>
        <p:nvGraphicFramePr>
          <p:cNvPr id="7" name="Diagram 6">
            <a:extLst>
              <a:ext uri="{FF2B5EF4-FFF2-40B4-BE49-F238E27FC236}">
                <a16:creationId xmlns:a16="http://schemas.microsoft.com/office/drawing/2014/main" id="{DAFE2589-238C-2A37-0299-C57433B79958}"/>
              </a:ext>
            </a:extLst>
          </p:cNvPr>
          <p:cNvGraphicFramePr/>
          <p:nvPr/>
        </p:nvGraphicFramePr>
        <p:xfrm>
          <a:off x="349875" y="2857165"/>
          <a:ext cx="11492251" cy="25915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ontent Placeholder 2">
            <a:extLst>
              <a:ext uri="{FF2B5EF4-FFF2-40B4-BE49-F238E27FC236}">
                <a16:creationId xmlns:a16="http://schemas.microsoft.com/office/drawing/2014/main" id="{D9BD01AD-F2EF-4F87-E163-9C390FA3A8A2}"/>
              </a:ext>
            </a:extLst>
          </p:cNvPr>
          <p:cNvSpPr txBox="1">
            <a:spLocks/>
          </p:cNvSpPr>
          <p:nvPr/>
        </p:nvSpPr>
        <p:spPr bwMode="auto">
          <a:xfrm>
            <a:off x="245637" y="5448728"/>
            <a:ext cx="11700724" cy="1399923"/>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191" tIns="45595" rIns="91191" bIns="45595" numCol="1" anchor="t" anchorCtr="0" compatLnSpc="1">
            <a:prstTxWarp prst="textNoShape">
              <a:avLst/>
            </a:prstTxWarp>
          </a:bodyPr>
          <a:lstStyle>
            <a:lvl1pPr marL="284978" indent="-284978" algn="l" rtl="0" eaLnBrk="0" fontAlgn="base" hangingPunct="0">
              <a:lnSpc>
                <a:spcPct val="119000"/>
              </a:lnSpc>
              <a:spcBef>
                <a:spcPct val="20000"/>
              </a:spcBef>
              <a:spcAft>
                <a:spcPct val="0"/>
              </a:spcAft>
              <a:buClr>
                <a:srgbClr val="8197A6"/>
              </a:buClr>
              <a:buFont typeface="Arial" panose="020B0604020202020204" pitchFamily="34" charset="0"/>
              <a:buChar char="•"/>
              <a:defRPr lang="en-US" altLang="en-US" sz="1795">
                <a:solidFill>
                  <a:schemeClr val="tx1"/>
                </a:solidFill>
                <a:latin typeface="Arial" panose="020B0604020202020204" pitchFamily="34" charset="0"/>
                <a:ea typeface="MS PGothic" pitchFamily="34" charset="-128"/>
                <a:cs typeface="Arial" panose="020B0604020202020204" pitchFamily="34" charset="0"/>
              </a:defRPr>
            </a:lvl1pPr>
            <a:lvl2pPr marL="779216" indent="0" algn="l" rtl="0" eaLnBrk="0" fontAlgn="base" hangingPunct="0">
              <a:lnSpc>
                <a:spcPct val="119000"/>
              </a:lnSpc>
              <a:spcBef>
                <a:spcPct val="20000"/>
              </a:spcBef>
              <a:spcAft>
                <a:spcPct val="0"/>
              </a:spcAft>
              <a:buClr>
                <a:schemeClr val="accent1"/>
              </a:buClr>
              <a:buFont typeface="Verdana" pitchFamily="34" charset="0"/>
              <a:buNone/>
              <a:defRPr lang="en-US" altLang="en-US" sz="1795">
                <a:solidFill>
                  <a:schemeClr val="tx1"/>
                </a:solidFill>
                <a:latin typeface="Arial" panose="020B0604020202020204" pitchFamily="34" charset="0"/>
                <a:ea typeface="MS PGothic" pitchFamily="34" charset="-128"/>
                <a:cs typeface="Arial" panose="020B0604020202020204" pitchFamily="34" charset="0"/>
              </a:defRPr>
            </a:lvl2pPr>
            <a:lvl3pPr marL="1354105" indent="0" algn="l" rtl="0" eaLnBrk="0" fontAlgn="base" hangingPunct="0">
              <a:lnSpc>
                <a:spcPct val="119000"/>
              </a:lnSpc>
              <a:spcBef>
                <a:spcPct val="20000"/>
              </a:spcBef>
              <a:spcAft>
                <a:spcPct val="0"/>
              </a:spcAft>
              <a:buClr>
                <a:schemeClr val="accent1"/>
              </a:buClr>
              <a:buFont typeface="Verdana" pitchFamily="34" charset="0"/>
              <a:buNone/>
              <a:defRPr lang="en-US" altLang="en-US" sz="1795">
                <a:solidFill>
                  <a:schemeClr val="tx1"/>
                </a:solidFill>
                <a:latin typeface="Arial" panose="020B0604020202020204" pitchFamily="34" charset="0"/>
                <a:ea typeface="MS PGothic" pitchFamily="34" charset="-128"/>
                <a:cs typeface="Arial" panose="020B0604020202020204" pitchFamily="34" charset="0"/>
              </a:defRPr>
            </a:lvl3pPr>
            <a:lvl4pPr marL="1928994" indent="0" algn="l" rtl="0" eaLnBrk="0" fontAlgn="base" hangingPunct="0">
              <a:lnSpc>
                <a:spcPct val="119000"/>
              </a:lnSpc>
              <a:spcBef>
                <a:spcPct val="20000"/>
              </a:spcBef>
              <a:spcAft>
                <a:spcPct val="0"/>
              </a:spcAft>
              <a:buClr>
                <a:schemeClr val="accent1"/>
              </a:buClr>
              <a:buFont typeface="Verdana" pitchFamily="34" charset="0"/>
              <a:buNone/>
              <a:defRPr lang="en-US" altLang="en-US" sz="1795">
                <a:solidFill>
                  <a:schemeClr val="tx1"/>
                </a:solidFill>
                <a:latin typeface="Arial" charset="0"/>
                <a:ea typeface="MS PGothic" pitchFamily="34" charset="-128"/>
                <a:cs typeface="Arial" charset="0"/>
              </a:defRPr>
            </a:lvl4pPr>
            <a:lvl5pPr marL="2503882" indent="0" algn="l" rtl="0" eaLnBrk="0" fontAlgn="base" hangingPunct="0">
              <a:lnSpc>
                <a:spcPct val="119000"/>
              </a:lnSpc>
              <a:spcBef>
                <a:spcPct val="20000"/>
              </a:spcBef>
              <a:spcAft>
                <a:spcPct val="0"/>
              </a:spcAft>
              <a:buClr>
                <a:schemeClr val="accent1"/>
              </a:buClr>
              <a:buFont typeface="Verdana" pitchFamily="34" charset="0"/>
              <a:buNone/>
              <a:defRPr lang="en-GB" altLang="en-US" sz="1795">
                <a:solidFill>
                  <a:schemeClr val="tx1"/>
                </a:solidFill>
                <a:latin typeface="Arial" charset="0"/>
                <a:ea typeface="MS PGothic" pitchFamily="34" charset="-128"/>
                <a:cs typeface="Arial" charset="0"/>
              </a:defRPr>
            </a:lvl5pPr>
            <a:lvl6pPr marL="3347552"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6pPr>
            <a:lvl7pPr marL="3787376"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7pPr>
            <a:lvl8pPr marL="4227201"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8pPr>
            <a:lvl9pPr marL="4667025"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9pPr>
          </a:lstStyle>
          <a:p>
            <a:pPr marL="0" indent="0">
              <a:buNone/>
            </a:pPr>
            <a:r>
              <a:rPr lang="en-GB" sz="1790" kern="0"/>
              <a:t>By mid-2027, FNOC will deliver a </a:t>
            </a:r>
            <a:r>
              <a:rPr lang="en-GB" sz="1790" b="1" kern="0"/>
              <a:t>clear, shared and technically credible basis</a:t>
            </a:r>
            <a:r>
              <a:rPr lang="en-GB" sz="1790" kern="0"/>
              <a:t> for moving from national systems to a federated European EO capability, fully aligned with EOGS, SRNs and future ERS‑EO Clusters.</a:t>
            </a:r>
            <a:endParaRPr lang="en-NL" sz="1790" kern="0"/>
          </a:p>
          <a:p>
            <a:pPr marL="0" indent="0">
              <a:buNone/>
            </a:pPr>
            <a:endParaRPr lang="en-GB" sz="1990" b="1" kern="0"/>
          </a:p>
        </p:txBody>
      </p:sp>
    </p:spTree>
    <p:extLst>
      <p:ext uri="{BB962C8B-B14F-4D97-AF65-F5344CB8AC3E}">
        <p14:creationId xmlns:p14="http://schemas.microsoft.com/office/powerpoint/2010/main" val="970500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14748-BA89-B838-5A91-D780C3C75A21}"/>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45D56D4-14E8-52B6-4600-0E2A237EED3E}"/>
              </a:ext>
            </a:extLst>
          </p:cNvPr>
          <p:cNvSpPr>
            <a:spLocks noGrp="1"/>
          </p:cNvSpPr>
          <p:nvPr>
            <p:ph idx="1"/>
          </p:nvPr>
        </p:nvSpPr>
        <p:spPr>
          <a:xfrm>
            <a:off x="234291" y="896065"/>
            <a:ext cx="8714685" cy="5298982"/>
          </a:xfrm>
        </p:spPr>
        <p:txBody>
          <a:bodyPr/>
          <a:lstStyle/>
          <a:p>
            <a:endParaRPr lang="en-GB"/>
          </a:p>
          <a:p>
            <a:endParaRPr lang="en-GB"/>
          </a:p>
        </p:txBody>
      </p:sp>
      <p:sp>
        <p:nvSpPr>
          <p:cNvPr id="4" name="Title 3">
            <a:extLst>
              <a:ext uri="{FF2B5EF4-FFF2-40B4-BE49-F238E27FC236}">
                <a16:creationId xmlns:a16="http://schemas.microsoft.com/office/drawing/2014/main" id="{833D3B2C-9343-072B-84D1-99435DFBB0F1}"/>
              </a:ext>
            </a:extLst>
          </p:cNvPr>
          <p:cNvSpPr>
            <a:spLocks noGrp="1"/>
          </p:cNvSpPr>
          <p:nvPr>
            <p:ph type="title"/>
          </p:nvPr>
        </p:nvSpPr>
        <p:spPr>
          <a:xfrm>
            <a:off x="231447" y="215356"/>
            <a:ext cx="10053743" cy="460406"/>
          </a:xfrm>
        </p:spPr>
        <p:txBody>
          <a:bodyPr/>
          <a:lstStyle/>
          <a:p>
            <a:r>
              <a:rPr lang="en-GB" altLang="en-US" sz="2394"/>
              <a:t>ERS-EO Element 2 – ALPSTAR cluster</a:t>
            </a:r>
            <a:endParaRPr lang="en-GB" sz="2394"/>
          </a:p>
        </p:txBody>
      </p:sp>
      <p:pic>
        <p:nvPicPr>
          <p:cNvPr id="35" name="Picture 34">
            <a:extLst>
              <a:ext uri="{FF2B5EF4-FFF2-40B4-BE49-F238E27FC236}">
                <a16:creationId xmlns:a16="http://schemas.microsoft.com/office/drawing/2014/main" id="{E2668B1C-9C5D-1061-1E9C-E36784520707}"/>
              </a:ext>
            </a:extLst>
          </p:cNvPr>
          <p:cNvPicPr>
            <a:picLocks noChangeAspect="1"/>
          </p:cNvPicPr>
          <p:nvPr/>
        </p:nvPicPr>
        <p:blipFill>
          <a:blip r:embed="rId3"/>
          <a:stretch>
            <a:fillRect/>
          </a:stretch>
        </p:blipFill>
        <p:spPr>
          <a:xfrm>
            <a:off x="6933973" y="2401890"/>
            <a:ext cx="4630756" cy="2434276"/>
          </a:xfrm>
          <a:prstGeom prst="rect">
            <a:avLst/>
          </a:prstGeom>
        </p:spPr>
      </p:pic>
      <p:sp>
        <p:nvSpPr>
          <p:cNvPr id="2" name="Title 1">
            <a:extLst>
              <a:ext uri="{FF2B5EF4-FFF2-40B4-BE49-F238E27FC236}">
                <a16:creationId xmlns:a16="http://schemas.microsoft.com/office/drawing/2014/main" id="{D78B35AD-B67C-8484-AF54-0D17481C4422}"/>
              </a:ext>
            </a:extLst>
          </p:cNvPr>
          <p:cNvSpPr txBox="1">
            <a:spLocks/>
          </p:cNvSpPr>
          <p:nvPr/>
        </p:nvSpPr>
        <p:spPr>
          <a:xfrm>
            <a:off x="425500" y="776578"/>
            <a:ext cx="11341000" cy="1505826"/>
          </a:xfrm>
          <a:prstGeom prst="roundRect">
            <a:avLst/>
          </a:prstGeom>
          <a:solidFill>
            <a:srgbClr val="007177"/>
          </a:solidFill>
        </p:spPr>
        <p:txBody>
          <a:bodyPr vert="horz" lIns="0" tIns="45347" rIns="0" bIns="45347" rtlCol="0" anchor="ctr" anchorCtr="0">
            <a:noAutofit/>
          </a:bodyPr>
          <a:lstStyle>
            <a:lvl1pPr algn="l" rtl="0" eaLnBrk="0" fontAlgn="base" hangingPunct="0">
              <a:spcBef>
                <a:spcPct val="0"/>
              </a:spcBef>
              <a:spcAft>
                <a:spcPct val="0"/>
              </a:spcAft>
              <a:defRPr sz="2992"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r>
              <a:rPr lang="en-GB" sz="1592"/>
              <a:t>ALPSTAR is an ESA-led, dual‑use programme within the European Resilience from Space – Earth Observation (ERS‑EO) framework whose purpose is to </a:t>
            </a:r>
            <a:r>
              <a:rPr lang="en-GB" sz="1592" u="sng"/>
              <a:t>enable resilient, sovereign, and interoperable cooperation </a:t>
            </a:r>
            <a:r>
              <a:rPr lang="en-GB" sz="1592"/>
              <a:t>between the ALPSTAR Participating States in the tasking, operation and data sharing of space‑based and ground‑based sensing assets as to decrease dependence on ISR from outside Europe.</a:t>
            </a:r>
          </a:p>
        </p:txBody>
      </p:sp>
      <p:sp>
        <p:nvSpPr>
          <p:cNvPr id="15" name="TextBox 14">
            <a:extLst>
              <a:ext uri="{FF2B5EF4-FFF2-40B4-BE49-F238E27FC236}">
                <a16:creationId xmlns:a16="http://schemas.microsoft.com/office/drawing/2014/main" id="{46720D4D-E8E2-52AC-2916-6AE6FCDE7FE6}"/>
              </a:ext>
            </a:extLst>
          </p:cNvPr>
          <p:cNvSpPr txBox="1"/>
          <p:nvPr/>
        </p:nvSpPr>
        <p:spPr>
          <a:xfrm>
            <a:off x="10229541" y="3091227"/>
            <a:ext cx="1335187" cy="1744939"/>
          </a:xfrm>
          <a:prstGeom prst="rect">
            <a:avLst/>
          </a:prstGeom>
          <a:solidFill>
            <a:schemeClr val="bg1">
              <a:alpha val="54000"/>
            </a:schemeClr>
          </a:solidFill>
        </p:spPr>
        <p:txBody>
          <a:bodyPr wrap="square">
            <a:spAutoFit/>
          </a:bodyPr>
          <a:lstStyle/>
          <a:p>
            <a:pPr algn="r"/>
            <a:r>
              <a:rPr lang="en-GB" sz="1790">
                <a:latin typeface="Segoe UI" panose="020B0502040204020203" pitchFamily="34" charset="0"/>
              </a:rPr>
              <a:t>Switzerland Belgium </a:t>
            </a:r>
          </a:p>
          <a:p>
            <a:pPr algn="r"/>
            <a:r>
              <a:rPr lang="en-GB" sz="1790">
                <a:latin typeface="Segoe UI" panose="020B0502040204020203" pitchFamily="34" charset="0"/>
              </a:rPr>
              <a:t>Poland </a:t>
            </a:r>
          </a:p>
          <a:p>
            <a:pPr algn="r"/>
            <a:r>
              <a:rPr lang="en-GB" sz="1790">
                <a:latin typeface="Segoe UI" panose="020B0502040204020203" pitchFamily="34" charset="0"/>
              </a:rPr>
              <a:t>Slovenia </a:t>
            </a:r>
          </a:p>
          <a:p>
            <a:pPr algn="r"/>
            <a:r>
              <a:rPr lang="en-GB" sz="1790">
                <a:latin typeface="Segoe UI" panose="020B0502040204020203" pitchFamily="34" charset="0"/>
              </a:rPr>
              <a:t>Latvia </a:t>
            </a:r>
          </a:p>
          <a:p>
            <a:pPr algn="r"/>
            <a:r>
              <a:rPr lang="en-GB" sz="1790">
                <a:latin typeface="Segoe UI" panose="020B0502040204020203" pitchFamily="34" charset="0"/>
              </a:rPr>
              <a:t>Canada</a:t>
            </a:r>
            <a:endParaRPr lang="en-GB" sz="1790"/>
          </a:p>
        </p:txBody>
      </p:sp>
      <p:grpSp>
        <p:nvGrpSpPr>
          <p:cNvPr id="16" name="Group 15">
            <a:extLst>
              <a:ext uri="{FF2B5EF4-FFF2-40B4-BE49-F238E27FC236}">
                <a16:creationId xmlns:a16="http://schemas.microsoft.com/office/drawing/2014/main" id="{D6D406BB-1093-7AE0-9956-1A3F445E3C2D}"/>
              </a:ext>
            </a:extLst>
          </p:cNvPr>
          <p:cNvGrpSpPr/>
          <p:nvPr/>
        </p:nvGrpSpPr>
        <p:grpSpPr>
          <a:xfrm>
            <a:off x="7015273" y="2530071"/>
            <a:ext cx="2252978" cy="219747"/>
            <a:chOff x="4868704" y="1492733"/>
            <a:chExt cx="2265315" cy="220951"/>
          </a:xfrm>
        </p:grpSpPr>
        <p:pic>
          <p:nvPicPr>
            <p:cNvPr id="17" name="Picture 16" descr="be.png">
              <a:extLst>
                <a:ext uri="{FF2B5EF4-FFF2-40B4-BE49-F238E27FC236}">
                  <a16:creationId xmlns:a16="http://schemas.microsoft.com/office/drawing/2014/main" id="{147BF6CF-A1B8-3B1E-08EA-D63905C66183}"/>
                </a:ext>
              </a:extLst>
            </p:cNvPr>
            <p:cNvPicPr>
              <a:picLocks/>
            </p:cNvPicPr>
            <p:nvPr/>
          </p:nvPicPr>
          <p:blipFill>
            <a:blip r:embed="rId4" cstate="screen">
              <a:extLst>
                <a:ext uri="{28A0092B-C50C-407E-A947-70E740481C1C}">
                  <a14:useLocalDpi xmlns:a14="http://schemas.microsoft.com/office/drawing/2010/main"/>
                </a:ext>
              </a:extLst>
            </a:blip>
            <a:stretch>
              <a:fillRect/>
            </a:stretch>
          </p:blipFill>
          <p:spPr>
            <a:xfrm>
              <a:off x="4868704" y="1497684"/>
              <a:ext cx="324000" cy="216000"/>
            </a:xfrm>
            <a:prstGeom prst="rect">
              <a:avLst/>
            </a:prstGeom>
            <a:ln>
              <a:noFill/>
            </a:ln>
          </p:spPr>
        </p:pic>
        <p:pic>
          <p:nvPicPr>
            <p:cNvPr id="18" name="Picture 2">
              <a:extLst>
                <a:ext uri="{FF2B5EF4-FFF2-40B4-BE49-F238E27FC236}">
                  <a16:creationId xmlns:a16="http://schemas.microsoft.com/office/drawing/2014/main" id="{2588BFCB-0D43-CFF3-EC44-7DCD86BD5432}"/>
                </a:ext>
              </a:extLst>
            </p:cNvPr>
            <p:cNvPicPr>
              <a:picLocks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810019" y="1492733"/>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00DADBCD-C72D-F16B-3F92-BEC0869D0237}"/>
                </a:ext>
              </a:extLst>
            </p:cNvPr>
            <p:cNvPicPr>
              <a:picLocks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629356" y="1492733"/>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Civil and State Ensign of Switzerland">
              <a:extLst>
                <a:ext uri="{FF2B5EF4-FFF2-40B4-BE49-F238E27FC236}">
                  <a16:creationId xmlns:a16="http://schemas.microsoft.com/office/drawing/2014/main" id="{3CCC8C96-4CD4-2721-8ACC-CB410B2FB13E}"/>
                </a:ext>
              </a:extLst>
            </p:cNvPr>
            <p:cNvPicPr>
              <a:picLocks noChangeArrowheads="1"/>
            </p:cNvPicPr>
            <p:nvPr/>
          </p:nvPicPr>
          <p:blipFill>
            <a:blip r:embed="rId7" cstate="hqprint">
              <a:extLst>
                <a:ext uri="{28A0092B-C50C-407E-A947-70E740481C1C}">
                  <a14:useLocalDpi xmlns:a14="http://schemas.microsoft.com/office/drawing/2010/main"/>
                </a:ext>
              </a:extLst>
            </a:blip>
            <a:srcRect/>
            <a:stretch>
              <a:fillRect/>
            </a:stretch>
          </p:blipFill>
          <p:spPr bwMode="auto">
            <a:xfrm>
              <a:off x="6006773" y="1492733"/>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2" descr="undefined">
              <a:extLst>
                <a:ext uri="{FF2B5EF4-FFF2-40B4-BE49-F238E27FC236}">
                  <a16:creationId xmlns:a16="http://schemas.microsoft.com/office/drawing/2014/main" id="{77207BC1-6400-9C3F-578E-768634D4F469}"/>
                </a:ext>
              </a:extLst>
            </p:cNvPr>
            <p:cNvPicPr>
              <a:picLocks noChangeArrowheads="1"/>
            </p:cNvPicPr>
            <p:nvPr/>
          </p:nvPicPr>
          <p:blipFill rotWithShape="1">
            <a:blip r:embed="rId8" cstate="hqprint">
              <a:extLst>
                <a:ext uri="{28A0092B-C50C-407E-A947-70E740481C1C}">
                  <a14:useLocalDpi xmlns:a14="http://schemas.microsoft.com/office/drawing/2010/main"/>
                </a:ext>
              </a:extLst>
            </a:blip>
            <a:srcRect/>
            <a:stretch/>
          </p:blipFill>
          <p:spPr bwMode="auto">
            <a:xfrm>
              <a:off x="5251939" y="1492733"/>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0" descr="undefined">
              <a:extLst>
                <a:ext uri="{FF2B5EF4-FFF2-40B4-BE49-F238E27FC236}">
                  <a16:creationId xmlns:a16="http://schemas.microsoft.com/office/drawing/2014/main" id="{1E38409E-12B1-F5A6-9179-E6C4DBA0C0D5}"/>
                </a:ext>
              </a:extLst>
            </p:cNvPr>
            <p:cNvPicPr>
              <a:picLocks noChangeArrowheads="1"/>
            </p:cNvPicPr>
            <p:nvPr/>
          </p:nvPicPr>
          <p:blipFill>
            <a:blip r:embed="rId9" cstate="hqprint">
              <a:extLst>
                <a:ext uri="{28A0092B-C50C-407E-A947-70E740481C1C}">
                  <a14:useLocalDpi xmlns:a14="http://schemas.microsoft.com/office/drawing/2010/main"/>
                </a:ext>
              </a:extLst>
            </a:blip>
            <a:srcRect/>
            <a:stretch>
              <a:fillRect/>
            </a:stretch>
          </p:blipFill>
          <p:spPr bwMode="auto">
            <a:xfrm>
              <a:off x="6393761" y="1492733"/>
              <a:ext cx="353269" cy="216000"/>
            </a:xfrm>
            <a:prstGeom prst="rect">
              <a:avLst/>
            </a:prstGeom>
            <a:noFill/>
            <a:extLst>
              <a:ext uri="{909E8E84-426E-40DD-AFC4-6F175D3DCCD1}">
                <a14:hiddenFill xmlns:a14="http://schemas.microsoft.com/office/drawing/2010/main">
                  <a:solidFill>
                    <a:srgbClr val="FFFFFF"/>
                  </a:solidFill>
                </a14:hiddenFill>
              </a:ext>
            </a:extLst>
          </p:spPr>
        </p:pic>
      </p:grpSp>
      <p:sp>
        <p:nvSpPr>
          <p:cNvPr id="25" name="Rounded Rectangle 24">
            <a:extLst>
              <a:ext uri="{FF2B5EF4-FFF2-40B4-BE49-F238E27FC236}">
                <a16:creationId xmlns:a16="http://schemas.microsoft.com/office/drawing/2014/main" id="{692B18AD-9D7F-33C3-F331-247D4FB12420}"/>
              </a:ext>
            </a:extLst>
          </p:cNvPr>
          <p:cNvSpPr/>
          <p:nvPr/>
        </p:nvSpPr>
        <p:spPr>
          <a:xfrm>
            <a:off x="6933973" y="4961946"/>
            <a:ext cx="4630756" cy="1233100"/>
          </a:xfrm>
          <a:prstGeom prst="roundRect">
            <a:avLst/>
          </a:prstGeom>
          <a:solidFill>
            <a:srgbClr val="007177"/>
          </a:solidFill>
        </p:spPr>
        <p:txBody>
          <a:bodyPr vert="horz" lIns="0" tIns="45347" rIns="0" bIns="45347" rtlCol="0" anchor="ctr" anchorCtr="0">
            <a:noAutofit/>
          </a:bodyPr>
          <a:lstStyle/>
          <a:p>
            <a:pPr eaLnBrk="0" hangingPunct="0"/>
            <a:r>
              <a:rPr lang="en-NL">
                <a:solidFill>
                  <a:schemeClr val="bg1"/>
                </a:solidFill>
                <a:latin typeface="Arial" charset="0"/>
                <a:ea typeface="MS PGothic" pitchFamily="34" charset="-128"/>
                <a:cs typeface="Arial" charset="0"/>
              </a:rPr>
              <a:t>Sharing of assets:</a:t>
            </a:r>
          </a:p>
        </p:txBody>
      </p:sp>
      <p:sp>
        <p:nvSpPr>
          <p:cNvPr id="26" name="Rectangle 25">
            <a:extLst>
              <a:ext uri="{FF2B5EF4-FFF2-40B4-BE49-F238E27FC236}">
                <a16:creationId xmlns:a16="http://schemas.microsoft.com/office/drawing/2014/main" id="{38FD48BA-D7F7-FD33-3F11-7AA4B6A26125}"/>
              </a:ext>
            </a:extLst>
          </p:cNvPr>
          <p:cNvSpPr/>
          <p:nvPr/>
        </p:nvSpPr>
        <p:spPr>
          <a:xfrm>
            <a:off x="9134788" y="4961946"/>
            <a:ext cx="2631712" cy="1233100"/>
          </a:xfrm>
          <a:prstGeom prst="rect">
            <a:avLst/>
          </a:prstGeom>
          <a:solidFill>
            <a:schemeClr val="bg1">
              <a:alpha val="4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4978" indent="-284978">
              <a:buFont typeface="Arial" panose="020B0604020202020204" pitchFamily="34" charset="0"/>
              <a:buChar char="•"/>
            </a:pPr>
            <a:r>
              <a:rPr lang="en-GB"/>
              <a:t>Ground station services</a:t>
            </a:r>
          </a:p>
          <a:p>
            <a:pPr marL="284978" indent="-284978">
              <a:buFont typeface="Arial" panose="020B0604020202020204" pitchFamily="34" charset="0"/>
              <a:buChar char="•"/>
            </a:pPr>
            <a:r>
              <a:rPr lang="en-GB"/>
              <a:t>Satellites</a:t>
            </a:r>
          </a:p>
          <a:p>
            <a:pPr marL="284978" indent="-284978">
              <a:buFont typeface="Arial" panose="020B0604020202020204" pitchFamily="34" charset="0"/>
              <a:buChar char="•"/>
            </a:pPr>
            <a:r>
              <a:rPr lang="en-GB"/>
              <a:t>Data</a:t>
            </a:r>
          </a:p>
        </p:txBody>
      </p:sp>
      <p:pic>
        <p:nvPicPr>
          <p:cNvPr id="29" name="Picture 28">
            <a:extLst>
              <a:ext uri="{FF2B5EF4-FFF2-40B4-BE49-F238E27FC236}">
                <a16:creationId xmlns:a16="http://schemas.microsoft.com/office/drawing/2014/main" id="{4F2D2DEE-38AD-9A35-67E5-A3E31AE12A56}"/>
              </a:ext>
            </a:extLst>
          </p:cNvPr>
          <p:cNvPicPr>
            <a:picLocks noChangeAspect="1"/>
          </p:cNvPicPr>
          <p:nvPr/>
        </p:nvPicPr>
        <p:blipFill>
          <a:blip r:embed="rId10"/>
          <a:stretch>
            <a:fillRect/>
          </a:stretch>
        </p:blipFill>
        <p:spPr>
          <a:xfrm>
            <a:off x="56679" y="2530071"/>
            <a:ext cx="7206594" cy="1646498"/>
          </a:xfrm>
          <a:prstGeom prst="rect">
            <a:avLst/>
          </a:prstGeom>
        </p:spPr>
      </p:pic>
      <p:pic>
        <p:nvPicPr>
          <p:cNvPr id="42" name="Picture 41">
            <a:extLst>
              <a:ext uri="{FF2B5EF4-FFF2-40B4-BE49-F238E27FC236}">
                <a16:creationId xmlns:a16="http://schemas.microsoft.com/office/drawing/2014/main" id="{D610354A-C364-44AB-FE3E-834F596D5B7F}"/>
              </a:ext>
            </a:extLst>
          </p:cNvPr>
          <p:cNvPicPr>
            <a:picLocks noChangeAspect="1"/>
          </p:cNvPicPr>
          <p:nvPr/>
        </p:nvPicPr>
        <p:blipFill>
          <a:blip r:embed="rId11"/>
          <a:stretch>
            <a:fillRect/>
          </a:stretch>
        </p:blipFill>
        <p:spPr>
          <a:xfrm>
            <a:off x="924308" y="4604615"/>
            <a:ext cx="4729100" cy="1810735"/>
          </a:xfrm>
          <a:prstGeom prst="rect">
            <a:avLst/>
          </a:prstGeom>
        </p:spPr>
      </p:pic>
    </p:spTree>
    <p:extLst>
      <p:ext uri="{BB962C8B-B14F-4D97-AF65-F5344CB8AC3E}">
        <p14:creationId xmlns:p14="http://schemas.microsoft.com/office/powerpoint/2010/main" val="4266544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9706E-39DC-81C8-BB1E-3DE35FC398C7}"/>
            </a:ext>
          </a:extLst>
        </p:cNvPr>
        <p:cNvGrpSpPr/>
        <p:nvPr/>
      </p:nvGrpSpPr>
      <p:grpSpPr>
        <a:xfrm>
          <a:off x="0" y="0"/>
          <a:ext cx="0" cy="0"/>
          <a:chOff x="0" y="0"/>
          <a:chExt cx="0" cy="0"/>
        </a:xfrm>
      </p:grpSpPr>
      <p:pic>
        <p:nvPicPr>
          <p:cNvPr id="35" name="Picture 34">
            <a:extLst>
              <a:ext uri="{FF2B5EF4-FFF2-40B4-BE49-F238E27FC236}">
                <a16:creationId xmlns:a16="http://schemas.microsoft.com/office/drawing/2014/main" id="{0D7C2921-A66E-39BB-0E3D-5699ECF5B460}"/>
              </a:ext>
            </a:extLst>
          </p:cNvPr>
          <p:cNvPicPr>
            <a:picLocks noChangeAspect="1"/>
          </p:cNvPicPr>
          <p:nvPr/>
        </p:nvPicPr>
        <p:blipFill rotWithShape="1">
          <a:blip r:embed="rId3" cstate="screen">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a:ext>
            </a:extLst>
          </a:blip>
          <a:srcRect/>
          <a:stretch/>
        </p:blipFill>
        <p:spPr>
          <a:xfrm>
            <a:off x="10671217" y="169609"/>
            <a:ext cx="1400060" cy="544229"/>
          </a:xfrm>
          <a:prstGeom prst="rect">
            <a:avLst/>
          </a:prstGeom>
          <a:effectLst>
            <a:outerShdw blurRad="63500" sx="102000" sy="102000" algn="ctr" rotWithShape="0">
              <a:prstClr val="black">
                <a:alpha val="40000"/>
              </a:prstClr>
            </a:outerShdw>
          </a:effectLst>
        </p:spPr>
      </p:pic>
      <p:pic>
        <p:nvPicPr>
          <p:cNvPr id="3" name="Picture 39">
            <a:extLst>
              <a:ext uri="{FF2B5EF4-FFF2-40B4-BE49-F238E27FC236}">
                <a16:creationId xmlns:a16="http://schemas.microsoft.com/office/drawing/2014/main" id="{BB8DC422-1DD4-0AA7-05AC-B250A856976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6626" y="6447412"/>
            <a:ext cx="10132232" cy="429546"/>
          </a:xfrm>
          <a:prstGeom prst="rect">
            <a:avLst/>
          </a:prstGeom>
        </p:spPr>
      </p:pic>
      <p:sp>
        <p:nvSpPr>
          <p:cNvPr id="4" name="Rectangle 3">
            <a:extLst>
              <a:ext uri="{FF2B5EF4-FFF2-40B4-BE49-F238E27FC236}">
                <a16:creationId xmlns:a16="http://schemas.microsoft.com/office/drawing/2014/main" id="{AC021041-300F-E64E-7113-0A1151072873}"/>
              </a:ext>
            </a:extLst>
          </p:cNvPr>
          <p:cNvSpPr/>
          <p:nvPr/>
        </p:nvSpPr>
        <p:spPr>
          <a:xfrm>
            <a:off x="1" y="-57142"/>
            <a:ext cx="12192000" cy="3125179"/>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538527" bIns="574429" rtlCol="0" anchor="b"/>
          <a:lstStyle/>
          <a:p>
            <a:pPr marL="971543" lvl="1" eaLnBrk="0" hangingPunct="0">
              <a:lnSpc>
                <a:spcPct val="150000"/>
              </a:lnSpc>
              <a:spcBef>
                <a:spcPts val="598"/>
              </a:spcBef>
              <a:buClr>
                <a:srgbClr val="FEFFFF"/>
              </a:buClr>
              <a:defRPr/>
            </a:pPr>
            <a:r>
              <a:rPr lang="en-GB" sz="1995">
                <a:solidFill>
                  <a:schemeClr val="tx1"/>
                </a:solidFill>
                <a:latin typeface="Arial" panose="020B0604020202020204"/>
              </a:rPr>
              <a:t>Europe needs to strengthen its security and resilience capabilities</a:t>
            </a:r>
          </a:p>
          <a:p>
            <a:pPr marL="971543" lvl="1" eaLnBrk="0" hangingPunct="0">
              <a:lnSpc>
                <a:spcPct val="150000"/>
              </a:lnSpc>
              <a:spcBef>
                <a:spcPts val="598"/>
              </a:spcBef>
              <a:buClr>
                <a:srgbClr val="FEFFFF"/>
              </a:buClr>
              <a:defRPr/>
            </a:pPr>
            <a:r>
              <a:rPr lang="en-GB" sz="1995">
                <a:solidFill>
                  <a:schemeClr val="tx1"/>
                </a:solidFill>
                <a:latin typeface="Arial" panose="020B0604020202020204"/>
              </a:rPr>
              <a:t>Space plays a key role because of its dual use nature</a:t>
            </a:r>
          </a:p>
          <a:p>
            <a:pPr marL="971543" lvl="1" eaLnBrk="0" hangingPunct="0">
              <a:lnSpc>
                <a:spcPct val="150000"/>
              </a:lnSpc>
              <a:spcBef>
                <a:spcPts val="598"/>
              </a:spcBef>
              <a:buClr>
                <a:srgbClr val="FEFFFF"/>
              </a:buClr>
              <a:defRPr/>
            </a:pPr>
            <a:r>
              <a:rPr lang="en-GB" sz="1995">
                <a:solidFill>
                  <a:schemeClr val="tx1"/>
                </a:solidFill>
                <a:latin typeface="Arial" panose="020B0604020202020204"/>
              </a:rPr>
              <a:t>ESA can support Member States &amp; EU responses to the new situation</a:t>
            </a:r>
          </a:p>
        </p:txBody>
      </p:sp>
      <p:sp>
        <p:nvSpPr>
          <p:cNvPr id="5" name="Title 4">
            <a:extLst>
              <a:ext uri="{FF2B5EF4-FFF2-40B4-BE49-F238E27FC236}">
                <a16:creationId xmlns:a16="http://schemas.microsoft.com/office/drawing/2014/main" id="{6A1622A2-5E86-0FC8-854E-6C3DB1B3371E}"/>
              </a:ext>
            </a:extLst>
          </p:cNvPr>
          <p:cNvSpPr>
            <a:spLocks noGrp="1"/>
          </p:cNvSpPr>
          <p:nvPr>
            <p:ph type="title"/>
          </p:nvPr>
        </p:nvSpPr>
        <p:spPr>
          <a:xfrm>
            <a:off x="215411" y="169314"/>
            <a:ext cx="10081234" cy="552487"/>
          </a:xfrm>
        </p:spPr>
        <p:txBody>
          <a:bodyPr/>
          <a:lstStyle/>
          <a:p>
            <a:r>
              <a:rPr lang="en-GB">
                <a:solidFill>
                  <a:srgbClr val="007177"/>
                </a:solidFill>
              </a:rPr>
              <a:t>Geopolitical Shift and ESA programmes </a:t>
            </a:r>
          </a:p>
        </p:txBody>
      </p:sp>
      <p:sp>
        <p:nvSpPr>
          <p:cNvPr id="8" name="Rectangle: Rounded Corners 7">
            <a:extLst>
              <a:ext uri="{FF2B5EF4-FFF2-40B4-BE49-F238E27FC236}">
                <a16:creationId xmlns:a16="http://schemas.microsoft.com/office/drawing/2014/main" id="{E252F067-D928-3578-19BF-4B37AB450848}"/>
              </a:ext>
            </a:extLst>
          </p:cNvPr>
          <p:cNvSpPr/>
          <p:nvPr/>
        </p:nvSpPr>
        <p:spPr>
          <a:xfrm>
            <a:off x="856286" y="1104452"/>
            <a:ext cx="370463" cy="370463"/>
          </a:xfrm>
          <a:prstGeom prst="roundRect">
            <a:avLst/>
          </a:prstGeom>
          <a:solidFill>
            <a:srgbClr val="0051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1</a:t>
            </a:r>
          </a:p>
        </p:txBody>
      </p:sp>
      <p:sp>
        <p:nvSpPr>
          <p:cNvPr id="14" name="Rectangle: Rounded Corners 13">
            <a:extLst>
              <a:ext uri="{FF2B5EF4-FFF2-40B4-BE49-F238E27FC236}">
                <a16:creationId xmlns:a16="http://schemas.microsoft.com/office/drawing/2014/main" id="{4910CAD3-030F-4990-6502-B01B32C2F9DB}"/>
              </a:ext>
            </a:extLst>
          </p:cNvPr>
          <p:cNvSpPr/>
          <p:nvPr/>
        </p:nvSpPr>
        <p:spPr>
          <a:xfrm>
            <a:off x="856286" y="1639428"/>
            <a:ext cx="370463" cy="370463"/>
          </a:xfrm>
          <a:prstGeom prst="roundRect">
            <a:avLst/>
          </a:prstGeom>
          <a:solidFill>
            <a:srgbClr val="0071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2</a:t>
            </a:r>
          </a:p>
        </p:txBody>
      </p:sp>
      <p:sp>
        <p:nvSpPr>
          <p:cNvPr id="16" name="Rectangle: Rounded Corners 15">
            <a:extLst>
              <a:ext uri="{FF2B5EF4-FFF2-40B4-BE49-F238E27FC236}">
                <a16:creationId xmlns:a16="http://schemas.microsoft.com/office/drawing/2014/main" id="{135FEE2C-8A12-DDAA-A1AB-11C03319F3E9}"/>
              </a:ext>
            </a:extLst>
          </p:cNvPr>
          <p:cNvSpPr/>
          <p:nvPr/>
        </p:nvSpPr>
        <p:spPr>
          <a:xfrm>
            <a:off x="856286" y="2174405"/>
            <a:ext cx="370463" cy="370463"/>
          </a:xfrm>
          <a:prstGeom prst="roundRect">
            <a:avLst/>
          </a:prstGeom>
          <a:solidFill>
            <a:srgbClr val="14AB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3</a:t>
            </a:r>
          </a:p>
        </p:txBody>
      </p:sp>
      <p:grpSp>
        <p:nvGrpSpPr>
          <p:cNvPr id="2" name="Group 1">
            <a:extLst>
              <a:ext uri="{FF2B5EF4-FFF2-40B4-BE49-F238E27FC236}">
                <a16:creationId xmlns:a16="http://schemas.microsoft.com/office/drawing/2014/main" id="{FC007AD0-62A6-433D-297F-5D731BC9A215}"/>
              </a:ext>
            </a:extLst>
          </p:cNvPr>
          <p:cNvGrpSpPr/>
          <p:nvPr/>
        </p:nvGrpSpPr>
        <p:grpSpPr>
          <a:xfrm>
            <a:off x="856286" y="3637979"/>
            <a:ext cx="2678135" cy="2406539"/>
            <a:chOff x="670560" y="3606947"/>
            <a:chExt cx="2685458" cy="2413119"/>
          </a:xfrm>
        </p:grpSpPr>
        <p:sp>
          <p:nvSpPr>
            <p:cNvPr id="17" name="Rectangle: Rounded Corners 16">
              <a:extLst>
                <a:ext uri="{FF2B5EF4-FFF2-40B4-BE49-F238E27FC236}">
                  <a16:creationId xmlns:a16="http://schemas.microsoft.com/office/drawing/2014/main" id="{45405D6A-126F-B364-1E3B-27D4934C5A5F}"/>
                </a:ext>
              </a:extLst>
            </p:cNvPr>
            <p:cNvSpPr/>
            <p:nvPr/>
          </p:nvSpPr>
          <p:spPr>
            <a:xfrm>
              <a:off x="670560" y="3606947"/>
              <a:ext cx="2685458" cy="2413119"/>
            </a:xfrm>
            <a:prstGeom prst="roundRect">
              <a:avLst>
                <a:gd name="adj" fmla="val 1045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646233" rtlCol="0" anchor="t"/>
            <a:lstStyle/>
            <a:p>
              <a:pPr lvl="0" algn="ctr"/>
              <a:r>
                <a:rPr lang="en-GB" sz="1596" b="1">
                  <a:solidFill>
                    <a:schemeClr val="tx1"/>
                  </a:solidFill>
                </a:rPr>
                <a:t>ESA mandated by its Member States</a:t>
              </a:r>
            </a:p>
          </p:txBody>
        </p:sp>
        <p:sp>
          <p:nvSpPr>
            <p:cNvPr id="19" name="Rectangle: Rounded Corners 18">
              <a:extLst>
                <a:ext uri="{FF2B5EF4-FFF2-40B4-BE49-F238E27FC236}">
                  <a16:creationId xmlns:a16="http://schemas.microsoft.com/office/drawing/2014/main" id="{8BEAEB13-B85B-015F-B107-7AECA38686B1}"/>
                </a:ext>
              </a:extLst>
            </p:cNvPr>
            <p:cNvSpPr/>
            <p:nvPr/>
          </p:nvSpPr>
          <p:spPr>
            <a:xfrm>
              <a:off x="973159" y="5303520"/>
              <a:ext cx="2080260" cy="419100"/>
            </a:xfrm>
            <a:prstGeom prst="roundRect">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96" b="1"/>
                <a:t>ERS related Programmes</a:t>
              </a:r>
            </a:p>
          </p:txBody>
        </p:sp>
      </p:grpSp>
      <p:grpSp>
        <p:nvGrpSpPr>
          <p:cNvPr id="6" name="Group 5">
            <a:extLst>
              <a:ext uri="{FF2B5EF4-FFF2-40B4-BE49-F238E27FC236}">
                <a16:creationId xmlns:a16="http://schemas.microsoft.com/office/drawing/2014/main" id="{2D23FFB6-9592-A070-6704-5BEBC6C38913}"/>
              </a:ext>
            </a:extLst>
          </p:cNvPr>
          <p:cNvGrpSpPr/>
          <p:nvPr/>
        </p:nvGrpSpPr>
        <p:grpSpPr>
          <a:xfrm>
            <a:off x="4666364" y="3637979"/>
            <a:ext cx="2824061" cy="2406539"/>
            <a:chOff x="5059679" y="3606947"/>
            <a:chExt cx="2831783" cy="2413119"/>
          </a:xfrm>
        </p:grpSpPr>
        <p:sp>
          <p:nvSpPr>
            <p:cNvPr id="18" name="Rectangle: Rounded Corners 17">
              <a:extLst>
                <a:ext uri="{FF2B5EF4-FFF2-40B4-BE49-F238E27FC236}">
                  <a16:creationId xmlns:a16="http://schemas.microsoft.com/office/drawing/2014/main" id="{0C06EF43-39AA-B730-7F9F-03E6982BD90F}"/>
                </a:ext>
              </a:extLst>
            </p:cNvPr>
            <p:cNvSpPr/>
            <p:nvPr/>
          </p:nvSpPr>
          <p:spPr>
            <a:xfrm>
              <a:off x="5059679" y="3606947"/>
              <a:ext cx="2831783" cy="2413119"/>
            </a:xfrm>
            <a:prstGeom prst="roundRect">
              <a:avLst>
                <a:gd name="adj" fmla="val 1019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191" tIns="502626" rIns="91191" bIns="45595" numCol="1" spcCol="0" rtlCol="0" fromWordArt="0" anchor="t" anchorCtr="0" forceAA="0" compatLnSpc="1">
              <a:prstTxWarp prst="textNoShape">
                <a:avLst/>
              </a:prstTxWarp>
              <a:noAutofit/>
            </a:bodyPr>
            <a:lstStyle/>
            <a:p>
              <a:pPr algn="ctr"/>
              <a:r>
                <a:rPr lang="en-GB" sz="1596" b="1">
                  <a:solidFill>
                    <a:schemeClr val="tx1"/>
                  </a:solidFill>
                </a:rPr>
                <a:t>ESA-EU relations in preparation of EU space programme</a:t>
              </a:r>
            </a:p>
          </p:txBody>
        </p:sp>
        <p:grpSp>
          <p:nvGrpSpPr>
            <p:cNvPr id="27" name="Group 26">
              <a:extLst>
                <a:ext uri="{FF2B5EF4-FFF2-40B4-BE49-F238E27FC236}">
                  <a16:creationId xmlns:a16="http://schemas.microsoft.com/office/drawing/2014/main" id="{A7C54DF6-0F41-0C55-D0C5-A5E4CB7457EF}"/>
                </a:ext>
              </a:extLst>
            </p:cNvPr>
            <p:cNvGrpSpPr/>
            <p:nvPr/>
          </p:nvGrpSpPr>
          <p:grpSpPr>
            <a:xfrm>
              <a:off x="5249556" y="5303520"/>
              <a:ext cx="2452028" cy="419100"/>
              <a:chOff x="5224596" y="5303520"/>
              <a:chExt cx="2452028" cy="419100"/>
            </a:xfrm>
          </p:grpSpPr>
          <p:sp>
            <p:nvSpPr>
              <p:cNvPr id="20" name="Rectangle: Rounded Corners 19">
                <a:extLst>
                  <a:ext uri="{FF2B5EF4-FFF2-40B4-BE49-F238E27FC236}">
                    <a16:creationId xmlns:a16="http://schemas.microsoft.com/office/drawing/2014/main" id="{8FA72B8A-AF4E-2EA1-4DD8-68C0BFEBBA66}"/>
                  </a:ext>
                </a:extLst>
              </p:cNvPr>
              <p:cNvSpPr/>
              <p:nvPr/>
            </p:nvSpPr>
            <p:spPr>
              <a:xfrm>
                <a:off x="5224596" y="5303520"/>
                <a:ext cx="769696" cy="419100"/>
              </a:xfrm>
              <a:prstGeom prst="roundRect">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96" b="1"/>
                  <a:t>EOGS</a:t>
                </a:r>
              </a:p>
            </p:txBody>
          </p:sp>
          <p:sp>
            <p:nvSpPr>
              <p:cNvPr id="23" name="Rectangle: Rounded Corners 22">
                <a:extLst>
                  <a:ext uri="{FF2B5EF4-FFF2-40B4-BE49-F238E27FC236}">
                    <a16:creationId xmlns:a16="http://schemas.microsoft.com/office/drawing/2014/main" id="{B4F0005D-1453-DDC0-A474-0620DE0C1BB9}"/>
                  </a:ext>
                </a:extLst>
              </p:cNvPr>
              <p:cNvSpPr/>
              <p:nvPr/>
            </p:nvSpPr>
            <p:spPr>
              <a:xfrm>
                <a:off x="6068719" y="5303520"/>
                <a:ext cx="769696" cy="419100"/>
              </a:xfrm>
              <a:prstGeom prst="roundRect">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96" b="1"/>
                  <a:t>IRIS</a:t>
                </a:r>
                <a:r>
                  <a:rPr lang="en-GB" sz="1396" b="1" baseline="30000"/>
                  <a:t>2</a:t>
                </a:r>
              </a:p>
            </p:txBody>
          </p:sp>
          <p:sp>
            <p:nvSpPr>
              <p:cNvPr id="26" name="Rectangle: Rounded Corners 25">
                <a:extLst>
                  <a:ext uri="{FF2B5EF4-FFF2-40B4-BE49-F238E27FC236}">
                    <a16:creationId xmlns:a16="http://schemas.microsoft.com/office/drawing/2014/main" id="{156719A1-AB24-49C6-AFFE-8D56CF4AF7B0}"/>
                  </a:ext>
                </a:extLst>
              </p:cNvPr>
              <p:cNvSpPr/>
              <p:nvPr/>
            </p:nvSpPr>
            <p:spPr>
              <a:xfrm>
                <a:off x="6906928" y="5303520"/>
                <a:ext cx="769696" cy="419100"/>
              </a:xfrm>
              <a:prstGeom prst="roundRect">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96" b="1"/>
                  <a:t>LEO-PNT</a:t>
                </a:r>
              </a:p>
            </p:txBody>
          </p:sp>
        </p:grpSp>
      </p:grpSp>
      <p:sp>
        <p:nvSpPr>
          <p:cNvPr id="28" name="Oval 27">
            <a:extLst>
              <a:ext uri="{FF2B5EF4-FFF2-40B4-BE49-F238E27FC236}">
                <a16:creationId xmlns:a16="http://schemas.microsoft.com/office/drawing/2014/main" id="{8EBE590A-A7A1-D9B7-301D-B325619967EE}"/>
              </a:ext>
            </a:extLst>
          </p:cNvPr>
          <p:cNvSpPr/>
          <p:nvPr/>
        </p:nvSpPr>
        <p:spPr>
          <a:xfrm>
            <a:off x="3744683" y="4485539"/>
            <a:ext cx="711417" cy="711417"/>
          </a:xfrm>
          <a:prstGeom prst="ellipse">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989"/>
              <a:t>+</a:t>
            </a:r>
          </a:p>
        </p:txBody>
      </p:sp>
      <p:sp>
        <p:nvSpPr>
          <p:cNvPr id="29" name="Rectangle: Rounded Corners 28">
            <a:extLst>
              <a:ext uri="{FF2B5EF4-FFF2-40B4-BE49-F238E27FC236}">
                <a16:creationId xmlns:a16="http://schemas.microsoft.com/office/drawing/2014/main" id="{E297CCCD-FC15-D85A-08B3-AD430B3562FF}"/>
              </a:ext>
            </a:extLst>
          </p:cNvPr>
          <p:cNvSpPr/>
          <p:nvPr/>
        </p:nvSpPr>
        <p:spPr>
          <a:xfrm>
            <a:off x="8622366" y="3637979"/>
            <a:ext cx="2824061" cy="2406539"/>
          </a:xfrm>
          <a:prstGeom prst="roundRect">
            <a:avLst>
              <a:gd name="adj" fmla="val 1019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191" tIns="89755" rIns="91191" bIns="45595" numCol="1" spcCol="0" rtlCol="0" fromWordArt="0" anchor="ctr" anchorCtr="0" forceAA="0" compatLnSpc="1">
            <a:prstTxWarp prst="textNoShape">
              <a:avLst/>
            </a:prstTxWarp>
            <a:noAutofit/>
          </a:bodyPr>
          <a:lstStyle/>
          <a:p>
            <a:pPr algn="ctr"/>
            <a:r>
              <a:rPr lang="en-GB" sz="1596" b="1">
                <a:solidFill>
                  <a:schemeClr val="tx1"/>
                </a:solidFill>
              </a:rPr>
              <a:t>Programmes related to ERS initiative oversubscribed by MS</a:t>
            </a:r>
            <a:br>
              <a:rPr lang="en-GB" sz="1596" b="1">
                <a:solidFill>
                  <a:schemeClr val="tx1"/>
                </a:solidFill>
              </a:rPr>
            </a:br>
            <a:r>
              <a:rPr lang="en-GB" sz="1596" b="1">
                <a:solidFill>
                  <a:schemeClr val="tx1"/>
                </a:solidFill>
              </a:rPr>
              <a:t>Nov 2025</a:t>
            </a:r>
          </a:p>
        </p:txBody>
      </p:sp>
      <p:sp>
        <p:nvSpPr>
          <p:cNvPr id="7" name="Oval 6">
            <a:extLst>
              <a:ext uri="{FF2B5EF4-FFF2-40B4-BE49-F238E27FC236}">
                <a16:creationId xmlns:a16="http://schemas.microsoft.com/office/drawing/2014/main" id="{6061B07A-AC41-3B94-29C0-F12DD413FD0E}"/>
              </a:ext>
            </a:extLst>
          </p:cNvPr>
          <p:cNvSpPr/>
          <p:nvPr/>
        </p:nvSpPr>
        <p:spPr>
          <a:xfrm>
            <a:off x="7700686" y="4485539"/>
            <a:ext cx="711417" cy="711417"/>
          </a:xfrm>
          <a:prstGeom prst="ellipse">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792">
                <a:sym typeface="Wingdings" panose="05000000000000000000" pitchFamily="2" charset="2"/>
              </a:rPr>
              <a:t></a:t>
            </a:r>
            <a:endParaRPr lang="en-GB" sz="2792"/>
          </a:p>
        </p:txBody>
      </p:sp>
      <p:pic>
        <p:nvPicPr>
          <p:cNvPr id="10" name="Picture 9">
            <a:extLst>
              <a:ext uri="{FF2B5EF4-FFF2-40B4-BE49-F238E27FC236}">
                <a16:creationId xmlns:a16="http://schemas.microsoft.com/office/drawing/2014/main" id="{90829196-1CE3-FA31-C301-F8D3C12B976D}"/>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10303315" y="-205965"/>
            <a:ext cx="2089487" cy="1310417"/>
          </a:xfrm>
          <a:prstGeom prst="rect">
            <a:avLst/>
          </a:prstGeom>
        </p:spPr>
      </p:pic>
      <p:pic>
        <p:nvPicPr>
          <p:cNvPr id="11" name="Picture 2" descr="ESA - ESA and the EU">
            <a:extLst>
              <a:ext uri="{FF2B5EF4-FFF2-40B4-BE49-F238E27FC236}">
                <a16:creationId xmlns:a16="http://schemas.microsoft.com/office/drawing/2014/main" id="{39BF4E58-3068-040D-4B9B-D84D84030AFB}"/>
              </a:ext>
            </a:extLst>
          </p:cNvPr>
          <p:cNvPicPr>
            <a:picLocks noChangeAspect="1" noChangeArrowheads="1"/>
          </p:cNvPicPr>
          <p:nvPr/>
        </p:nvPicPr>
        <p:blipFill rotWithShape="1">
          <a:blip r:embed="rId7" cstate="hqprint">
            <a:extLst>
              <a:ext uri="{28A0092B-C50C-407E-A947-70E740481C1C}">
                <a14:useLocalDpi xmlns:a14="http://schemas.microsoft.com/office/drawing/2010/main"/>
              </a:ext>
            </a:extLst>
          </a:blip>
          <a:srcRect/>
          <a:stretch/>
        </p:blipFill>
        <p:spPr bwMode="auto">
          <a:xfrm>
            <a:off x="5166860" y="3129274"/>
            <a:ext cx="1725606" cy="1017410"/>
          </a:xfrm>
          <a:prstGeom prst="roundRect">
            <a:avLst>
              <a:gd name="adj" fmla="val 7555"/>
            </a:avLst>
          </a:prstGeom>
          <a:solidFill>
            <a:srgbClr val="FFFFFF">
              <a:shade val="85000"/>
            </a:srgbClr>
          </a:solidFill>
          <a:ln>
            <a:noFill/>
          </a:ln>
          <a:effectLst/>
        </p:spPr>
      </p:pic>
    </p:spTree>
    <p:extLst>
      <p:ext uri="{BB962C8B-B14F-4D97-AF65-F5344CB8AC3E}">
        <p14:creationId xmlns:p14="http://schemas.microsoft.com/office/powerpoint/2010/main" val="10471875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90BA0-7A5D-E9D4-2883-D94B73BAA435}"/>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996AA38-2816-D2B4-6FCA-B4C0D6830EC9}"/>
              </a:ext>
            </a:extLst>
          </p:cNvPr>
          <p:cNvSpPr>
            <a:spLocks noGrp="1"/>
          </p:cNvSpPr>
          <p:nvPr>
            <p:ph idx="1"/>
          </p:nvPr>
        </p:nvSpPr>
        <p:spPr>
          <a:xfrm>
            <a:off x="250277" y="902972"/>
            <a:ext cx="8690921" cy="5284532"/>
          </a:xfrm>
        </p:spPr>
        <p:txBody>
          <a:bodyPr/>
          <a:lstStyle/>
          <a:p>
            <a:endParaRPr lang="en-GB"/>
          </a:p>
          <a:p>
            <a:endParaRPr lang="en-GB"/>
          </a:p>
        </p:txBody>
      </p:sp>
      <p:sp>
        <p:nvSpPr>
          <p:cNvPr id="4" name="Title 3">
            <a:extLst>
              <a:ext uri="{FF2B5EF4-FFF2-40B4-BE49-F238E27FC236}">
                <a16:creationId xmlns:a16="http://schemas.microsoft.com/office/drawing/2014/main" id="{D8476EF6-F459-602E-CE6F-1C50970A87EC}"/>
              </a:ext>
            </a:extLst>
          </p:cNvPr>
          <p:cNvSpPr>
            <a:spLocks noGrp="1"/>
          </p:cNvSpPr>
          <p:nvPr>
            <p:ph type="title"/>
          </p:nvPr>
        </p:nvSpPr>
        <p:spPr>
          <a:xfrm>
            <a:off x="247441" y="224119"/>
            <a:ext cx="10026327" cy="459151"/>
          </a:xfrm>
        </p:spPr>
        <p:txBody>
          <a:bodyPr/>
          <a:lstStyle/>
          <a:p>
            <a:r>
              <a:rPr lang="en-GB" altLang="en-US" sz="2388"/>
              <a:t>ESCA+</a:t>
            </a:r>
            <a:endParaRPr lang="en-GB" sz="2388"/>
          </a:p>
        </p:txBody>
      </p:sp>
      <p:sp>
        <p:nvSpPr>
          <p:cNvPr id="2" name="Title 1">
            <a:extLst>
              <a:ext uri="{FF2B5EF4-FFF2-40B4-BE49-F238E27FC236}">
                <a16:creationId xmlns:a16="http://schemas.microsoft.com/office/drawing/2014/main" id="{093C8D1E-05EA-2488-3851-CCD85D5DF06A}"/>
              </a:ext>
            </a:extLst>
          </p:cNvPr>
          <p:cNvSpPr txBox="1">
            <a:spLocks/>
          </p:cNvSpPr>
          <p:nvPr/>
        </p:nvSpPr>
        <p:spPr>
          <a:xfrm>
            <a:off x="440963" y="783811"/>
            <a:ext cx="11310074" cy="3099319"/>
          </a:xfrm>
          <a:prstGeom prst="roundRect">
            <a:avLst/>
          </a:prstGeom>
          <a:solidFill>
            <a:srgbClr val="007177"/>
          </a:solidFill>
        </p:spPr>
        <p:txBody>
          <a:bodyPr vert="horz" lIns="0" tIns="45223" rIns="0" bIns="45223" rtlCol="0" anchor="ctr" anchorCtr="0">
            <a:noAutofit/>
          </a:bodyPr>
          <a:lstStyle>
            <a:lvl1pPr algn="l" rtl="0" eaLnBrk="0" fontAlgn="base" hangingPunct="0">
              <a:spcBef>
                <a:spcPct val="0"/>
              </a:spcBef>
              <a:spcAft>
                <a:spcPct val="0"/>
              </a:spcAft>
              <a:defRPr sz="2992"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r>
              <a:rPr lang="en-GB" sz="1588"/>
              <a:t>ESCA+ is an ESA-led, dual‑use programme within the European Resilience from Space – Earth Observation (ERS‑EO) framework and forms the Spanish Cluster of element 2, the aims of which are as follows:</a:t>
            </a:r>
            <a:endParaRPr lang="en-GB" sz="1588" u="sng"/>
          </a:p>
          <a:p>
            <a:endParaRPr lang="en-GB" sz="1588" u="sng"/>
          </a:p>
          <a:p>
            <a:pPr marL="284978" indent="-284978">
              <a:buFont typeface="Arial" panose="020B0604020202020204" pitchFamily="34" charset="0"/>
              <a:buChar char="•"/>
            </a:pPr>
            <a:r>
              <a:rPr lang="en-GB" sz="1596"/>
              <a:t>Developing a mission that contributes to increasing resilience for disasters and emergencies management by reducing data delivery time to the users</a:t>
            </a:r>
          </a:p>
          <a:p>
            <a:pPr marL="740944" lvl="2" indent="-284978">
              <a:buFont typeface="Arial" panose="020B0604020202020204" pitchFamily="34" charset="0"/>
              <a:buChar char="•"/>
            </a:pPr>
            <a:r>
              <a:rPr lang="en-GB" sz="1596" b="1">
                <a:solidFill>
                  <a:schemeClr val="bg1"/>
                </a:solidFill>
              </a:rPr>
              <a:t>Natural disasters (volcano eruptions, flood and wildfire)</a:t>
            </a:r>
          </a:p>
          <a:p>
            <a:pPr marL="740944" lvl="2" indent="-284978">
              <a:buFont typeface="Arial" panose="020B0604020202020204" pitchFamily="34" charset="0"/>
              <a:buChar char="•"/>
            </a:pPr>
            <a:r>
              <a:rPr lang="en-GB" sz="1596" b="1">
                <a:solidFill>
                  <a:schemeClr val="bg1"/>
                </a:solidFill>
              </a:rPr>
              <a:t>military use cases (regional surveillance and ISR). </a:t>
            </a:r>
          </a:p>
          <a:p>
            <a:pPr marL="284978" indent="-284978">
              <a:buFont typeface="Arial" panose="020B0604020202020204" pitchFamily="34" charset="0"/>
              <a:buChar char="•"/>
            </a:pPr>
            <a:r>
              <a:rPr lang="en-GB" sz="1596"/>
              <a:t>Giving continuity to the capabilities developed at ESCA</a:t>
            </a:r>
          </a:p>
          <a:p>
            <a:pPr marL="284978" indent="-284978">
              <a:buFont typeface="Arial" panose="020B0604020202020204" pitchFamily="34" charset="0"/>
              <a:buChar char="•"/>
            </a:pPr>
            <a:r>
              <a:rPr lang="en-GB" sz="1596"/>
              <a:t>Ensuring interoperability with similar national, regional and European satellite systems considering the pooling and sharing mechanisms developed in the frame of the ERS-EO Programme. </a:t>
            </a:r>
          </a:p>
        </p:txBody>
      </p:sp>
      <p:pic>
        <p:nvPicPr>
          <p:cNvPr id="8" name="Picture 7">
            <a:extLst>
              <a:ext uri="{FF2B5EF4-FFF2-40B4-BE49-F238E27FC236}">
                <a16:creationId xmlns:a16="http://schemas.microsoft.com/office/drawing/2014/main" id="{EDAC5958-BD21-972C-0F3E-4932A36B5F17}"/>
              </a:ext>
            </a:extLst>
          </p:cNvPr>
          <p:cNvPicPr>
            <a:picLocks noChangeAspect="1"/>
          </p:cNvPicPr>
          <p:nvPr/>
        </p:nvPicPr>
        <p:blipFill>
          <a:blip r:embed="rId3"/>
          <a:stretch>
            <a:fillRect/>
          </a:stretch>
        </p:blipFill>
        <p:spPr>
          <a:xfrm>
            <a:off x="315731" y="4282285"/>
            <a:ext cx="11190917" cy="1506067"/>
          </a:xfrm>
          <a:prstGeom prst="rect">
            <a:avLst/>
          </a:prstGeom>
        </p:spPr>
      </p:pic>
    </p:spTree>
    <p:extLst>
      <p:ext uri="{BB962C8B-B14F-4D97-AF65-F5344CB8AC3E}">
        <p14:creationId xmlns:p14="http://schemas.microsoft.com/office/powerpoint/2010/main" val="361976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BAF50-C874-E772-099E-742523FD1335}"/>
              </a:ext>
            </a:extLst>
          </p:cNvPr>
          <p:cNvSpPr>
            <a:spLocks noGrp="1"/>
          </p:cNvSpPr>
          <p:nvPr>
            <p:ph type="title"/>
          </p:nvPr>
        </p:nvSpPr>
        <p:spPr>
          <a:xfrm>
            <a:off x="231447" y="215356"/>
            <a:ext cx="10053743" cy="460406"/>
          </a:xfrm>
        </p:spPr>
        <p:txBody>
          <a:bodyPr/>
          <a:lstStyle/>
          <a:p>
            <a:r>
              <a:rPr lang="en-GB" sz="2394"/>
              <a:t>ERS-EO Element 2 - Space Resilience Nodes</a:t>
            </a:r>
          </a:p>
        </p:txBody>
      </p:sp>
      <p:sp>
        <p:nvSpPr>
          <p:cNvPr id="3" name="Content Placeholder 2">
            <a:extLst>
              <a:ext uri="{FF2B5EF4-FFF2-40B4-BE49-F238E27FC236}">
                <a16:creationId xmlns:a16="http://schemas.microsoft.com/office/drawing/2014/main" id="{51653DFE-DE4B-2AF9-BD92-827A4871E03B}"/>
              </a:ext>
            </a:extLst>
          </p:cNvPr>
          <p:cNvSpPr>
            <a:spLocks noGrp="1"/>
          </p:cNvSpPr>
          <p:nvPr>
            <p:ph idx="1"/>
          </p:nvPr>
        </p:nvSpPr>
        <p:spPr>
          <a:xfrm>
            <a:off x="218263" y="2666456"/>
            <a:ext cx="11732718" cy="3536152"/>
          </a:xfrm>
        </p:spPr>
        <p:txBody>
          <a:bodyPr/>
          <a:lstStyle/>
          <a:p>
            <a:r>
              <a:rPr lang="en-GB" sz="1995" b="1"/>
              <a:t>2026 work plan main objectives:</a:t>
            </a:r>
          </a:p>
          <a:p>
            <a:r>
              <a:rPr lang="en-GB" altLang="en-US" b="1">
                <a:solidFill>
                  <a:schemeClr val="tx1"/>
                </a:solidFill>
              </a:rPr>
              <a:t>SRN user needs and initial development: </a:t>
            </a:r>
            <a:r>
              <a:rPr lang="en-GB" altLang="en-US">
                <a:solidFill>
                  <a:schemeClr val="tx1"/>
                </a:solidFill>
              </a:rPr>
              <a:t>Collection of national SRN user needs through a series of feasibility studies, turning user needs into requirements, and identifying requirements that are common across SRNs, as well as consolidating existing SRNs and their service offer (building on CSS legacy projects).              </a:t>
            </a:r>
            <a:r>
              <a:rPr lang="en-GB" altLang="en-US" b="1">
                <a:solidFill>
                  <a:schemeClr val="tx1"/>
                </a:solidFill>
              </a:rPr>
              <a:t> </a:t>
            </a:r>
            <a:endParaRPr lang="en-GB" altLang="en-US">
              <a:solidFill>
                <a:schemeClr val="tx1"/>
              </a:solidFill>
            </a:endParaRPr>
          </a:p>
          <a:p>
            <a:r>
              <a:rPr lang="en-US" altLang="en-US" b="1">
                <a:solidFill>
                  <a:schemeClr val="tx1"/>
                </a:solidFill>
              </a:rPr>
              <a:t>Development of a reference solution for SRN and for Pooling and Sharing (P&amp;S) across Nodes: </a:t>
            </a:r>
            <a:r>
              <a:rPr lang="en-US" altLang="en-US">
                <a:solidFill>
                  <a:schemeClr val="tx1"/>
                </a:solidFill>
              </a:rPr>
              <a:t>Defining and developing a Minimum Viable Product for SRN instantiation, as well as to enable a reference architecture for Pooling &amp; Sharing (P&amp;S) of products across SRNs. This will entail the development of open software, interfaces, and standards, some demo use cases, as well as close coordination across SRN users and industry.</a:t>
            </a:r>
            <a:endParaRPr lang="en-GB" altLang="en-US">
              <a:solidFill>
                <a:schemeClr val="tx1"/>
              </a:solidFill>
            </a:endParaRPr>
          </a:p>
          <a:p>
            <a:r>
              <a:rPr lang="en-US" altLang="en-US" b="1">
                <a:solidFill>
                  <a:schemeClr val="tx1"/>
                </a:solidFill>
              </a:rPr>
              <a:t>Product development and </a:t>
            </a:r>
            <a:r>
              <a:rPr lang="en-US" altLang="en-US" b="1" err="1">
                <a:solidFill>
                  <a:schemeClr val="tx1"/>
                </a:solidFill>
              </a:rPr>
              <a:t>operationalisation</a:t>
            </a:r>
            <a:r>
              <a:rPr lang="en-US" altLang="en-US">
                <a:solidFill>
                  <a:schemeClr val="tx1"/>
                </a:solidFill>
              </a:rPr>
              <a:t> to be offered through SRNs and via their associated P&amp;S mechanisms. </a:t>
            </a:r>
            <a:endParaRPr lang="en-GB" altLang="en-US">
              <a:solidFill>
                <a:schemeClr val="tx1"/>
              </a:solidFill>
            </a:endParaRPr>
          </a:p>
          <a:p>
            <a:endParaRPr lang="en-GB" sz="1995" b="1"/>
          </a:p>
        </p:txBody>
      </p:sp>
      <p:sp>
        <p:nvSpPr>
          <p:cNvPr id="4" name="Title 1">
            <a:extLst>
              <a:ext uri="{FF2B5EF4-FFF2-40B4-BE49-F238E27FC236}">
                <a16:creationId xmlns:a16="http://schemas.microsoft.com/office/drawing/2014/main" id="{003DDB30-5773-5956-EECF-2499C7FCAE6C}"/>
              </a:ext>
            </a:extLst>
          </p:cNvPr>
          <p:cNvSpPr txBox="1">
            <a:spLocks/>
          </p:cNvSpPr>
          <p:nvPr/>
        </p:nvSpPr>
        <p:spPr>
          <a:xfrm>
            <a:off x="414122" y="918196"/>
            <a:ext cx="11341000" cy="1505826"/>
          </a:xfrm>
          <a:prstGeom prst="roundRect">
            <a:avLst/>
          </a:prstGeom>
          <a:solidFill>
            <a:srgbClr val="007177"/>
          </a:solidFill>
        </p:spPr>
        <p:txBody>
          <a:bodyPr vert="horz" lIns="0" tIns="45347" rIns="0" bIns="45347" rtlCol="0" anchor="ctr" anchorCtr="0">
            <a:noAutofit/>
          </a:bodyPr>
          <a:lstStyle>
            <a:lvl1pPr algn="l" rtl="0" eaLnBrk="0" fontAlgn="base" hangingPunct="0">
              <a:spcBef>
                <a:spcPct val="0"/>
              </a:spcBef>
              <a:spcAft>
                <a:spcPct val="0"/>
              </a:spcAft>
              <a:defRPr sz="2992"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r>
              <a:rPr lang="en-GB" sz="1795">
                <a:latin typeface="Arial"/>
                <a:ea typeface="MS PGothic"/>
                <a:cs typeface="Arial"/>
              </a:rPr>
              <a:t>Definition: A Space Resilience Node (SRN) comprises digital (e.g. software, data), physical (e.g. hardware, facilities), and human (i.e. expertise) components to enable users to swiftly and easily access space-enabled solutions to support crisis management and civil protection. </a:t>
            </a:r>
          </a:p>
        </p:txBody>
      </p:sp>
    </p:spTree>
    <p:extLst>
      <p:ext uri="{BB962C8B-B14F-4D97-AF65-F5344CB8AC3E}">
        <p14:creationId xmlns:p14="http://schemas.microsoft.com/office/powerpoint/2010/main" val="655422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C48153F-825F-321A-C69A-BEFFD5A7B909}"/>
              </a:ext>
            </a:extLst>
          </p:cNvPr>
          <p:cNvSpPr>
            <a:spLocks noGrp="1"/>
          </p:cNvSpPr>
          <p:nvPr>
            <p:ph type="subTitle" idx="1"/>
          </p:nvPr>
        </p:nvSpPr>
        <p:spPr/>
        <p:txBody>
          <a:bodyPr/>
          <a:lstStyle/>
          <a:p>
            <a:endParaRPr lang="en-NL"/>
          </a:p>
        </p:txBody>
      </p:sp>
      <p:sp>
        <p:nvSpPr>
          <p:cNvPr id="3" name="Title 2">
            <a:extLst>
              <a:ext uri="{FF2B5EF4-FFF2-40B4-BE49-F238E27FC236}">
                <a16:creationId xmlns:a16="http://schemas.microsoft.com/office/drawing/2014/main" id="{7E3FACD9-5868-4907-F64A-76440C546EB3}"/>
              </a:ext>
            </a:extLst>
          </p:cNvPr>
          <p:cNvSpPr>
            <a:spLocks noGrp="1"/>
          </p:cNvSpPr>
          <p:nvPr>
            <p:ph type="ctrTitle"/>
          </p:nvPr>
        </p:nvSpPr>
        <p:spPr/>
        <p:txBody>
          <a:bodyPr/>
          <a:lstStyle/>
          <a:p>
            <a:r>
              <a:rPr lang="en-NL"/>
              <a:t>Thank you</a:t>
            </a:r>
          </a:p>
        </p:txBody>
      </p:sp>
    </p:spTree>
    <p:extLst>
      <p:ext uri="{BB962C8B-B14F-4D97-AF65-F5344CB8AC3E}">
        <p14:creationId xmlns:p14="http://schemas.microsoft.com/office/powerpoint/2010/main" val="2351787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7165D-DABF-3592-9858-71FF6945BF38}"/>
            </a:ext>
          </a:extLst>
        </p:cNvPr>
        <p:cNvGrpSpPr/>
        <p:nvPr/>
      </p:nvGrpSpPr>
      <p:grpSpPr>
        <a:xfrm>
          <a:off x="0" y="0"/>
          <a:ext cx="0" cy="0"/>
          <a:chOff x="0" y="0"/>
          <a:chExt cx="0" cy="0"/>
        </a:xfrm>
      </p:grpSpPr>
      <p:sp>
        <p:nvSpPr>
          <p:cNvPr id="13" name="Title 3">
            <a:extLst>
              <a:ext uri="{FF2B5EF4-FFF2-40B4-BE49-F238E27FC236}">
                <a16:creationId xmlns:a16="http://schemas.microsoft.com/office/drawing/2014/main" id="{706D58BA-A5D3-E095-D33E-6F5B67C79949}"/>
              </a:ext>
            </a:extLst>
          </p:cNvPr>
          <p:cNvSpPr>
            <a:spLocks noGrp="1"/>
          </p:cNvSpPr>
          <p:nvPr>
            <p:ph type="title"/>
          </p:nvPr>
        </p:nvSpPr>
        <p:spPr>
          <a:xfrm>
            <a:off x="231447" y="231593"/>
            <a:ext cx="10053743" cy="474666"/>
          </a:xfrm>
        </p:spPr>
        <p:txBody>
          <a:bodyPr/>
          <a:lstStyle/>
          <a:p>
            <a:r>
              <a:rPr lang="en-US" sz="2486" dirty="0"/>
              <a:t>European Resilience from Space Initiative</a:t>
            </a:r>
            <a:endParaRPr lang="en-GB" sz="2486" dirty="0"/>
          </a:p>
        </p:txBody>
      </p:sp>
      <p:sp>
        <p:nvSpPr>
          <p:cNvPr id="2" name="TextBox 1">
            <a:extLst>
              <a:ext uri="{FF2B5EF4-FFF2-40B4-BE49-F238E27FC236}">
                <a16:creationId xmlns:a16="http://schemas.microsoft.com/office/drawing/2014/main" id="{6EA6C96B-A629-1E68-D97B-441F464E4902}"/>
              </a:ext>
            </a:extLst>
          </p:cNvPr>
          <p:cNvSpPr txBox="1"/>
          <p:nvPr/>
        </p:nvSpPr>
        <p:spPr>
          <a:xfrm>
            <a:off x="461575" y="2999808"/>
            <a:ext cx="6010711" cy="2485453"/>
          </a:xfrm>
          <a:prstGeom prst="roundRect">
            <a:avLst>
              <a:gd name="adj" fmla="val 6602"/>
            </a:avLst>
          </a:prstGeom>
          <a:solidFill>
            <a:srgbClr val="007177">
              <a:alpha val="5000"/>
            </a:srgbClr>
          </a:solidFill>
        </p:spPr>
        <p:txBody>
          <a:bodyPr wrap="square" lIns="250628" tIns="250628" rIns="250628" bIns="179019" anchor="t">
            <a:spAutoFit/>
          </a:bodyPr>
          <a:lstStyle/>
          <a:p>
            <a:pPr marL="339788" indent="-339788">
              <a:spcBef>
                <a:spcPts val="1191"/>
              </a:spcBef>
              <a:buFont typeface="Arial" panose="020B0604020202020204" pitchFamily="34" charset="0"/>
              <a:buChar char="•"/>
            </a:pPr>
            <a:r>
              <a:rPr lang="en-GB" sz="1790"/>
              <a:t>Enabler for reactive and secure space system with future‑ready technologies</a:t>
            </a:r>
            <a:endParaRPr lang="en-US" sz="1790"/>
          </a:p>
          <a:p>
            <a:pPr marL="339788" indent="-339788">
              <a:spcBef>
                <a:spcPts val="1191"/>
              </a:spcBef>
              <a:buFont typeface="Arial" panose="020B0604020202020204" pitchFamily="34" charset="0"/>
              <a:buChar char="•"/>
            </a:pPr>
            <a:r>
              <a:rPr lang="en-GB" sz="1790"/>
              <a:t>Builds on 3 distinct ESA programmes IRIS² Evolution, LEO-PNT, ERS-EO</a:t>
            </a:r>
            <a:endParaRPr lang="en-GB" sz="1790">
              <a:cs typeface="Arial"/>
            </a:endParaRPr>
          </a:p>
          <a:p>
            <a:pPr marL="339788" indent="-339788">
              <a:spcBef>
                <a:spcPts val="1191"/>
              </a:spcBef>
              <a:buFont typeface="Arial" panose="020B0604020202020204" pitchFamily="34" charset="0"/>
              <a:buChar char="•"/>
            </a:pPr>
            <a:r>
              <a:rPr lang="en-GB" sz="1790"/>
              <a:t>Integrates EO, connectivity, PNT, IoT, etc. for fast, secure response</a:t>
            </a:r>
            <a:endParaRPr lang="en-GB" sz="1790">
              <a:cs typeface="Arial" panose="020B0604020202020204"/>
            </a:endParaRPr>
          </a:p>
        </p:txBody>
      </p:sp>
      <p:sp>
        <p:nvSpPr>
          <p:cNvPr id="5" name="Title 1">
            <a:extLst>
              <a:ext uri="{FF2B5EF4-FFF2-40B4-BE49-F238E27FC236}">
                <a16:creationId xmlns:a16="http://schemas.microsoft.com/office/drawing/2014/main" id="{9660D3EB-2AB6-7B5E-D4F2-5C430FEE77BC}"/>
              </a:ext>
            </a:extLst>
          </p:cNvPr>
          <p:cNvSpPr txBox="1">
            <a:spLocks/>
          </p:cNvSpPr>
          <p:nvPr/>
        </p:nvSpPr>
        <p:spPr bwMode="auto">
          <a:xfrm>
            <a:off x="447636" y="1266681"/>
            <a:ext cx="6010711" cy="1197739"/>
          </a:xfrm>
          <a:prstGeom prst="roundRect">
            <a:avLst>
              <a:gd name="adj" fmla="val 11496"/>
            </a:avLst>
          </a:prstGeom>
          <a:gradFill>
            <a:gsLst>
              <a:gs pos="0">
                <a:srgbClr val="003247"/>
              </a:gs>
              <a:gs pos="34000">
                <a:srgbClr val="004A58"/>
              </a:gs>
              <a:gs pos="100000">
                <a:srgbClr val="009A8F">
                  <a:alpha val="70000"/>
                </a:srgbClr>
              </a:gs>
            </a:gsLst>
            <a:lin ang="17400000" scaled="0"/>
          </a:gradFill>
          <a:ln>
            <a:noFill/>
          </a:ln>
          <a:effectLst>
            <a:outerShdw blurRad="177800" dist="38100" dir="2700000" algn="tl" rotWithShape="0">
              <a:srgbClr val="003247">
                <a:alpha val="40000"/>
              </a:srgbClr>
            </a:outerShdw>
          </a:effectLst>
        </p:spPr>
        <p:txBody>
          <a:bodyPr vert="horz" wrap="square" lIns="214824" tIns="179019" rIns="214824" bIns="179019" numCol="1" anchor="ctr" anchorCtr="0" compatLnSpc="1">
            <a:prstTxWarp prst="textNoShape">
              <a:avLst/>
            </a:prstTxWarp>
            <a:noAutofit/>
          </a:bodyPr>
          <a:lstStyle>
            <a:lvl1pPr algn="l" rtl="0" fontAlgn="base">
              <a:spcBef>
                <a:spcPct val="0"/>
              </a:spcBef>
              <a:spcAft>
                <a:spcPct val="0"/>
              </a:spcAft>
              <a:defRPr lang="en-GB" sz="2992" b="1">
                <a:solidFill>
                  <a:schemeClr val="bg1"/>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16" b="1">
                <a:solidFill>
                  <a:schemeClr val="bg1"/>
                </a:solidFill>
                <a:latin typeface="Verdana" pitchFamily="34" charset="0"/>
              </a:defRPr>
            </a:lvl2pPr>
            <a:lvl3pPr algn="l" rtl="0" fontAlgn="base">
              <a:spcBef>
                <a:spcPct val="0"/>
              </a:spcBef>
              <a:spcAft>
                <a:spcPct val="0"/>
              </a:spcAft>
              <a:defRPr sz="2116" b="1">
                <a:solidFill>
                  <a:schemeClr val="bg1"/>
                </a:solidFill>
                <a:latin typeface="Verdana" pitchFamily="34" charset="0"/>
              </a:defRPr>
            </a:lvl3pPr>
            <a:lvl4pPr algn="l" rtl="0" fontAlgn="base">
              <a:spcBef>
                <a:spcPct val="0"/>
              </a:spcBef>
              <a:spcAft>
                <a:spcPct val="0"/>
              </a:spcAft>
              <a:defRPr sz="2116" b="1">
                <a:solidFill>
                  <a:schemeClr val="bg1"/>
                </a:solidFill>
                <a:latin typeface="Verdana" pitchFamily="34" charset="0"/>
              </a:defRPr>
            </a:lvl4pPr>
            <a:lvl5pPr algn="l" rtl="0" fontAlgn="base">
              <a:spcBef>
                <a:spcPct val="0"/>
              </a:spcBef>
              <a:spcAft>
                <a:spcPct val="0"/>
              </a:spcAft>
              <a:defRPr sz="2116" b="1">
                <a:solidFill>
                  <a:schemeClr val="bg1"/>
                </a:solidFill>
                <a:latin typeface="Verdana" pitchFamily="34" charset="0"/>
              </a:defRPr>
            </a:lvl5pPr>
            <a:lvl6pPr marL="439824" algn="l" rtl="0" fontAlgn="base">
              <a:spcBef>
                <a:spcPct val="0"/>
              </a:spcBef>
              <a:spcAft>
                <a:spcPct val="0"/>
              </a:spcAft>
              <a:defRPr sz="2116" b="1">
                <a:solidFill>
                  <a:schemeClr val="bg1"/>
                </a:solidFill>
                <a:latin typeface="Verdana" pitchFamily="34" charset="0"/>
              </a:defRPr>
            </a:lvl6pPr>
            <a:lvl7pPr marL="879649" algn="l" rtl="0" fontAlgn="base">
              <a:spcBef>
                <a:spcPct val="0"/>
              </a:spcBef>
              <a:spcAft>
                <a:spcPct val="0"/>
              </a:spcAft>
              <a:defRPr sz="2116" b="1">
                <a:solidFill>
                  <a:schemeClr val="bg1"/>
                </a:solidFill>
                <a:latin typeface="Verdana" pitchFamily="34" charset="0"/>
              </a:defRPr>
            </a:lvl7pPr>
            <a:lvl8pPr marL="1319473" algn="l" rtl="0" fontAlgn="base">
              <a:spcBef>
                <a:spcPct val="0"/>
              </a:spcBef>
              <a:spcAft>
                <a:spcPct val="0"/>
              </a:spcAft>
              <a:defRPr sz="2116" b="1">
                <a:solidFill>
                  <a:schemeClr val="bg1"/>
                </a:solidFill>
                <a:latin typeface="Verdana" pitchFamily="34" charset="0"/>
              </a:defRPr>
            </a:lvl8pPr>
            <a:lvl9pPr marL="1759297" algn="l" rtl="0" fontAlgn="base">
              <a:spcBef>
                <a:spcPct val="0"/>
              </a:spcBef>
              <a:spcAft>
                <a:spcPct val="0"/>
              </a:spcAft>
              <a:defRPr sz="2116" b="1">
                <a:solidFill>
                  <a:schemeClr val="bg1"/>
                </a:solidFill>
                <a:latin typeface="Verdana" pitchFamily="34" charset="0"/>
              </a:defRPr>
            </a:lvl9pPr>
          </a:lstStyle>
          <a:p>
            <a:pPr algn="ctr"/>
            <a:r>
              <a:rPr lang="en-GB" sz="1990" kern="0" dirty="0">
                <a:latin typeface="Arial"/>
                <a:cs typeface="Arial"/>
                <a:sym typeface="Wingdings" panose="05000000000000000000" pitchFamily="2" charset="2"/>
              </a:rPr>
              <a:t>European Resilience from Space initiative </a:t>
            </a:r>
            <a:r>
              <a:rPr lang="en-GB" sz="1990" kern="0" dirty="0">
                <a:latin typeface="Arial"/>
                <a:cs typeface="Arial"/>
              </a:rPr>
              <a:t>promotes synergies and interoperability</a:t>
            </a:r>
          </a:p>
        </p:txBody>
      </p:sp>
      <p:sp>
        <p:nvSpPr>
          <p:cNvPr id="9" name="Title 1">
            <a:extLst>
              <a:ext uri="{FF2B5EF4-FFF2-40B4-BE49-F238E27FC236}">
                <a16:creationId xmlns:a16="http://schemas.microsoft.com/office/drawing/2014/main" id="{23FB1C43-FDF6-6E44-E83B-A1B11415FB5F}"/>
              </a:ext>
            </a:extLst>
          </p:cNvPr>
          <p:cNvSpPr txBox="1">
            <a:spLocks/>
          </p:cNvSpPr>
          <p:nvPr/>
        </p:nvSpPr>
        <p:spPr>
          <a:xfrm>
            <a:off x="7088280" y="1574657"/>
            <a:ext cx="1725718" cy="651950"/>
          </a:xfrm>
          <a:prstGeom prst="roundRect">
            <a:avLst/>
          </a:prstGeom>
          <a:solidFill>
            <a:srgbClr val="007177"/>
          </a:solidFill>
        </p:spPr>
        <p:txBody>
          <a:bodyPr vert="horz" lIns="0" tIns="45347" rIns="0" bIns="45347" rtlCol="0" anchor="ctr" anchorCtr="0">
            <a:noAutofit/>
          </a:bodyPr>
          <a:lstStyle>
            <a:lvl1pPr algn="l" rtl="0" eaLnBrk="0" fontAlgn="base" hangingPunct="0">
              <a:spcBef>
                <a:spcPct val="0"/>
              </a:spcBef>
              <a:spcAft>
                <a:spcPct val="0"/>
              </a:spcAft>
              <a:defRPr sz="2992"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algn="ctr"/>
            <a:r>
              <a:rPr lang="en-US" sz="1592" kern="0"/>
              <a:t>Earth Observation</a:t>
            </a:r>
            <a:endParaRPr lang="en-GB" sz="1592" kern="0"/>
          </a:p>
        </p:txBody>
      </p:sp>
      <p:sp>
        <p:nvSpPr>
          <p:cNvPr id="11" name="Title 1">
            <a:extLst>
              <a:ext uri="{FF2B5EF4-FFF2-40B4-BE49-F238E27FC236}">
                <a16:creationId xmlns:a16="http://schemas.microsoft.com/office/drawing/2014/main" id="{3C2A94C2-5738-26AF-7951-42F98253456C}"/>
              </a:ext>
            </a:extLst>
          </p:cNvPr>
          <p:cNvSpPr txBox="1">
            <a:spLocks/>
          </p:cNvSpPr>
          <p:nvPr/>
        </p:nvSpPr>
        <p:spPr>
          <a:xfrm>
            <a:off x="8778966" y="5204609"/>
            <a:ext cx="1782653" cy="609414"/>
          </a:xfrm>
          <a:prstGeom prst="roundRect">
            <a:avLst/>
          </a:prstGeom>
          <a:solidFill>
            <a:srgbClr val="00516C"/>
          </a:solidFill>
        </p:spPr>
        <p:txBody>
          <a:bodyPr vert="horz" lIns="0" tIns="45347" rIns="0" bIns="45347" rtlCol="0" anchor="ctr" anchorCtr="0">
            <a:noAutofit/>
          </a:bodyPr>
          <a:lstStyle>
            <a:lvl1pPr algn="l" rtl="0" eaLnBrk="0" fontAlgn="base" hangingPunct="0">
              <a:spcBef>
                <a:spcPct val="0"/>
              </a:spcBef>
              <a:spcAft>
                <a:spcPct val="0"/>
              </a:spcAft>
              <a:defRPr sz="2992"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algn="ctr"/>
            <a:r>
              <a:rPr lang="en-US" sz="1592" kern="0"/>
              <a:t>Secure Connectivity</a:t>
            </a:r>
            <a:endParaRPr lang="en-GB" sz="1592" kern="0"/>
          </a:p>
        </p:txBody>
      </p:sp>
      <p:pic>
        <p:nvPicPr>
          <p:cNvPr id="12" name="Graphic 11">
            <a:extLst>
              <a:ext uri="{FF2B5EF4-FFF2-40B4-BE49-F238E27FC236}">
                <a16:creationId xmlns:a16="http://schemas.microsoft.com/office/drawing/2014/main" id="{7B3E12BA-92BC-A65F-D8BD-64B69FE8374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222768" y="2093508"/>
            <a:ext cx="2895048" cy="2893606"/>
          </a:xfrm>
          <a:prstGeom prst="rect">
            <a:avLst/>
          </a:prstGeom>
        </p:spPr>
      </p:pic>
      <p:pic>
        <p:nvPicPr>
          <p:cNvPr id="16" name="Graphic 15">
            <a:extLst>
              <a:ext uri="{FF2B5EF4-FFF2-40B4-BE49-F238E27FC236}">
                <a16:creationId xmlns:a16="http://schemas.microsoft.com/office/drawing/2014/main" id="{B342D991-E6AB-044E-161F-113B254E91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02181" y="4303186"/>
            <a:ext cx="536222" cy="536222"/>
          </a:xfrm>
          <a:prstGeom prst="rect">
            <a:avLst/>
          </a:prstGeom>
        </p:spPr>
      </p:pic>
      <p:pic>
        <p:nvPicPr>
          <p:cNvPr id="18" name="Graphic 17">
            <a:extLst>
              <a:ext uri="{FF2B5EF4-FFF2-40B4-BE49-F238E27FC236}">
                <a16:creationId xmlns:a16="http://schemas.microsoft.com/office/drawing/2014/main" id="{BF46FE81-A19B-9572-7F93-CD510BE430E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22192" y="2661598"/>
            <a:ext cx="545718" cy="545718"/>
          </a:xfrm>
          <a:prstGeom prst="rect">
            <a:avLst/>
          </a:prstGeom>
        </p:spPr>
      </p:pic>
      <p:pic>
        <p:nvPicPr>
          <p:cNvPr id="22" name="Picture 21" descr="A white arrow in a circle&#10;&#10;AI-generated content may be incorrect.">
            <a:extLst>
              <a:ext uri="{FF2B5EF4-FFF2-40B4-BE49-F238E27FC236}">
                <a16:creationId xmlns:a16="http://schemas.microsoft.com/office/drawing/2014/main" id="{AFAEAA8E-66C9-BD5A-0EF9-0F67596C96C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369277" y="2785864"/>
            <a:ext cx="427889" cy="427889"/>
          </a:xfrm>
          <a:prstGeom prst="rect">
            <a:avLst/>
          </a:prstGeom>
        </p:spPr>
      </p:pic>
      <p:sp>
        <p:nvSpPr>
          <p:cNvPr id="23" name="Title 1">
            <a:extLst>
              <a:ext uri="{FF2B5EF4-FFF2-40B4-BE49-F238E27FC236}">
                <a16:creationId xmlns:a16="http://schemas.microsoft.com/office/drawing/2014/main" id="{EE9BCB38-1C4B-4A29-4FA9-8A03F4B2446D}"/>
              </a:ext>
            </a:extLst>
          </p:cNvPr>
          <p:cNvSpPr txBox="1">
            <a:spLocks/>
          </p:cNvSpPr>
          <p:nvPr/>
        </p:nvSpPr>
        <p:spPr>
          <a:xfrm>
            <a:off x="10518355" y="1574655"/>
            <a:ext cx="1401016" cy="651951"/>
          </a:xfrm>
          <a:prstGeom prst="roundRect">
            <a:avLst/>
          </a:prstGeom>
          <a:solidFill>
            <a:srgbClr val="14AB9D"/>
          </a:solidFill>
        </p:spPr>
        <p:txBody>
          <a:bodyPr vert="horz" lIns="0" tIns="45347" rIns="0" bIns="45347" rtlCol="0" anchor="ctr" anchorCtr="0">
            <a:normAutofit fontScale="97500"/>
          </a:bodyPr>
          <a:lstStyle>
            <a:lvl1pPr algn="l" rtl="0" eaLnBrk="0" fontAlgn="base" hangingPunct="0">
              <a:spcBef>
                <a:spcPct val="0"/>
              </a:spcBef>
              <a:spcAft>
                <a:spcPct val="0"/>
              </a:spcAft>
              <a:defRPr sz="2992"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algn="ctr"/>
            <a:r>
              <a:rPr lang="en-US" sz="1592" kern="0"/>
              <a:t>PNT</a:t>
            </a:r>
            <a:endParaRPr lang="en-GB" sz="1592" kern="0"/>
          </a:p>
        </p:txBody>
      </p:sp>
    </p:spTree>
    <p:extLst>
      <p:ext uri="{BB962C8B-B14F-4D97-AF65-F5344CB8AC3E}">
        <p14:creationId xmlns:p14="http://schemas.microsoft.com/office/powerpoint/2010/main" val="3276651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5BBA8-6AE1-DDBC-D89F-A3C494EDC2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6485E2-5ED9-A3CA-6015-2EFC060967A0}"/>
              </a:ext>
            </a:extLst>
          </p:cNvPr>
          <p:cNvSpPr>
            <a:spLocks noGrp="1"/>
          </p:cNvSpPr>
          <p:nvPr>
            <p:ph type="title"/>
          </p:nvPr>
        </p:nvSpPr>
        <p:spPr/>
        <p:txBody>
          <a:bodyPr/>
          <a:lstStyle/>
          <a:p>
            <a:r>
              <a:rPr lang="en-US"/>
              <a:t>The three pillars of ERS</a:t>
            </a:r>
          </a:p>
        </p:txBody>
      </p:sp>
      <p:sp>
        <p:nvSpPr>
          <p:cNvPr id="4" name="Rectangle: Rounded Corners 3">
            <a:extLst>
              <a:ext uri="{FF2B5EF4-FFF2-40B4-BE49-F238E27FC236}">
                <a16:creationId xmlns:a16="http://schemas.microsoft.com/office/drawing/2014/main" id="{1AE06959-6DDD-88FE-F76C-84FCA68B67FB}"/>
              </a:ext>
            </a:extLst>
          </p:cNvPr>
          <p:cNvSpPr/>
          <p:nvPr/>
        </p:nvSpPr>
        <p:spPr>
          <a:xfrm>
            <a:off x="4357231" y="964971"/>
            <a:ext cx="3410674" cy="3978669"/>
          </a:xfrm>
          <a:prstGeom prst="roundRect">
            <a:avLst>
              <a:gd name="adj" fmla="val 8096"/>
            </a:avLst>
          </a:prstGeom>
          <a:solidFill>
            <a:schemeClr val="bg1"/>
          </a:solidFill>
          <a:ln>
            <a:noFill/>
          </a:ln>
          <a:effectLst>
            <a:outerShdw blurRad="190500" dist="38100" dir="2700000" sx="102000" sy="102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45595" rIns="0" bIns="45595" rtlCol="0" anchor="ctr" anchorCtr="0"/>
          <a:lstStyle/>
          <a:p>
            <a:pPr algn="ctr" eaLnBrk="0" hangingPunct="0">
              <a:buClr>
                <a:srgbClr val="FBAB18"/>
              </a:buClr>
            </a:pPr>
            <a:endParaRPr lang="en-US" b="1" kern="0">
              <a:solidFill>
                <a:srgbClr val="FEEF98"/>
              </a:solidFill>
              <a:effectLst>
                <a:outerShdw blurRad="38100" dist="38100" dir="2700000" algn="tl">
                  <a:srgbClr val="000000">
                    <a:alpha val="43137"/>
                  </a:srgbClr>
                </a:outerShdw>
              </a:effectLst>
              <a:latin typeface="Arial" panose="020B0604020202020204"/>
              <a:cs typeface="Arial"/>
            </a:endParaRPr>
          </a:p>
        </p:txBody>
      </p:sp>
      <p:sp>
        <p:nvSpPr>
          <p:cNvPr id="18" name="TextBox 17">
            <a:extLst>
              <a:ext uri="{FF2B5EF4-FFF2-40B4-BE49-F238E27FC236}">
                <a16:creationId xmlns:a16="http://schemas.microsoft.com/office/drawing/2014/main" id="{BE2AB8B3-212D-EF3E-2DC1-B520B8B5F309}"/>
              </a:ext>
            </a:extLst>
          </p:cNvPr>
          <p:cNvSpPr txBox="1"/>
          <p:nvPr/>
        </p:nvSpPr>
        <p:spPr>
          <a:xfrm>
            <a:off x="4357231" y="2658363"/>
            <a:ext cx="3410674" cy="2107093"/>
          </a:xfrm>
          <a:prstGeom prst="rect">
            <a:avLst/>
          </a:prstGeom>
          <a:noFill/>
        </p:spPr>
        <p:txBody>
          <a:bodyPr wrap="square" lIns="538527" tIns="107705" bIns="71804" anchor="t">
            <a:noAutofit/>
          </a:bodyPr>
          <a:lstStyle/>
          <a:p>
            <a:pPr defTabSz="911931" fontAlgn="auto">
              <a:spcBef>
                <a:spcPts val="0"/>
              </a:spcBef>
              <a:spcAft>
                <a:spcPts val="598"/>
              </a:spcAft>
              <a:defRPr/>
            </a:pPr>
            <a:r>
              <a:rPr lang="en-US" dirty="0">
                <a:solidFill>
                  <a:srgbClr val="007177"/>
                </a:solidFill>
                <a:latin typeface="Arial" panose="020B0604020202020204"/>
              </a:rPr>
              <a:t>Persistent</a:t>
            </a:r>
          </a:p>
          <a:p>
            <a:pPr defTabSz="911931" fontAlgn="auto">
              <a:spcBef>
                <a:spcPts val="0"/>
              </a:spcBef>
              <a:spcAft>
                <a:spcPts val="598"/>
              </a:spcAft>
              <a:defRPr/>
            </a:pPr>
            <a:r>
              <a:rPr lang="en-US" dirty="0">
                <a:solidFill>
                  <a:srgbClr val="007177"/>
                </a:solidFill>
                <a:latin typeface="Arial" panose="020B0604020202020204"/>
              </a:rPr>
              <a:t>All-weather</a:t>
            </a:r>
          </a:p>
          <a:p>
            <a:pPr defTabSz="911931" fontAlgn="auto">
              <a:spcBef>
                <a:spcPts val="0"/>
              </a:spcBef>
              <a:spcAft>
                <a:spcPts val="598"/>
              </a:spcAft>
              <a:defRPr/>
            </a:pPr>
            <a:r>
              <a:rPr lang="en-US" dirty="0">
                <a:solidFill>
                  <a:srgbClr val="007177"/>
                </a:solidFill>
                <a:latin typeface="Arial" panose="020B0604020202020204"/>
              </a:rPr>
              <a:t>Real-time</a:t>
            </a:r>
          </a:p>
          <a:p>
            <a:pPr defTabSz="911931" fontAlgn="auto">
              <a:spcBef>
                <a:spcPts val="0"/>
              </a:spcBef>
              <a:spcAft>
                <a:spcPts val="598"/>
              </a:spcAft>
              <a:defRPr/>
            </a:pPr>
            <a:r>
              <a:rPr lang="en-US" dirty="0">
                <a:solidFill>
                  <a:srgbClr val="007177"/>
                </a:solidFill>
                <a:latin typeface="Arial" panose="020B0604020202020204"/>
              </a:rPr>
              <a:t>Rapid tasking</a:t>
            </a:r>
          </a:p>
          <a:p>
            <a:pPr defTabSz="911931" fontAlgn="auto">
              <a:spcBef>
                <a:spcPts val="0"/>
              </a:spcBef>
              <a:spcAft>
                <a:spcPts val="598"/>
              </a:spcAft>
              <a:defRPr/>
            </a:pPr>
            <a:r>
              <a:rPr lang="en-US" dirty="0">
                <a:solidFill>
                  <a:srgbClr val="007177"/>
                </a:solidFill>
                <a:latin typeface="Arial" panose="020B0604020202020204"/>
              </a:rPr>
              <a:t>Frequent revisit</a:t>
            </a:r>
          </a:p>
          <a:p>
            <a:pPr defTabSz="911931" fontAlgn="auto">
              <a:spcBef>
                <a:spcPts val="0"/>
              </a:spcBef>
              <a:spcAft>
                <a:spcPts val="598"/>
              </a:spcAft>
              <a:defRPr/>
            </a:pPr>
            <a:r>
              <a:rPr lang="en-US" dirty="0">
                <a:solidFill>
                  <a:srgbClr val="007177"/>
                </a:solidFill>
                <a:latin typeface="Arial" panose="020B0604020202020204"/>
              </a:rPr>
              <a:t>Low latency </a:t>
            </a:r>
          </a:p>
        </p:txBody>
      </p:sp>
      <p:pic>
        <p:nvPicPr>
          <p:cNvPr id="2050" name="Picture 2">
            <a:extLst>
              <a:ext uri="{FF2B5EF4-FFF2-40B4-BE49-F238E27FC236}">
                <a16:creationId xmlns:a16="http://schemas.microsoft.com/office/drawing/2014/main" id="{08D49587-EA3D-AD6E-01DB-541041FB41DE}"/>
              </a:ext>
            </a:extLst>
          </p:cNvPr>
          <p:cNvPicPr>
            <a:picLocks noChangeArrowheads="1"/>
          </p:cNvPicPr>
          <p:nvPr/>
        </p:nvPicPr>
        <p:blipFill rotWithShape="1">
          <a:blip r:embed="rId3" cstate="hq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a:fillRect/>
          </a:stretch>
        </p:blipFill>
        <p:spPr bwMode="auto">
          <a:xfrm>
            <a:off x="4357231" y="964972"/>
            <a:ext cx="3410674" cy="1693390"/>
          </a:xfrm>
          <a:prstGeom prst="round2SameRect">
            <a:avLst>
              <a:gd name="adj1" fmla="val 13191"/>
              <a:gd name="adj2" fmla="val 0"/>
            </a:avLst>
          </a:prstGeom>
          <a:noFill/>
          <a:extLst>
            <a:ext uri="{909E8E84-426E-40DD-AFC4-6F175D3DCCD1}">
              <a14:hiddenFill xmlns:a14="http://schemas.microsoft.com/office/drawing/2010/main">
                <a:solidFill>
                  <a:srgbClr val="FFFFFF"/>
                </a:solidFill>
              </a14:hiddenFill>
            </a:ext>
          </a:extLst>
        </p:spPr>
      </p:pic>
      <p:sp>
        <p:nvSpPr>
          <p:cNvPr id="11" name="Rectangle: Top Corners Rounded 10">
            <a:extLst>
              <a:ext uri="{FF2B5EF4-FFF2-40B4-BE49-F238E27FC236}">
                <a16:creationId xmlns:a16="http://schemas.microsoft.com/office/drawing/2014/main" id="{37B41D32-E80F-1307-1F84-30A8EB8C7A0F}"/>
              </a:ext>
            </a:extLst>
          </p:cNvPr>
          <p:cNvSpPr/>
          <p:nvPr/>
        </p:nvSpPr>
        <p:spPr>
          <a:xfrm>
            <a:off x="4357231" y="964973"/>
            <a:ext cx="3410674" cy="1693389"/>
          </a:xfrm>
          <a:prstGeom prst="round2SameRect">
            <a:avLst>
              <a:gd name="adj1" fmla="val 12799"/>
              <a:gd name="adj2" fmla="val 0"/>
            </a:avLst>
          </a:prstGeom>
          <a:solidFill>
            <a:srgbClr val="007177">
              <a:alpha val="7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E0866685-4AC7-D7C2-2EBD-1971536F8601}"/>
              </a:ext>
            </a:extLst>
          </p:cNvPr>
          <p:cNvSpPr txBox="1"/>
          <p:nvPr/>
        </p:nvSpPr>
        <p:spPr>
          <a:xfrm>
            <a:off x="5065334" y="1781805"/>
            <a:ext cx="1836478" cy="583180"/>
          </a:xfrm>
          <a:prstGeom prst="rect">
            <a:avLst/>
          </a:prstGeom>
          <a:noFill/>
        </p:spPr>
        <p:txBody>
          <a:bodyPr wrap="square">
            <a:spAutoFit/>
          </a:bodyPr>
          <a:lstStyle>
            <a:defPPr>
              <a:defRPr lang="en-GB"/>
            </a:defPPr>
            <a:lvl1pPr marL="0" marR="0" lvl="0" indent="0" algn="ctr" defTabSz="914400" eaLnBrk="1" fontAlgn="auto" latinLnBrk="0" hangingPunct="1">
              <a:lnSpc>
                <a:spcPct val="100000"/>
              </a:lnSpc>
              <a:spcBef>
                <a:spcPts val="0"/>
              </a:spcBef>
              <a:spcAft>
                <a:spcPts val="0"/>
              </a:spcAft>
              <a:buClrTx/>
              <a:buSzTx/>
              <a:buFontTx/>
              <a:buNone/>
              <a:tabLst/>
              <a:defRPr kumimoji="0" sz="3200" b="1" i="0" u="none" strike="noStrike" cap="none" spc="0" normalizeH="0" baseline="0">
                <a:ln>
                  <a:noFill/>
                </a:ln>
                <a:solidFill>
                  <a:schemeClr val="bg1"/>
                </a:solidFill>
                <a:uLnTx/>
                <a:uFillTx/>
                <a:latin typeface="Arial" panose="020B0604020202020204"/>
              </a:defRPr>
            </a:lvl1pPr>
          </a:lstStyle>
          <a:p>
            <a:r>
              <a:rPr lang="en-US" sz="3191"/>
              <a:t>Observe</a:t>
            </a:r>
          </a:p>
        </p:txBody>
      </p:sp>
      <p:pic>
        <p:nvPicPr>
          <p:cNvPr id="28" name="Graphic 27">
            <a:extLst>
              <a:ext uri="{FF2B5EF4-FFF2-40B4-BE49-F238E27FC236}">
                <a16:creationId xmlns:a16="http://schemas.microsoft.com/office/drawing/2014/main" id="{5DA68E20-F27C-9F9B-94D7-8158DDFE228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80078" y="1227535"/>
            <a:ext cx="606990" cy="606990"/>
          </a:xfrm>
          <a:prstGeom prst="rect">
            <a:avLst/>
          </a:prstGeom>
        </p:spPr>
      </p:pic>
      <p:sp>
        <p:nvSpPr>
          <p:cNvPr id="6" name="Rectangle: Rounded Corners 5">
            <a:extLst>
              <a:ext uri="{FF2B5EF4-FFF2-40B4-BE49-F238E27FC236}">
                <a16:creationId xmlns:a16="http://schemas.microsoft.com/office/drawing/2014/main" id="{F60D44AF-7156-CA49-0160-E74F818127A3}"/>
              </a:ext>
            </a:extLst>
          </p:cNvPr>
          <p:cNvSpPr/>
          <p:nvPr/>
        </p:nvSpPr>
        <p:spPr>
          <a:xfrm>
            <a:off x="645072" y="964975"/>
            <a:ext cx="3410674" cy="3978665"/>
          </a:xfrm>
          <a:prstGeom prst="roundRect">
            <a:avLst>
              <a:gd name="adj" fmla="val 8096"/>
            </a:avLst>
          </a:prstGeom>
          <a:solidFill>
            <a:schemeClr val="bg1"/>
          </a:solidFill>
          <a:ln>
            <a:noFill/>
          </a:ln>
          <a:effectLst>
            <a:outerShdw blurRad="190500" dist="38100" dir="2700000" sx="102000" sy="102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45595" rIns="0" bIns="45595" rtlCol="0" anchor="ctr" anchorCtr="0"/>
          <a:lstStyle/>
          <a:p>
            <a:pPr algn="ctr" defTabSz="911931" eaLnBrk="0" hangingPunct="0">
              <a:buClr>
                <a:srgbClr val="FBAB18"/>
              </a:buClr>
              <a:defRPr/>
            </a:pPr>
            <a:endParaRPr lang="en-US" sz="1795" b="1" kern="0">
              <a:solidFill>
                <a:srgbClr val="FEEF98"/>
              </a:solidFill>
              <a:effectLst>
                <a:outerShdw blurRad="38100" dist="38100" dir="2700000" algn="tl">
                  <a:srgbClr val="000000">
                    <a:alpha val="43137"/>
                  </a:srgbClr>
                </a:outerShdw>
              </a:effectLst>
              <a:latin typeface="Arial" panose="020B0604020202020204"/>
              <a:cs typeface="Arial"/>
            </a:endParaRPr>
          </a:p>
        </p:txBody>
      </p:sp>
      <p:sp>
        <p:nvSpPr>
          <p:cNvPr id="22" name="TextBox 21">
            <a:extLst>
              <a:ext uri="{FF2B5EF4-FFF2-40B4-BE49-F238E27FC236}">
                <a16:creationId xmlns:a16="http://schemas.microsoft.com/office/drawing/2014/main" id="{87B0FC20-7FD4-2886-5AF2-2A8F77389587}"/>
              </a:ext>
            </a:extLst>
          </p:cNvPr>
          <p:cNvSpPr txBox="1"/>
          <p:nvPr/>
        </p:nvSpPr>
        <p:spPr>
          <a:xfrm>
            <a:off x="645072" y="2658362"/>
            <a:ext cx="3410674" cy="2107094"/>
          </a:xfrm>
          <a:prstGeom prst="rect">
            <a:avLst/>
          </a:prstGeom>
          <a:noFill/>
        </p:spPr>
        <p:txBody>
          <a:bodyPr wrap="square" lIns="538527" tIns="107705" bIns="71804">
            <a:noAutofit/>
          </a:bodyPr>
          <a:lstStyle/>
          <a:p>
            <a:pPr fontAlgn="auto">
              <a:spcBef>
                <a:spcPts val="0"/>
              </a:spcBef>
              <a:spcAft>
                <a:spcPts val="598"/>
              </a:spcAft>
              <a:defRPr/>
            </a:pPr>
            <a:r>
              <a:rPr lang="en-GB" dirty="0">
                <a:solidFill>
                  <a:srgbClr val="005A76"/>
                </a:solidFill>
                <a:latin typeface="Arial" panose="020B0604020202020204"/>
              </a:rPr>
              <a:t>Trusted Transport Layer with secure global communication links</a:t>
            </a:r>
          </a:p>
          <a:p>
            <a:pPr fontAlgn="auto">
              <a:spcBef>
                <a:spcPts val="0"/>
              </a:spcBef>
              <a:spcAft>
                <a:spcPts val="598"/>
              </a:spcAft>
              <a:defRPr/>
            </a:pPr>
            <a:r>
              <a:rPr lang="en-US" dirty="0">
                <a:solidFill>
                  <a:srgbClr val="005A76"/>
                </a:solidFill>
                <a:latin typeface="Arial" panose="020B0604020202020204"/>
              </a:rPr>
              <a:t>At any time </a:t>
            </a:r>
          </a:p>
          <a:p>
            <a:pPr defTabSz="911931" fontAlgn="auto">
              <a:spcBef>
                <a:spcPts val="0"/>
              </a:spcBef>
              <a:spcAft>
                <a:spcPts val="598"/>
              </a:spcAft>
              <a:defRPr/>
            </a:pPr>
            <a:r>
              <a:rPr lang="en-US" dirty="0">
                <a:solidFill>
                  <a:srgbClr val="005A76"/>
                </a:solidFill>
                <a:latin typeface="Arial" panose="020B0604020202020204"/>
              </a:rPr>
              <a:t>From any location</a:t>
            </a:r>
          </a:p>
        </p:txBody>
      </p:sp>
      <p:pic>
        <p:nvPicPr>
          <p:cNvPr id="2052" name="Picture 4" descr="Rendering of global mobile connectivity ">
            <a:extLst>
              <a:ext uri="{FF2B5EF4-FFF2-40B4-BE49-F238E27FC236}">
                <a16:creationId xmlns:a16="http://schemas.microsoft.com/office/drawing/2014/main" id="{3422EDB3-11D6-00D0-D99B-86A7D2F6F5C0}"/>
              </a:ext>
            </a:extLst>
          </p:cNvPr>
          <p:cNvPicPr>
            <a:picLocks noChangeArrowheads="1"/>
          </p:cNvPicPr>
          <p:nvPr/>
        </p:nvPicPr>
        <p:blipFill rotWithShape="1">
          <a:blip r:embed="rId6" cstate="hqprint">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45072" y="964976"/>
            <a:ext cx="3410674" cy="1693386"/>
          </a:xfrm>
          <a:prstGeom prst="round2SameRect">
            <a:avLst>
              <a:gd name="adj1" fmla="val 13302"/>
              <a:gd name="adj2" fmla="val 0"/>
            </a:avLst>
          </a:prstGeom>
          <a:noFill/>
          <a:extLst>
            <a:ext uri="{909E8E84-426E-40DD-AFC4-6F175D3DCCD1}">
              <a14:hiddenFill xmlns:a14="http://schemas.microsoft.com/office/drawing/2010/main">
                <a:solidFill>
                  <a:srgbClr val="FFFFFF"/>
                </a:solidFill>
              </a14:hiddenFill>
            </a:ext>
          </a:extLst>
        </p:spPr>
      </p:pic>
      <p:sp>
        <p:nvSpPr>
          <p:cNvPr id="9" name="Rectangle: Top Corners Rounded 8">
            <a:extLst>
              <a:ext uri="{FF2B5EF4-FFF2-40B4-BE49-F238E27FC236}">
                <a16:creationId xmlns:a16="http://schemas.microsoft.com/office/drawing/2014/main" id="{AAAAE9EE-EC8C-A5DF-724F-5AF1E34AC544}"/>
              </a:ext>
            </a:extLst>
          </p:cNvPr>
          <p:cNvSpPr/>
          <p:nvPr/>
        </p:nvSpPr>
        <p:spPr>
          <a:xfrm>
            <a:off x="645072" y="964977"/>
            <a:ext cx="3410674" cy="1693385"/>
          </a:xfrm>
          <a:prstGeom prst="round2SameRect">
            <a:avLst>
              <a:gd name="adj1" fmla="val 13418"/>
              <a:gd name="adj2" fmla="val 0"/>
            </a:avLst>
          </a:prstGeom>
          <a:solidFill>
            <a:srgbClr val="005A76">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4B3C8E7-262C-809C-591F-111E8663A816}"/>
              </a:ext>
            </a:extLst>
          </p:cNvPr>
          <p:cNvSpPr txBox="1"/>
          <p:nvPr/>
        </p:nvSpPr>
        <p:spPr>
          <a:xfrm>
            <a:off x="1223191" y="1781805"/>
            <a:ext cx="2254436" cy="583180"/>
          </a:xfrm>
          <a:prstGeom prst="rect">
            <a:avLst/>
          </a:prstGeom>
          <a:noFill/>
        </p:spPr>
        <p:txBody>
          <a:bodyPr wrap="square">
            <a:spAutoFit/>
          </a:bodyPr>
          <a:lstStyle/>
          <a:p>
            <a:pPr algn="ctr" defTabSz="911931" fontAlgn="auto">
              <a:spcBef>
                <a:spcPts val="0"/>
              </a:spcBef>
              <a:spcAft>
                <a:spcPts val="0"/>
              </a:spcAft>
              <a:defRPr/>
            </a:pPr>
            <a:r>
              <a:rPr lang="en-US" sz="3191" b="1">
                <a:solidFill>
                  <a:schemeClr val="bg1"/>
                </a:solidFill>
                <a:latin typeface="Arial" panose="020B0604020202020204"/>
              </a:rPr>
              <a:t>Connect</a:t>
            </a:r>
            <a:endParaRPr lang="en-US" sz="3191">
              <a:solidFill>
                <a:schemeClr val="bg1"/>
              </a:solidFill>
              <a:latin typeface="Arial" panose="020B0604020202020204"/>
            </a:endParaRPr>
          </a:p>
        </p:txBody>
      </p:sp>
      <p:pic>
        <p:nvPicPr>
          <p:cNvPr id="24" name="Graphic 23">
            <a:extLst>
              <a:ext uri="{FF2B5EF4-FFF2-40B4-BE49-F238E27FC236}">
                <a16:creationId xmlns:a16="http://schemas.microsoft.com/office/drawing/2014/main" id="{012D7296-EA96-334D-4859-02CE5CC4AD2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052194" y="1232815"/>
            <a:ext cx="596429" cy="596429"/>
          </a:xfrm>
          <a:prstGeom prst="rect">
            <a:avLst/>
          </a:prstGeom>
        </p:spPr>
      </p:pic>
      <p:sp>
        <p:nvSpPr>
          <p:cNvPr id="5" name="Rectangle: Rounded Corners 4">
            <a:extLst>
              <a:ext uri="{FF2B5EF4-FFF2-40B4-BE49-F238E27FC236}">
                <a16:creationId xmlns:a16="http://schemas.microsoft.com/office/drawing/2014/main" id="{6ED52C3F-1AB4-F576-36A8-906733606B49}"/>
              </a:ext>
            </a:extLst>
          </p:cNvPr>
          <p:cNvSpPr/>
          <p:nvPr/>
        </p:nvSpPr>
        <p:spPr>
          <a:xfrm>
            <a:off x="8069391" y="964973"/>
            <a:ext cx="3410674" cy="3978667"/>
          </a:xfrm>
          <a:prstGeom prst="roundRect">
            <a:avLst>
              <a:gd name="adj" fmla="val 6796"/>
            </a:avLst>
          </a:prstGeom>
          <a:solidFill>
            <a:schemeClr val="bg1"/>
          </a:solidFill>
          <a:ln>
            <a:noFill/>
          </a:ln>
          <a:effectLst>
            <a:outerShdw blurRad="190500" dist="38100" dir="2700000" sx="102000" sy="102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45595" rIns="0" bIns="45595" rtlCol="0" anchor="ctr" anchorCtr="0"/>
          <a:lstStyle/>
          <a:p>
            <a:pPr algn="ctr" eaLnBrk="0" hangingPunct="0">
              <a:buClr>
                <a:srgbClr val="FBAB18"/>
              </a:buClr>
            </a:pPr>
            <a:endParaRPr lang="en-US" b="1" kern="0">
              <a:solidFill>
                <a:srgbClr val="FEEF98"/>
              </a:solidFill>
              <a:effectLst>
                <a:outerShdw blurRad="38100" dist="38100" dir="2700000" algn="tl">
                  <a:srgbClr val="000000">
                    <a:alpha val="43137"/>
                  </a:srgbClr>
                </a:outerShdw>
              </a:effectLst>
              <a:latin typeface="Arial" panose="020B0604020202020204"/>
              <a:cs typeface="Arial"/>
            </a:endParaRPr>
          </a:p>
        </p:txBody>
      </p:sp>
      <p:sp>
        <p:nvSpPr>
          <p:cNvPr id="13" name="TextBox 12">
            <a:extLst>
              <a:ext uri="{FF2B5EF4-FFF2-40B4-BE49-F238E27FC236}">
                <a16:creationId xmlns:a16="http://schemas.microsoft.com/office/drawing/2014/main" id="{95CB0B04-4FF4-3FB1-7BBA-E0C13FD4ECFB}"/>
              </a:ext>
            </a:extLst>
          </p:cNvPr>
          <p:cNvSpPr txBox="1"/>
          <p:nvPr/>
        </p:nvSpPr>
        <p:spPr>
          <a:xfrm>
            <a:off x="8069391" y="2658362"/>
            <a:ext cx="3410674" cy="2107094"/>
          </a:xfrm>
          <a:prstGeom prst="rect">
            <a:avLst/>
          </a:prstGeom>
          <a:noFill/>
        </p:spPr>
        <p:txBody>
          <a:bodyPr wrap="square" lIns="538527" tIns="107705" bIns="71804" anchor="t">
            <a:noAutofit/>
          </a:bodyPr>
          <a:lstStyle/>
          <a:p>
            <a:pPr defTabSz="911931" fontAlgn="auto">
              <a:spcBef>
                <a:spcPts val="0"/>
              </a:spcBef>
              <a:spcAft>
                <a:spcPts val="598"/>
              </a:spcAft>
              <a:defRPr/>
            </a:pPr>
            <a:r>
              <a:rPr lang="en-GB">
                <a:solidFill>
                  <a:srgbClr val="14AB9D"/>
                </a:solidFill>
                <a:latin typeface="Arial" panose="020B0604020202020204"/>
              </a:rPr>
              <a:t>Resilient positioning resistant against: </a:t>
            </a:r>
          </a:p>
          <a:p>
            <a:pPr fontAlgn="auto">
              <a:spcBef>
                <a:spcPts val="0"/>
              </a:spcBef>
              <a:spcAft>
                <a:spcPts val="598"/>
              </a:spcAft>
              <a:defRPr/>
            </a:pPr>
            <a:r>
              <a:rPr lang="en-GB">
                <a:solidFill>
                  <a:srgbClr val="14AB9D"/>
                </a:solidFill>
                <a:latin typeface="Arial" panose="020B0604020202020204"/>
              </a:rPr>
              <a:t>Jamming </a:t>
            </a:r>
          </a:p>
          <a:p>
            <a:pPr fontAlgn="auto">
              <a:spcBef>
                <a:spcPts val="0"/>
              </a:spcBef>
              <a:spcAft>
                <a:spcPts val="598"/>
              </a:spcAft>
              <a:defRPr/>
            </a:pPr>
            <a:r>
              <a:rPr lang="en-GB">
                <a:solidFill>
                  <a:srgbClr val="14AB9D"/>
                </a:solidFill>
                <a:latin typeface="Arial" panose="020B0604020202020204"/>
              </a:rPr>
              <a:t>Spoofing </a:t>
            </a:r>
          </a:p>
          <a:p>
            <a:pPr fontAlgn="auto">
              <a:spcBef>
                <a:spcPts val="0"/>
              </a:spcBef>
              <a:spcAft>
                <a:spcPts val="598"/>
              </a:spcAft>
              <a:defRPr/>
            </a:pPr>
            <a:r>
              <a:rPr lang="en-GB">
                <a:solidFill>
                  <a:srgbClr val="14AB9D"/>
                </a:solidFill>
                <a:latin typeface="Arial" panose="020B0604020202020204"/>
              </a:rPr>
              <a:t>Interference</a:t>
            </a:r>
          </a:p>
        </p:txBody>
      </p:sp>
      <p:pic>
        <p:nvPicPr>
          <p:cNvPr id="25" name="Picture 24">
            <a:extLst>
              <a:ext uri="{FF2B5EF4-FFF2-40B4-BE49-F238E27FC236}">
                <a16:creationId xmlns:a16="http://schemas.microsoft.com/office/drawing/2014/main" id="{5D87B30C-BBED-6B8D-C934-6FDA004A1158}"/>
              </a:ext>
            </a:extLst>
          </p:cNvPr>
          <p:cNvPicPr>
            <a:picLocks noChangeAspect="1"/>
          </p:cNvPicPr>
          <p:nvPr/>
        </p:nvPicPr>
        <p:blipFill>
          <a:blip r:embed="rId9" cstate="print">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t="10001" b="9999"/>
          <a:stretch>
            <a:fillRect/>
          </a:stretch>
        </p:blipFill>
        <p:spPr>
          <a:xfrm>
            <a:off x="8069389" y="964974"/>
            <a:ext cx="3410674" cy="1693388"/>
          </a:xfrm>
          <a:prstGeom prst="round2SameRect">
            <a:avLst>
              <a:gd name="adj1" fmla="val 10401"/>
              <a:gd name="adj2" fmla="val 0"/>
            </a:avLst>
          </a:prstGeom>
        </p:spPr>
      </p:pic>
      <p:sp>
        <p:nvSpPr>
          <p:cNvPr id="26" name="Rectangle: Top Corners Rounded 25">
            <a:extLst>
              <a:ext uri="{FF2B5EF4-FFF2-40B4-BE49-F238E27FC236}">
                <a16:creationId xmlns:a16="http://schemas.microsoft.com/office/drawing/2014/main" id="{12CD0E85-CBF4-0AB7-D9E9-B00AA850F8A7}"/>
              </a:ext>
            </a:extLst>
          </p:cNvPr>
          <p:cNvSpPr/>
          <p:nvPr/>
        </p:nvSpPr>
        <p:spPr>
          <a:xfrm>
            <a:off x="8069389" y="964975"/>
            <a:ext cx="3410674" cy="1693387"/>
          </a:xfrm>
          <a:prstGeom prst="round2SameRect">
            <a:avLst>
              <a:gd name="adj1" fmla="val 10323"/>
              <a:gd name="adj2" fmla="val 0"/>
            </a:avLst>
          </a:prstGeom>
          <a:solidFill>
            <a:srgbClr val="14AB9D">
              <a:alpha val="7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E47183B4-4CD5-37CB-0D85-0462E52277B9}"/>
              </a:ext>
            </a:extLst>
          </p:cNvPr>
          <p:cNvSpPr txBox="1"/>
          <p:nvPr/>
        </p:nvSpPr>
        <p:spPr>
          <a:xfrm>
            <a:off x="8635018" y="1781805"/>
            <a:ext cx="2254435" cy="583180"/>
          </a:xfrm>
          <a:prstGeom prst="rect">
            <a:avLst/>
          </a:prstGeom>
          <a:noFill/>
        </p:spPr>
        <p:txBody>
          <a:bodyPr wrap="square">
            <a:spAutoFit/>
          </a:bodyPr>
          <a:lstStyle/>
          <a:p>
            <a:pPr algn="ctr" defTabSz="911931" fontAlgn="auto">
              <a:spcBef>
                <a:spcPts val="0"/>
              </a:spcBef>
              <a:spcAft>
                <a:spcPts val="0"/>
              </a:spcAft>
              <a:defRPr/>
            </a:pPr>
            <a:r>
              <a:rPr lang="en-US" sz="3191" b="1" dirty="0">
                <a:solidFill>
                  <a:schemeClr val="bg1"/>
                </a:solidFill>
                <a:latin typeface="Arial" panose="020B0604020202020204"/>
              </a:rPr>
              <a:t>Navigate</a:t>
            </a:r>
            <a:endParaRPr lang="en-US" sz="3191" dirty="0">
              <a:solidFill>
                <a:schemeClr val="bg1"/>
              </a:solidFill>
              <a:latin typeface="Arial" panose="020B0604020202020204"/>
            </a:endParaRPr>
          </a:p>
        </p:txBody>
      </p:sp>
      <p:pic>
        <p:nvPicPr>
          <p:cNvPr id="36" name="Picture 35" descr="A white arrow in a circle&#10;&#10;AI-generated content may be incorrect.">
            <a:extLst>
              <a:ext uri="{FF2B5EF4-FFF2-40B4-BE49-F238E27FC236}">
                <a16:creationId xmlns:a16="http://schemas.microsoft.com/office/drawing/2014/main" id="{53CD72D7-62C5-183D-9469-3CCA89B25C8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9524268" y="1293063"/>
            <a:ext cx="475933" cy="475933"/>
          </a:xfrm>
          <a:prstGeom prst="rect">
            <a:avLst/>
          </a:prstGeom>
        </p:spPr>
      </p:pic>
      <p:sp>
        <p:nvSpPr>
          <p:cNvPr id="10" name="Title 1">
            <a:extLst>
              <a:ext uri="{FF2B5EF4-FFF2-40B4-BE49-F238E27FC236}">
                <a16:creationId xmlns:a16="http://schemas.microsoft.com/office/drawing/2014/main" id="{16B3DBBD-3468-676C-7324-415C836D9BE6}"/>
              </a:ext>
            </a:extLst>
          </p:cNvPr>
          <p:cNvSpPr txBox="1">
            <a:spLocks/>
          </p:cNvSpPr>
          <p:nvPr/>
        </p:nvSpPr>
        <p:spPr bwMode="auto">
          <a:xfrm>
            <a:off x="1549963" y="5053003"/>
            <a:ext cx="9092075" cy="1135588"/>
          </a:xfrm>
          <a:prstGeom prst="roundRect">
            <a:avLst>
              <a:gd name="adj" fmla="val 11496"/>
            </a:avLst>
          </a:prstGeom>
          <a:gradFill>
            <a:gsLst>
              <a:gs pos="0">
                <a:srgbClr val="003247"/>
              </a:gs>
              <a:gs pos="34000">
                <a:srgbClr val="004A58"/>
              </a:gs>
              <a:gs pos="100000">
                <a:srgbClr val="009A8F">
                  <a:alpha val="70000"/>
                </a:srgbClr>
              </a:gs>
            </a:gsLst>
            <a:lin ang="17400000" scaled="0"/>
          </a:gradFill>
          <a:ln>
            <a:solidFill>
              <a:schemeClr val="bg1"/>
            </a:solidFill>
          </a:ln>
          <a:effectLst>
            <a:outerShdw blurRad="177800" dist="38100" dir="2700000" algn="tl" rotWithShape="0">
              <a:srgbClr val="003247">
                <a:alpha val="40000"/>
              </a:srgbClr>
            </a:outerShdw>
          </a:effectLst>
        </p:spPr>
        <p:txBody>
          <a:bodyPr vert="horz" wrap="square" lIns="215411" tIns="179509" rIns="215411" bIns="179509" numCol="1" anchor="ctr" anchorCtr="0" compatLnSpc="1">
            <a:prstTxWarp prst="textNoShape">
              <a:avLst/>
            </a:prstTxWarp>
            <a:noAutofit/>
          </a:bodyPr>
          <a:lstStyle>
            <a:lvl1pPr algn="l" rtl="0" fontAlgn="base">
              <a:spcBef>
                <a:spcPct val="0"/>
              </a:spcBef>
              <a:spcAft>
                <a:spcPct val="0"/>
              </a:spcAft>
              <a:defRPr lang="en-GB" sz="3000" b="1">
                <a:solidFill>
                  <a:schemeClr val="bg1"/>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a:lstStyle>
          <a:p>
            <a:pPr algn="ctr"/>
            <a:r>
              <a:rPr lang="en-GB" sz="1995" kern="0">
                <a:sym typeface="Wingdings" panose="05000000000000000000" pitchFamily="2" charset="2"/>
              </a:rPr>
              <a:t> </a:t>
            </a:r>
            <a:r>
              <a:rPr lang="en-GB" sz="1995" kern="0"/>
              <a:t>An integrated system-of-systems to address critical gaps in Europe’s strategic abilities and autonomy</a:t>
            </a:r>
          </a:p>
        </p:txBody>
      </p:sp>
    </p:spTree>
    <p:extLst>
      <p:ext uri="{BB962C8B-B14F-4D97-AF65-F5344CB8AC3E}">
        <p14:creationId xmlns:p14="http://schemas.microsoft.com/office/powerpoint/2010/main" val="1676722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12280-44AD-17EE-E0B9-B83B68F2A9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6BC5B8-472A-845E-748D-A66D5A746301}"/>
              </a:ext>
            </a:extLst>
          </p:cNvPr>
          <p:cNvSpPr>
            <a:spLocks noGrp="1"/>
          </p:cNvSpPr>
          <p:nvPr>
            <p:ph type="title"/>
          </p:nvPr>
        </p:nvSpPr>
        <p:spPr/>
        <p:txBody>
          <a:bodyPr/>
          <a:lstStyle/>
          <a:p>
            <a:r>
              <a:rPr lang="en-GB" noProof="0">
                <a:solidFill>
                  <a:srgbClr val="007177"/>
                </a:solidFill>
              </a:rPr>
              <a:t>Use cases benefiting from system of system approach</a:t>
            </a:r>
          </a:p>
        </p:txBody>
      </p:sp>
      <p:pic>
        <p:nvPicPr>
          <p:cNvPr id="20" name="Picture 19" hidden="1">
            <a:extLst>
              <a:ext uri="{FF2B5EF4-FFF2-40B4-BE49-F238E27FC236}">
                <a16:creationId xmlns:a16="http://schemas.microsoft.com/office/drawing/2014/main" id="{4DC954F6-07DC-478D-3A68-98BB0BA2A7A0}"/>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r="63458" b="-30"/>
          <a:stretch>
            <a:fillRect/>
          </a:stretch>
        </p:blipFill>
        <p:spPr>
          <a:xfrm>
            <a:off x="9731208" y="1175055"/>
            <a:ext cx="2217207" cy="3413953"/>
          </a:xfrm>
          <a:prstGeom prst="round2SameRect">
            <a:avLst>
              <a:gd name="adj1" fmla="val 6046"/>
              <a:gd name="adj2" fmla="val 0"/>
            </a:avLst>
          </a:prstGeom>
        </p:spPr>
      </p:pic>
      <p:grpSp>
        <p:nvGrpSpPr>
          <p:cNvPr id="19" name="Group 18">
            <a:extLst>
              <a:ext uri="{FF2B5EF4-FFF2-40B4-BE49-F238E27FC236}">
                <a16:creationId xmlns:a16="http://schemas.microsoft.com/office/drawing/2014/main" id="{A87A29B8-D62E-A22C-3EA0-0375A49D22EF}"/>
              </a:ext>
            </a:extLst>
          </p:cNvPr>
          <p:cNvGrpSpPr/>
          <p:nvPr/>
        </p:nvGrpSpPr>
        <p:grpSpPr>
          <a:xfrm>
            <a:off x="9672956" y="1166188"/>
            <a:ext cx="2211553" cy="4755966"/>
            <a:chOff x="9699406" y="1160000"/>
            <a:chExt cx="2217600" cy="4768971"/>
          </a:xfrm>
        </p:grpSpPr>
        <p:sp>
          <p:nvSpPr>
            <p:cNvPr id="16" name="Rectangle: Rounded Corners 15">
              <a:extLst>
                <a:ext uri="{FF2B5EF4-FFF2-40B4-BE49-F238E27FC236}">
                  <a16:creationId xmlns:a16="http://schemas.microsoft.com/office/drawing/2014/main" id="{0E6FD79D-9950-39CE-1E98-55465797E968}"/>
                </a:ext>
              </a:extLst>
            </p:cNvPr>
            <p:cNvSpPr/>
            <p:nvPr/>
          </p:nvSpPr>
          <p:spPr>
            <a:xfrm>
              <a:off x="9699406" y="1168894"/>
              <a:ext cx="2217600" cy="4760077"/>
            </a:xfrm>
            <a:prstGeom prst="roundRect">
              <a:avLst>
                <a:gd name="adj" fmla="val 6664"/>
              </a:avLst>
            </a:prstGeom>
            <a:solidFill>
              <a:srgbClr val="14AB9D"/>
            </a:solidFill>
            <a:ln>
              <a:noFill/>
            </a:ln>
            <a:effectLst>
              <a:outerShdw blurRad="152400" dist="38100" dir="2700000" algn="tl" rotWithShape="0">
                <a:srgbClr val="003249">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6EBFC286-E592-7269-460D-36A5658D1C57}"/>
                </a:ext>
              </a:extLst>
            </p:cNvPr>
            <p:cNvSpPr txBox="1"/>
            <p:nvPr/>
          </p:nvSpPr>
          <p:spPr>
            <a:xfrm>
              <a:off x="9699406" y="4592181"/>
              <a:ext cx="2217600" cy="1336789"/>
            </a:xfrm>
            <a:prstGeom prst="rect">
              <a:avLst/>
            </a:prstGeom>
            <a:noFill/>
          </p:spPr>
          <p:txBody>
            <a:bodyPr wrap="square" anchor="ctr">
              <a:noAutofit/>
            </a:bodyPr>
            <a:lstStyle/>
            <a:p>
              <a:pPr algn="ctr" defTabSz="911931" fontAlgn="auto">
                <a:spcBef>
                  <a:spcPts val="0"/>
                </a:spcBef>
                <a:spcAft>
                  <a:spcPts val="0"/>
                </a:spcAft>
                <a:defRPr/>
              </a:pPr>
              <a:r>
                <a:rPr lang="en-GB" sz="1396" b="1">
                  <a:solidFill>
                    <a:schemeClr val="bg1"/>
                  </a:solidFill>
                  <a:latin typeface="Arial" panose="020B0604020202020204"/>
                </a:rPr>
                <a:t>Surveillance to Counter Irregular Migration</a:t>
              </a:r>
            </a:p>
          </p:txBody>
        </p:sp>
        <p:pic>
          <p:nvPicPr>
            <p:cNvPr id="44" name="Picture 43">
              <a:extLst>
                <a:ext uri="{FF2B5EF4-FFF2-40B4-BE49-F238E27FC236}">
                  <a16:creationId xmlns:a16="http://schemas.microsoft.com/office/drawing/2014/main" id="{87CAB6AD-DD09-A708-B3A8-FCA7DB8472B4}"/>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1" r="2737"/>
            <a:stretch>
              <a:fillRect/>
            </a:stretch>
          </p:blipFill>
          <p:spPr>
            <a:xfrm>
              <a:off x="9699406" y="1160001"/>
              <a:ext cx="2217600" cy="3432180"/>
            </a:xfrm>
            <a:prstGeom prst="round2SameRect">
              <a:avLst>
                <a:gd name="adj1" fmla="val 6466"/>
                <a:gd name="adj2" fmla="val 0"/>
              </a:avLst>
            </a:prstGeom>
          </p:spPr>
        </p:pic>
        <p:sp>
          <p:nvSpPr>
            <p:cNvPr id="36" name="Rectangle 35">
              <a:extLst>
                <a:ext uri="{FF2B5EF4-FFF2-40B4-BE49-F238E27FC236}">
                  <a16:creationId xmlns:a16="http://schemas.microsoft.com/office/drawing/2014/main" id="{6DE2D3AB-9498-42C3-46FB-75299B23C4C4}"/>
                </a:ext>
              </a:extLst>
            </p:cNvPr>
            <p:cNvSpPr/>
            <p:nvPr/>
          </p:nvSpPr>
          <p:spPr>
            <a:xfrm>
              <a:off x="9699406" y="4057650"/>
              <a:ext cx="2217600" cy="534530"/>
            </a:xfrm>
            <a:prstGeom prst="rect">
              <a:avLst/>
            </a:prstGeom>
            <a:gradFill>
              <a:gsLst>
                <a:gs pos="0">
                  <a:srgbClr val="000000">
                    <a:alpha val="0"/>
                  </a:srgbClr>
                </a:gs>
                <a:gs pos="100000">
                  <a:srgbClr val="000000">
                    <a:alpha val="31000"/>
                  </a:srgb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Top Corners Rounded 29">
              <a:extLst>
                <a:ext uri="{FF2B5EF4-FFF2-40B4-BE49-F238E27FC236}">
                  <a16:creationId xmlns:a16="http://schemas.microsoft.com/office/drawing/2014/main" id="{17F8A16A-1B08-5501-598C-33D8142AD2CC}"/>
                </a:ext>
              </a:extLst>
            </p:cNvPr>
            <p:cNvSpPr/>
            <p:nvPr/>
          </p:nvSpPr>
          <p:spPr>
            <a:xfrm>
              <a:off x="9699406" y="1160000"/>
              <a:ext cx="2217600" cy="3432180"/>
            </a:xfrm>
            <a:prstGeom prst="round2SameRect">
              <a:avLst>
                <a:gd name="adj1" fmla="val 5939"/>
                <a:gd name="adj2" fmla="val 0"/>
              </a:avLst>
            </a:prstGeom>
            <a:solidFill>
              <a:srgbClr val="14AB9D">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5" name="Group 24">
            <a:extLst>
              <a:ext uri="{FF2B5EF4-FFF2-40B4-BE49-F238E27FC236}">
                <a16:creationId xmlns:a16="http://schemas.microsoft.com/office/drawing/2014/main" id="{CA24C615-BF26-055C-B7A2-41FF1CFBD67F}"/>
              </a:ext>
            </a:extLst>
          </p:cNvPr>
          <p:cNvGrpSpPr/>
          <p:nvPr/>
        </p:nvGrpSpPr>
        <p:grpSpPr>
          <a:xfrm>
            <a:off x="312548" y="1175055"/>
            <a:ext cx="2211553" cy="4747099"/>
            <a:chOff x="313403" y="1168892"/>
            <a:chExt cx="2217600" cy="4760079"/>
          </a:xfrm>
        </p:grpSpPr>
        <p:sp>
          <p:nvSpPr>
            <p:cNvPr id="5" name="Rectangle: Rounded Corners 4">
              <a:extLst>
                <a:ext uri="{FF2B5EF4-FFF2-40B4-BE49-F238E27FC236}">
                  <a16:creationId xmlns:a16="http://schemas.microsoft.com/office/drawing/2014/main" id="{E9758465-416D-2278-C44B-E7138124347C}"/>
                </a:ext>
              </a:extLst>
            </p:cNvPr>
            <p:cNvSpPr/>
            <p:nvPr/>
          </p:nvSpPr>
          <p:spPr>
            <a:xfrm>
              <a:off x="313403" y="1168894"/>
              <a:ext cx="2217600" cy="4760077"/>
            </a:xfrm>
            <a:prstGeom prst="roundRect">
              <a:avLst>
                <a:gd name="adj" fmla="val 8595"/>
              </a:avLst>
            </a:prstGeom>
            <a:solidFill>
              <a:srgbClr val="003247"/>
            </a:solidFill>
            <a:ln>
              <a:noFill/>
            </a:ln>
            <a:effectLst>
              <a:outerShdw blurRad="152400" dist="38100" dir="2700000" algn="tl" rotWithShape="0">
                <a:srgbClr val="003249">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9F3B8D95-AE95-E7B5-2C39-C23C20A00D78}"/>
                </a:ext>
              </a:extLst>
            </p:cNvPr>
            <p:cNvPicPr>
              <a:picLocks noChangeAspect="1"/>
            </p:cNvPicPr>
            <p:nvPr/>
          </p:nvPicPr>
          <p:blipFill>
            <a:blip r:embed="rId7" cstate="hqprint">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l="30552" r="26207"/>
            <a:stretch>
              <a:fillRect/>
            </a:stretch>
          </p:blipFill>
          <p:spPr>
            <a:xfrm>
              <a:off x="313403" y="1174516"/>
              <a:ext cx="2217600" cy="3417664"/>
            </a:xfrm>
            <a:prstGeom prst="round2SameRect">
              <a:avLst>
                <a:gd name="adj1" fmla="val 6714"/>
                <a:gd name="adj2" fmla="val 0"/>
              </a:avLst>
            </a:prstGeom>
          </p:spPr>
        </p:pic>
        <p:sp>
          <p:nvSpPr>
            <p:cNvPr id="11" name="TextBox 10">
              <a:extLst>
                <a:ext uri="{FF2B5EF4-FFF2-40B4-BE49-F238E27FC236}">
                  <a16:creationId xmlns:a16="http://schemas.microsoft.com/office/drawing/2014/main" id="{A0D3734B-E39D-6526-A7ED-F2141185B61D}"/>
                </a:ext>
              </a:extLst>
            </p:cNvPr>
            <p:cNvSpPr txBox="1"/>
            <p:nvPr/>
          </p:nvSpPr>
          <p:spPr>
            <a:xfrm>
              <a:off x="313403" y="4592182"/>
              <a:ext cx="2217600" cy="1336789"/>
            </a:xfrm>
            <a:prstGeom prst="round2SameRect">
              <a:avLst>
                <a:gd name="adj1" fmla="val 0"/>
                <a:gd name="adj2" fmla="val 17486"/>
              </a:avLst>
            </a:prstGeom>
            <a:solidFill>
              <a:srgbClr val="003247"/>
            </a:solidFill>
          </p:spPr>
          <p:txBody>
            <a:bodyPr wrap="square" anchor="ctr">
              <a:noAutofit/>
            </a:bodyPr>
            <a:lstStyle/>
            <a:p>
              <a:pPr algn="ctr" defTabSz="911931" fontAlgn="auto">
                <a:spcBef>
                  <a:spcPts val="0"/>
                </a:spcBef>
                <a:spcAft>
                  <a:spcPts val="0"/>
                </a:spcAft>
                <a:defRPr/>
              </a:pPr>
              <a:r>
                <a:rPr lang="en-GB" sz="1396" b="1" dirty="0">
                  <a:solidFill>
                    <a:schemeClr val="bg1"/>
                  </a:solidFill>
                  <a:latin typeface="Arial" panose="020B0604020202020204"/>
                </a:rPr>
                <a:t>Securing Europe Critical Infrastructures &amp; Assets</a:t>
              </a:r>
            </a:p>
          </p:txBody>
        </p:sp>
        <p:sp>
          <p:nvSpPr>
            <p:cNvPr id="21" name="Rectangle 20">
              <a:extLst>
                <a:ext uri="{FF2B5EF4-FFF2-40B4-BE49-F238E27FC236}">
                  <a16:creationId xmlns:a16="http://schemas.microsoft.com/office/drawing/2014/main" id="{8230D942-E5C9-F9D9-8606-672CC653F0A1}"/>
                </a:ext>
              </a:extLst>
            </p:cNvPr>
            <p:cNvSpPr/>
            <p:nvPr/>
          </p:nvSpPr>
          <p:spPr>
            <a:xfrm>
              <a:off x="313403" y="4057650"/>
              <a:ext cx="2217600" cy="534530"/>
            </a:xfrm>
            <a:prstGeom prst="rect">
              <a:avLst/>
            </a:prstGeom>
            <a:gradFill>
              <a:gsLst>
                <a:gs pos="0">
                  <a:srgbClr val="000000">
                    <a:alpha val="0"/>
                  </a:srgbClr>
                </a:gs>
                <a:gs pos="100000">
                  <a:srgbClr val="000000">
                    <a:alpha val="31000"/>
                  </a:srgb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Top Corners Rounded 25">
              <a:extLst>
                <a:ext uri="{FF2B5EF4-FFF2-40B4-BE49-F238E27FC236}">
                  <a16:creationId xmlns:a16="http://schemas.microsoft.com/office/drawing/2014/main" id="{2FF824AE-DB2E-7518-B0EF-AF0D71F63876}"/>
                </a:ext>
              </a:extLst>
            </p:cNvPr>
            <p:cNvSpPr/>
            <p:nvPr/>
          </p:nvSpPr>
          <p:spPr>
            <a:xfrm>
              <a:off x="313403" y="1168892"/>
              <a:ext cx="2217600" cy="3423288"/>
            </a:xfrm>
            <a:prstGeom prst="round2SameRect">
              <a:avLst>
                <a:gd name="adj1" fmla="val 7227"/>
                <a:gd name="adj2" fmla="val 0"/>
              </a:avLst>
            </a:prstGeom>
            <a:solidFill>
              <a:srgbClr val="003249">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3" name="Group 22">
            <a:extLst>
              <a:ext uri="{FF2B5EF4-FFF2-40B4-BE49-F238E27FC236}">
                <a16:creationId xmlns:a16="http://schemas.microsoft.com/office/drawing/2014/main" id="{75D1DA95-779F-37A7-D8C9-92140B2C9D42}"/>
              </a:ext>
            </a:extLst>
          </p:cNvPr>
          <p:cNvGrpSpPr/>
          <p:nvPr/>
        </p:nvGrpSpPr>
        <p:grpSpPr>
          <a:xfrm>
            <a:off x="4992753" y="1166188"/>
            <a:ext cx="2211553" cy="4755966"/>
            <a:chOff x="5033097" y="1160000"/>
            <a:chExt cx="2217600" cy="4768971"/>
          </a:xfrm>
        </p:grpSpPr>
        <p:sp>
          <p:nvSpPr>
            <p:cNvPr id="12" name="Rectangle: Rounded Corners 11">
              <a:extLst>
                <a:ext uri="{FF2B5EF4-FFF2-40B4-BE49-F238E27FC236}">
                  <a16:creationId xmlns:a16="http://schemas.microsoft.com/office/drawing/2014/main" id="{5C26EBAF-395F-7A48-3655-2A8B2528C5AA}"/>
                </a:ext>
              </a:extLst>
            </p:cNvPr>
            <p:cNvSpPr/>
            <p:nvPr/>
          </p:nvSpPr>
          <p:spPr>
            <a:xfrm>
              <a:off x="5033097" y="1168894"/>
              <a:ext cx="2217600" cy="4760077"/>
            </a:xfrm>
            <a:prstGeom prst="roundRect">
              <a:avLst>
                <a:gd name="adj" fmla="val 8595"/>
              </a:avLst>
            </a:prstGeom>
            <a:solidFill>
              <a:srgbClr val="006477"/>
            </a:solidFill>
            <a:ln>
              <a:noFill/>
            </a:ln>
            <a:effectLst>
              <a:outerShdw blurRad="152400" dist="38100" dir="2700000" algn="tl" rotWithShape="0">
                <a:srgbClr val="003249">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Image 5" descr="Une image contenant carte, texte, atlas&#10;&#10;Le contenu généré par l’IA peut être incorrect.">
              <a:extLst>
                <a:ext uri="{FF2B5EF4-FFF2-40B4-BE49-F238E27FC236}">
                  <a16:creationId xmlns:a16="http://schemas.microsoft.com/office/drawing/2014/main" id="{4B58C505-834C-B22A-C8B4-B2DA61F39AF6}"/>
                </a:ext>
              </a:extLst>
            </p:cNvPr>
            <p:cNvPicPr>
              <a:picLocks noChangeAspect="1"/>
            </p:cNvPicPr>
            <p:nvPr/>
          </p:nvPicPr>
          <p:blipFill>
            <a:blip r:embed="rId9" cstate="hqprint">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a:ext>
              </a:extLst>
            </a:blip>
            <a:srcRect l="43624" t="758" r="13951" b="1441"/>
            <a:stretch>
              <a:fillRect/>
            </a:stretch>
          </p:blipFill>
          <p:spPr>
            <a:xfrm>
              <a:off x="5033097" y="1160000"/>
              <a:ext cx="2217600" cy="3432180"/>
            </a:xfrm>
            <a:prstGeom prst="round2SameRect">
              <a:avLst>
                <a:gd name="adj1" fmla="val 7906"/>
                <a:gd name="adj2" fmla="val 0"/>
              </a:avLst>
            </a:prstGeom>
            <a:ln>
              <a:noFill/>
            </a:ln>
          </p:spPr>
        </p:pic>
        <p:sp>
          <p:nvSpPr>
            <p:cNvPr id="9" name="TextBox 8">
              <a:extLst>
                <a:ext uri="{FF2B5EF4-FFF2-40B4-BE49-F238E27FC236}">
                  <a16:creationId xmlns:a16="http://schemas.microsoft.com/office/drawing/2014/main" id="{40E7FD0A-3DA9-1631-E02F-794C8364B423}"/>
                </a:ext>
              </a:extLst>
            </p:cNvPr>
            <p:cNvSpPr txBox="1"/>
            <p:nvPr/>
          </p:nvSpPr>
          <p:spPr>
            <a:xfrm>
              <a:off x="5033097" y="4592182"/>
              <a:ext cx="2217600" cy="1336789"/>
            </a:xfrm>
            <a:prstGeom prst="rect">
              <a:avLst/>
            </a:prstGeom>
            <a:noFill/>
          </p:spPr>
          <p:txBody>
            <a:bodyPr wrap="square" anchor="ctr">
              <a:noAutofit/>
            </a:bodyPr>
            <a:lstStyle/>
            <a:p>
              <a:pPr algn="ctr" defTabSz="911931" fontAlgn="auto">
                <a:spcBef>
                  <a:spcPts val="0"/>
                </a:spcBef>
                <a:spcAft>
                  <a:spcPts val="0"/>
                </a:spcAft>
                <a:defRPr/>
              </a:pPr>
              <a:r>
                <a:rPr lang="en-GB" sz="1396" b="1">
                  <a:solidFill>
                    <a:schemeClr val="bg1"/>
                  </a:solidFill>
                  <a:latin typeface="Arial" panose="020B0604020202020204"/>
                </a:rPr>
                <a:t>Shaping Peace: Monitoring &amp; Reconstruction</a:t>
              </a:r>
            </a:p>
          </p:txBody>
        </p:sp>
        <p:sp>
          <p:nvSpPr>
            <p:cNvPr id="34" name="Rectangle 33">
              <a:extLst>
                <a:ext uri="{FF2B5EF4-FFF2-40B4-BE49-F238E27FC236}">
                  <a16:creationId xmlns:a16="http://schemas.microsoft.com/office/drawing/2014/main" id="{52AD9696-E0C6-2CC9-92FE-CFE4E23B77BB}"/>
                </a:ext>
              </a:extLst>
            </p:cNvPr>
            <p:cNvSpPr/>
            <p:nvPr/>
          </p:nvSpPr>
          <p:spPr>
            <a:xfrm>
              <a:off x="5033097" y="4057650"/>
              <a:ext cx="2217600" cy="534530"/>
            </a:xfrm>
            <a:prstGeom prst="rect">
              <a:avLst/>
            </a:prstGeom>
            <a:gradFill>
              <a:gsLst>
                <a:gs pos="0">
                  <a:srgbClr val="000000">
                    <a:alpha val="0"/>
                  </a:srgbClr>
                </a:gs>
                <a:gs pos="100000">
                  <a:srgbClr val="000000">
                    <a:alpha val="31000"/>
                  </a:srgb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Top Corners Rounded 27">
              <a:extLst>
                <a:ext uri="{FF2B5EF4-FFF2-40B4-BE49-F238E27FC236}">
                  <a16:creationId xmlns:a16="http://schemas.microsoft.com/office/drawing/2014/main" id="{9F6BF5A0-5D00-74F6-E6D1-4504EA363550}"/>
                </a:ext>
              </a:extLst>
            </p:cNvPr>
            <p:cNvSpPr/>
            <p:nvPr/>
          </p:nvSpPr>
          <p:spPr>
            <a:xfrm>
              <a:off x="5033097" y="1160000"/>
              <a:ext cx="2217600" cy="3432180"/>
            </a:xfrm>
            <a:prstGeom prst="round2SameRect">
              <a:avLst>
                <a:gd name="adj1" fmla="val 7978"/>
                <a:gd name="adj2" fmla="val 0"/>
              </a:avLst>
            </a:prstGeom>
            <a:solidFill>
              <a:srgbClr val="006477">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oup 21">
            <a:extLst>
              <a:ext uri="{FF2B5EF4-FFF2-40B4-BE49-F238E27FC236}">
                <a16:creationId xmlns:a16="http://schemas.microsoft.com/office/drawing/2014/main" id="{3D226A32-03B2-05BE-A388-D3366F5E4705}"/>
              </a:ext>
            </a:extLst>
          </p:cNvPr>
          <p:cNvGrpSpPr/>
          <p:nvPr/>
        </p:nvGrpSpPr>
        <p:grpSpPr>
          <a:xfrm>
            <a:off x="7332855" y="1166188"/>
            <a:ext cx="2211553" cy="4755966"/>
            <a:chOff x="7395583" y="1160000"/>
            <a:chExt cx="2217600" cy="4768971"/>
          </a:xfrm>
        </p:grpSpPr>
        <p:sp>
          <p:nvSpPr>
            <p:cNvPr id="14" name="Rectangle: Rounded Corners 13">
              <a:extLst>
                <a:ext uri="{FF2B5EF4-FFF2-40B4-BE49-F238E27FC236}">
                  <a16:creationId xmlns:a16="http://schemas.microsoft.com/office/drawing/2014/main" id="{9A4232D6-B057-D7EA-A212-C5D79913CCE6}"/>
                </a:ext>
              </a:extLst>
            </p:cNvPr>
            <p:cNvSpPr/>
            <p:nvPr/>
          </p:nvSpPr>
          <p:spPr>
            <a:xfrm>
              <a:off x="7395583" y="1168894"/>
              <a:ext cx="2217600" cy="4760077"/>
            </a:xfrm>
            <a:prstGeom prst="roundRect">
              <a:avLst>
                <a:gd name="adj" fmla="val 8595"/>
              </a:avLst>
            </a:prstGeom>
            <a:solidFill>
              <a:srgbClr val="037A7D"/>
            </a:solidFill>
            <a:ln>
              <a:noFill/>
            </a:ln>
            <a:effectLst>
              <a:outerShdw blurRad="152400" dist="38100" dir="2700000" algn="tl" rotWithShape="0">
                <a:srgbClr val="003249">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GB" sz="1396" b="1">
                <a:solidFill>
                  <a:srgbClr val="14AB9D"/>
                </a:solidFill>
              </a:endParaRPr>
            </a:p>
          </p:txBody>
        </p:sp>
        <p:pic>
          <p:nvPicPr>
            <p:cNvPr id="18" name="Picture 17">
              <a:extLst>
                <a:ext uri="{FF2B5EF4-FFF2-40B4-BE49-F238E27FC236}">
                  <a16:creationId xmlns:a16="http://schemas.microsoft.com/office/drawing/2014/main" id="{4F7F9C64-B4DA-CA5E-50D3-239A5B7FDBC4}"/>
                </a:ext>
              </a:extLst>
            </p:cNvPr>
            <p:cNvPicPr>
              <a:picLocks noChangeAspect="1"/>
            </p:cNvPicPr>
            <p:nvPr/>
          </p:nvPicPr>
          <p:blipFill>
            <a:blip r:embed="rId11" cstate="print">
              <a:extLst>
                <a:ext uri="{BEBA8EAE-BF5A-486C-A8C5-ECC9F3942E4B}">
                  <a14:imgProps xmlns:a14="http://schemas.microsoft.com/office/drawing/2010/main">
                    <a14:imgLayer r:embed="rId12">
                      <a14:imgEffect>
                        <a14:saturation sat="0"/>
                      </a14:imgEffect>
                    </a14:imgLayer>
                  </a14:imgProps>
                </a:ext>
                <a:ext uri="{28A0092B-C50C-407E-A947-70E740481C1C}">
                  <a14:useLocalDpi xmlns:a14="http://schemas.microsoft.com/office/drawing/2010/main" val="0"/>
                </a:ext>
              </a:extLst>
            </a:blip>
            <a:srcRect l="27983" r="30356" b="3651"/>
            <a:stretch>
              <a:fillRect/>
            </a:stretch>
          </p:blipFill>
          <p:spPr>
            <a:xfrm>
              <a:off x="7395583" y="1160001"/>
              <a:ext cx="2217600" cy="3432180"/>
            </a:xfrm>
            <a:prstGeom prst="round2SameRect">
              <a:avLst>
                <a:gd name="adj1" fmla="val 7744"/>
                <a:gd name="adj2" fmla="val 0"/>
              </a:avLst>
            </a:prstGeom>
          </p:spPr>
        </p:pic>
        <p:sp>
          <p:nvSpPr>
            <p:cNvPr id="40" name="TextBox 39">
              <a:extLst>
                <a:ext uri="{FF2B5EF4-FFF2-40B4-BE49-F238E27FC236}">
                  <a16:creationId xmlns:a16="http://schemas.microsoft.com/office/drawing/2014/main" id="{D84B9D06-CC8F-EA37-6E53-526C62BB1571}"/>
                </a:ext>
              </a:extLst>
            </p:cNvPr>
            <p:cNvSpPr txBox="1"/>
            <p:nvPr/>
          </p:nvSpPr>
          <p:spPr>
            <a:xfrm>
              <a:off x="7395583" y="4592180"/>
              <a:ext cx="2217600" cy="1336790"/>
            </a:xfrm>
            <a:prstGeom prst="rect">
              <a:avLst/>
            </a:prstGeom>
            <a:noFill/>
          </p:spPr>
          <p:txBody>
            <a:bodyPr wrap="square" anchor="ctr">
              <a:noAutofit/>
            </a:bodyPr>
            <a:lstStyle/>
            <a:p>
              <a:pPr algn="ctr"/>
              <a:r>
                <a:rPr lang="en-GB" sz="1396" b="1">
                  <a:solidFill>
                    <a:schemeClr val="bg1"/>
                  </a:solidFill>
                  <a:latin typeface="+mn-lt"/>
                </a:rPr>
                <a:t>Environmental and Man-made Disasters Management</a:t>
              </a:r>
            </a:p>
          </p:txBody>
        </p:sp>
        <p:sp>
          <p:nvSpPr>
            <p:cNvPr id="35" name="Rectangle 34">
              <a:extLst>
                <a:ext uri="{FF2B5EF4-FFF2-40B4-BE49-F238E27FC236}">
                  <a16:creationId xmlns:a16="http://schemas.microsoft.com/office/drawing/2014/main" id="{91491E66-C5AC-C029-E583-9289E1189AED}"/>
                </a:ext>
              </a:extLst>
            </p:cNvPr>
            <p:cNvSpPr/>
            <p:nvPr/>
          </p:nvSpPr>
          <p:spPr>
            <a:xfrm>
              <a:off x="7395583" y="4057650"/>
              <a:ext cx="2217600" cy="534530"/>
            </a:xfrm>
            <a:prstGeom prst="rect">
              <a:avLst/>
            </a:prstGeom>
            <a:gradFill>
              <a:gsLst>
                <a:gs pos="0">
                  <a:srgbClr val="000000">
                    <a:alpha val="0"/>
                  </a:srgbClr>
                </a:gs>
                <a:gs pos="100000">
                  <a:srgbClr val="000000">
                    <a:alpha val="31000"/>
                  </a:srgb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Top Corners Rounded 28">
              <a:extLst>
                <a:ext uri="{FF2B5EF4-FFF2-40B4-BE49-F238E27FC236}">
                  <a16:creationId xmlns:a16="http://schemas.microsoft.com/office/drawing/2014/main" id="{CB4DE944-4849-04BF-D2C1-8B6699FE3D71}"/>
                </a:ext>
              </a:extLst>
            </p:cNvPr>
            <p:cNvSpPr/>
            <p:nvPr/>
          </p:nvSpPr>
          <p:spPr>
            <a:xfrm>
              <a:off x="7395583" y="1160000"/>
              <a:ext cx="2217600" cy="3432180"/>
            </a:xfrm>
            <a:prstGeom prst="round2SameRect">
              <a:avLst>
                <a:gd name="adj1" fmla="val 7441"/>
                <a:gd name="adj2" fmla="val 0"/>
              </a:avLst>
            </a:prstGeom>
            <a:solidFill>
              <a:srgbClr val="037A7D">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4" name="Group 23">
            <a:extLst>
              <a:ext uri="{FF2B5EF4-FFF2-40B4-BE49-F238E27FC236}">
                <a16:creationId xmlns:a16="http://schemas.microsoft.com/office/drawing/2014/main" id="{764DEEEE-2FFE-030F-B452-DD32195B7236}"/>
              </a:ext>
            </a:extLst>
          </p:cNvPr>
          <p:cNvGrpSpPr/>
          <p:nvPr/>
        </p:nvGrpSpPr>
        <p:grpSpPr>
          <a:xfrm>
            <a:off x="2652650" y="1175052"/>
            <a:ext cx="2211553" cy="4747102"/>
            <a:chOff x="2668220" y="1168889"/>
            <a:chExt cx="2217600" cy="4760082"/>
          </a:xfrm>
        </p:grpSpPr>
        <p:sp>
          <p:nvSpPr>
            <p:cNvPr id="8" name="Rectangle: Rounded Corners 7">
              <a:extLst>
                <a:ext uri="{FF2B5EF4-FFF2-40B4-BE49-F238E27FC236}">
                  <a16:creationId xmlns:a16="http://schemas.microsoft.com/office/drawing/2014/main" id="{F107D597-BAD7-5917-6137-4D4B01ED7072}"/>
                </a:ext>
              </a:extLst>
            </p:cNvPr>
            <p:cNvSpPr/>
            <p:nvPr/>
          </p:nvSpPr>
          <p:spPr>
            <a:xfrm>
              <a:off x="2668220" y="1168894"/>
              <a:ext cx="2217600" cy="4760077"/>
            </a:xfrm>
            <a:prstGeom prst="roundRect">
              <a:avLst>
                <a:gd name="adj" fmla="val 8595"/>
              </a:avLst>
            </a:prstGeom>
            <a:solidFill>
              <a:srgbClr val="00516C"/>
            </a:solidFill>
            <a:ln>
              <a:noFill/>
            </a:ln>
            <a:effectLst>
              <a:outerShdw blurRad="152400" dist="38100" dir="2700000" algn="tl" rotWithShape="0">
                <a:srgbClr val="003249">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8243B723-B663-56EF-68E8-39FB72A16F2B}"/>
                </a:ext>
              </a:extLst>
            </p:cNvPr>
            <p:cNvSpPr txBox="1"/>
            <p:nvPr/>
          </p:nvSpPr>
          <p:spPr>
            <a:xfrm>
              <a:off x="2668220" y="4592183"/>
              <a:ext cx="2217600" cy="1336788"/>
            </a:xfrm>
            <a:prstGeom prst="rect">
              <a:avLst/>
            </a:prstGeom>
            <a:noFill/>
          </p:spPr>
          <p:txBody>
            <a:bodyPr wrap="square" anchor="ctr">
              <a:noAutofit/>
            </a:bodyPr>
            <a:lstStyle/>
            <a:p>
              <a:pPr algn="ctr" defTabSz="911931" fontAlgn="auto">
                <a:spcBef>
                  <a:spcPts val="0"/>
                </a:spcBef>
                <a:spcAft>
                  <a:spcPts val="0"/>
                </a:spcAft>
                <a:defRPr/>
              </a:pPr>
              <a:r>
                <a:rPr lang="en-GB" sz="1396" b="1">
                  <a:solidFill>
                    <a:schemeClr val="bg1"/>
                  </a:solidFill>
                  <a:latin typeface="Arial" panose="020B0604020202020204"/>
                </a:rPr>
                <a:t>Tactical support to military operations </a:t>
              </a:r>
            </a:p>
          </p:txBody>
        </p:sp>
        <p:pic>
          <p:nvPicPr>
            <p:cNvPr id="1026" name="Picture 2">
              <a:extLst>
                <a:ext uri="{FF2B5EF4-FFF2-40B4-BE49-F238E27FC236}">
                  <a16:creationId xmlns:a16="http://schemas.microsoft.com/office/drawing/2014/main" id="{0FFA3BD8-7AE2-1D89-D3DB-856BC6F09FF7}"/>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saturation sat="0"/>
                      </a14:imgEffect>
                    </a14:imgLayer>
                  </a14:imgProps>
                </a:ext>
                <a:ext uri="{28A0092B-C50C-407E-A947-70E740481C1C}">
                  <a14:useLocalDpi xmlns:a14="http://schemas.microsoft.com/office/drawing/2010/main" val="0"/>
                </a:ext>
              </a:extLst>
            </a:blip>
            <a:srcRect l="31466" r="31953"/>
            <a:stretch>
              <a:fillRect/>
            </a:stretch>
          </p:blipFill>
          <p:spPr bwMode="auto">
            <a:xfrm>
              <a:off x="2668220" y="1168892"/>
              <a:ext cx="2217600" cy="3423288"/>
            </a:xfrm>
            <a:prstGeom prst="round2SameRect">
              <a:avLst>
                <a:gd name="adj1" fmla="val 8020"/>
                <a:gd name="adj2" fmla="val 0"/>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69B4D437-2387-860D-0341-8E3F8D9E7BC8}"/>
                </a:ext>
              </a:extLst>
            </p:cNvPr>
            <p:cNvSpPr/>
            <p:nvPr/>
          </p:nvSpPr>
          <p:spPr>
            <a:xfrm>
              <a:off x="2668220" y="4057650"/>
              <a:ext cx="2217600" cy="534530"/>
            </a:xfrm>
            <a:prstGeom prst="rect">
              <a:avLst/>
            </a:prstGeom>
            <a:gradFill>
              <a:gsLst>
                <a:gs pos="0">
                  <a:srgbClr val="000000">
                    <a:alpha val="0"/>
                  </a:srgbClr>
                </a:gs>
                <a:gs pos="100000">
                  <a:srgbClr val="000000">
                    <a:alpha val="31000"/>
                  </a:srgb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Top Corners Rounded 26">
              <a:extLst>
                <a:ext uri="{FF2B5EF4-FFF2-40B4-BE49-F238E27FC236}">
                  <a16:creationId xmlns:a16="http://schemas.microsoft.com/office/drawing/2014/main" id="{54219541-FBAF-2D14-F5A1-4C6929F8E553}"/>
                </a:ext>
              </a:extLst>
            </p:cNvPr>
            <p:cNvSpPr/>
            <p:nvPr/>
          </p:nvSpPr>
          <p:spPr>
            <a:xfrm>
              <a:off x="2668220" y="1168889"/>
              <a:ext cx="2217600" cy="3423291"/>
            </a:xfrm>
            <a:prstGeom prst="round2SameRect">
              <a:avLst>
                <a:gd name="adj1" fmla="val 7799"/>
                <a:gd name="adj2" fmla="val 0"/>
              </a:avLst>
            </a:prstGeom>
            <a:solidFill>
              <a:srgbClr val="00516C">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9115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6C114-08B8-9EC4-B314-90CBEE40171B}"/>
            </a:ext>
          </a:extLst>
        </p:cNvPr>
        <p:cNvGrpSpPr/>
        <p:nvPr/>
      </p:nvGrpSpPr>
      <p:grpSpPr>
        <a:xfrm>
          <a:off x="0" y="0"/>
          <a:ext cx="0" cy="0"/>
          <a:chOff x="0" y="0"/>
          <a:chExt cx="0" cy="0"/>
        </a:xfrm>
      </p:grpSpPr>
      <p:sp>
        <p:nvSpPr>
          <p:cNvPr id="44" name="Parallelogram 43">
            <a:extLst>
              <a:ext uri="{FF2B5EF4-FFF2-40B4-BE49-F238E27FC236}">
                <a16:creationId xmlns:a16="http://schemas.microsoft.com/office/drawing/2014/main" id="{10B68456-7F6D-C1C8-E0E6-E7FC66414C7A}"/>
              </a:ext>
            </a:extLst>
          </p:cNvPr>
          <p:cNvSpPr/>
          <p:nvPr/>
        </p:nvSpPr>
        <p:spPr>
          <a:xfrm>
            <a:off x="-314879" y="3364889"/>
            <a:ext cx="2124075" cy="391370"/>
          </a:xfrm>
          <a:prstGeom prst="parallelogram">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EFFFF"/>
              </a:solidFill>
              <a:effectLst/>
              <a:uLnTx/>
              <a:uFillTx/>
              <a:latin typeface="Arial" panose="020B0604020202020204"/>
              <a:ea typeface="+mn-ea"/>
              <a:cs typeface="+mn-cs"/>
            </a:endParaRPr>
          </a:p>
        </p:txBody>
      </p:sp>
      <p:sp>
        <p:nvSpPr>
          <p:cNvPr id="4" name="Parallelogram 1042">
            <a:extLst>
              <a:ext uri="{FF2B5EF4-FFF2-40B4-BE49-F238E27FC236}">
                <a16:creationId xmlns:a16="http://schemas.microsoft.com/office/drawing/2014/main" id="{4A0BC6C7-7554-C3E0-731E-45627069EEBD}"/>
              </a:ext>
            </a:extLst>
          </p:cNvPr>
          <p:cNvSpPr/>
          <p:nvPr/>
        </p:nvSpPr>
        <p:spPr>
          <a:xfrm>
            <a:off x="0" y="-12105"/>
            <a:ext cx="12192000" cy="885763"/>
          </a:xfrm>
          <a:custGeom>
            <a:avLst/>
            <a:gdLst>
              <a:gd name="connsiteX0" fmla="*/ 0 w 7676865"/>
              <a:gd name="connsiteY0" fmla="*/ 1117006 h 1117006"/>
              <a:gd name="connsiteX1" fmla="*/ 482457 w 7676865"/>
              <a:gd name="connsiteY1" fmla="*/ 0 h 1117006"/>
              <a:gd name="connsiteX2" fmla="*/ 7676865 w 7676865"/>
              <a:gd name="connsiteY2" fmla="*/ 0 h 1117006"/>
              <a:gd name="connsiteX3" fmla="*/ 7194408 w 7676865"/>
              <a:gd name="connsiteY3" fmla="*/ 1117006 h 1117006"/>
              <a:gd name="connsiteX4" fmla="*/ 0 w 7676865"/>
              <a:gd name="connsiteY4" fmla="*/ 1117006 h 1117006"/>
              <a:gd name="connsiteX0" fmla="*/ 8610 w 7685475"/>
              <a:gd name="connsiteY0" fmla="*/ 1117006 h 1117006"/>
              <a:gd name="connsiteX1" fmla="*/ 0 w 7685475"/>
              <a:gd name="connsiteY1" fmla="*/ 0 h 1117006"/>
              <a:gd name="connsiteX2" fmla="*/ 7685475 w 7685475"/>
              <a:gd name="connsiteY2" fmla="*/ 0 h 1117006"/>
              <a:gd name="connsiteX3" fmla="*/ 7203018 w 7685475"/>
              <a:gd name="connsiteY3" fmla="*/ 1117006 h 1117006"/>
              <a:gd name="connsiteX4" fmla="*/ 8610 w 7685475"/>
              <a:gd name="connsiteY4" fmla="*/ 1117006 h 1117006"/>
              <a:gd name="connsiteX0" fmla="*/ 8610 w 7685475"/>
              <a:gd name="connsiteY0" fmla="*/ 1117006 h 1117006"/>
              <a:gd name="connsiteX1" fmla="*/ 0 w 7685475"/>
              <a:gd name="connsiteY1" fmla="*/ 0 h 1117006"/>
              <a:gd name="connsiteX2" fmla="*/ 7685475 w 7685475"/>
              <a:gd name="connsiteY2" fmla="*/ 0 h 1117006"/>
              <a:gd name="connsiteX3" fmla="*/ 7303144 w 7685475"/>
              <a:gd name="connsiteY3" fmla="*/ 1099087 h 1117006"/>
              <a:gd name="connsiteX4" fmla="*/ 8610 w 7685475"/>
              <a:gd name="connsiteY4" fmla="*/ 1117006 h 1117006"/>
              <a:gd name="connsiteX0" fmla="*/ 0 w 7687510"/>
              <a:gd name="connsiteY0" fmla="*/ 1110339 h 1110339"/>
              <a:gd name="connsiteX1" fmla="*/ 2035 w 7687510"/>
              <a:gd name="connsiteY1" fmla="*/ 0 h 1110339"/>
              <a:gd name="connsiteX2" fmla="*/ 7687510 w 7687510"/>
              <a:gd name="connsiteY2" fmla="*/ 0 h 1110339"/>
              <a:gd name="connsiteX3" fmla="*/ 7305179 w 7687510"/>
              <a:gd name="connsiteY3" fmla="*/ 1099087 h 1110339"/>
              <a:gd name="connsiteX4" fmla="*/ 0 w 7687510"/>
              <a:gd name="connsiteY4" fmla="*/ 1110339 h 1110339"/>
              <a:gd name="connsiteX0" fmla="*/ 0 w 7703477"/>
              <a:gd name="connsiteY0" fmla="*/ 1117006 h 1117006"/>
              <a:gd name="connsiteX1" fmla="*/ 2035 w 7703477"/>
              <a:gd name="connsiteY1" fmla="*/ 6667 h 1117006"/>
              <a:gd name="connsiteX2" fmla="*/ 7703477 w 7703477"/>
              <a:gd name="connsiteY2" fmla="*/ 0 h 1117006"/>
              <a:gd name="connsiteX3" fmla="*/ 7305179 w 7703477"/>
              <a:gd name="connsiteY3" fmla="*/ 1105754 h 1117006"/>
              <a:gd name="connsiteX4" fmla="*/ 0 w 7703477"/>
              <a:gd name="connsiteY4" fmla="*/ 1117006 h 1117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3477" h="1117006">
                <a:moveTo>
                  <a:pt x="0" y="1117006"/>
                </a:moveTo>
                <a:cubicBezTo>
                  <a:pt x="678" y="746893"/>
                  <a:pt x="1357" y="376780"/>
                  <a:pt x="2035" y="6667"/>
                </a:cubicBezTo>
                <a:lnTo>
                  <a:pt x="7703477" y="0"/>
                </a:lnTo>
                <a:lnTo>
                  <a:pt x="7305179" y="1105754"/>
                </a:lnTo>
                <a:lnTo>
                  <a:pt x="0" y="1117006"/>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09469" rtl="0" eaLnBrk="1" fontAlgn="auto" latinLnBrk="0" hangingPunct="1">
              <a:lnSpc>
                <a:spcPct val="100000"/>
              </a:lnSpc>
              <a:spcBef>
                <a:spcPts val="0"/>
              </a:spcBef>
              <a:spcAft>
                <a:spcPts val="0"/>
              </a:spcAft>
              <a:buClrTx/>
              <a:buSzTx/>
              <a:buFontTx/>
              <a:buNone/>
              <a:tabLst/>
              <a:defRPr/>
            </a:pPr>
            <a:endParaRPr kumimoji="0" lang="en-IT" sz="1790" b="0" i="0" u="none" strike="noStrike" kern="1200" cap="none" spc="0" normalizeH="0" baseline="0" noProof="0">
              <a:ln>
                <a:noFill/>
              </a:ln>
              <a:solidFill>
                <a:srgbClr val="FEFFFF"/>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25FBB38-B8A6-62AB-4B93-BC5853F4C14B}"/>
              </a:ext>
            </a:extLst>
          </p:cNvPr>
          <p:cNvSpPr/>
          <p:nvPr/>
        </p:nvSpPr>
        <p:spPr>
          <a:xfrm>
            <a:off x="386629" y="158807"/>
            <a:ext cx="11496653" cy="553998"/>
          </a:xfrm>
          <a:prstGeom prst="rect">
            <a:avLst/>
          </a:prstGeom>
          <a:effectLst/>
        </p:spPr>
        <p:txBody>
          <a:bodyPr wrap="square">
            <a:spAutoFit/>
          </a:bodyPr>
          <a:lstStyle/>
          <a:p>
            <a:pPr marL="0" marR="0" lvl="0" indent="0" algn="l" defTabSz="909469" rtl="0" eaLnBrk="0" fontAlgn="auto" latinLnBrk="0" hangingPunct="0">
              <a:lnSpc>
                <a:spcPct val="100000"/>
              </a:lnSpc>
              <a:spcBef>
                <a:spcPts val="1194"/>
              </a:spcBef>
              <a:spcAft>
                <a:spcPts val="0"/>
              </a:spcAft>
              <a:buClrTx/>
              <a:buSzTx/>
              <a:buFontTx/>
              <a:buNone/>
              <a:tabLst/>
              <a:defRPr/>
            </a:pPr>
            <a:r>
              <a:rPr kumimoji="0" lang="en-US" sz="3000" b="1" i="0" u="none" strike="noStrike" kern="1200" cap="none" spc="0" normalizeH="0" baseline="0" noProof="0" dirty="0">
                <a:ln>
                  <a:noFill/>
                </a:ln>
                <a:solidFill>
                  <a:srgbClr val="FEFFFF"/>
                </a:solidFill>
                <a:effectLst/>
                <a:uLnTx/>
                <a:uFillTx/>
                <a:latin typeface="Arial" panose="020B0604020202020204" pitchFamily="34" charset="0"/>
                <a:ea typeface="MS PGothic" charset="-128"/>
                <a:cs typeface="Arial" panose="020B0604020202020204" pitchFamily="34" charset="0"/>
              </a:rPr>
              <a:t>ERS-EO</a:t>
            </a:r>
            <a:endParaRPr kumimoji="0" lang="en-GB" sz="3000" b="0" i="0" u="none" strike="noStrike" kern="1200" cap="none" spc="0" normalizeH="0" baseline="0" noProof="0" dirty="0">
              <a:ln>
                <a:noFill/>
              </a:ln>
              <a:solidFill>
                <a:srgbClr val="E7E8E3"/>
              </a:solidFill>
              <a:effectLst/>
              <a:uLnTx/>
              <a:uFillTx/>
              <a:latin typeface="Arial" panose="020B0604020202020204" pitchFamily="34" charset="0"/>
              <a:ea typeface="+mn-ea"/>
              <a:cs typeface="Arial" panose="020B0604020202020204" pitchFamily="34" charset="0"/>
            </a:endParaRPr>
          </a:p>
        </p:txBody>
      </p:sp>
      <p:grpSp>
        <p:nvGrpSpPr>
          <p:cNvPr id="2" name="Group 1">
            <a:extLst>
              <a:ext uri="{FF2B5EF4-FFF2-40B4-BE49-F238E27FC236}">
                <a16:creationId xmlns:a16="http://schemas.microsoft.com/office/drawing/2014/main" id="{E2289BD6-B6F9-198F-2F70-F2E9A9542C92}"/>
              </a:ext>
            </a:extLst>
          </p:cNvPr>
          <p:cNvGrpSpPr/>
          <p:nvPr/>
        </p:nvGrpSpPr>
        <p:grpSpPr>
          <a:xfrm>
            <a:off x="1103" y="6118400"/>
            <a:ext cx="12195646" cy="879422"/>
            <a:chOff x="1103" y="6118400"/>
            <a:chExt cx="12195646" cy="879422"/>
          </a:xfrm>
        </p:grpSpPr>
        <p:sp>
          <p:nvSpPr>
            <p:cNvPr id="3" name="Parallelogram 2">
              <a:extLst>
                <a:ext uri="{FF2B5EF4-FFF2-40B4-BE49-F238E27FC236}">
                  <a16:creationId xmlns:a16="http://schemas.microsoft.com/office/drawing/2014/main" id="{6AD7CBC6-5C62-739E-0415-A2680525A870}"/>
                </a:ext>
              </a:extLst>
            </p:cNvPr>
            <p:cNvSpPr/>
            <p:nvPr/>
          </p:nvSpPr>
          <p:spPr>
            <a:xfrm>
              <a:off x="1348862" y="6300789"/>
              <a:ext cx="10534420" cy="557212"/>
            </a:xfrm>
            <a:prstGeom prst="parallelogram">
              <a:avLst>
                <a:gd name="adj" fmla="val 44373"/>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795" b="0" i="0" u="none" strike="noStrike" kern="1200" cap="none" spc="0" normalizeH="0" baseline="0" noProof="0">
                <a:ln>
                  <a:noFill/>
                </a:ln>
                <a:solidFill>
                  <a:srgbClr val="FEFFFF"/>
                </a:solidFill>
                <a:effectLst/>
                <a:uLnTx/>
                <a:uFillTx/>
                <a:latin typeface="Arial" panose="020B0604020202020204"/>
                <a:ea typeface="+mn-ea"/>
                <a:cs typeface="+mn-cs"/>
              </a:endParaRPr>
            </a:p>
          </p:txBody>
        </p:sp>
        <p:sp>
          <p:nvSpPr>
            <p:cNvPr id="7" name="Parallelogram 9">
              <a:extLst>
                <a:ext uri="{FF2B5EF4-FFF2-40B4-BE49-F238E27FC236}">
                  <a16:creationId xmlns:a16="http://schemas.microsoft.com/office/drawing/2014/main" id="{71F63D55-F7AB-FD2B-E609-0C56011DC45E}"/>
                </a:ext>
              </a:extLst>
            </p:cNvPr>
            <p:cNvSpPr/>
            <p:nvPr/>
          </p:nvSpPr>
          <p:spPr>
            <a:xfrm>
              <a:off x="11658379" y="6300789"/>
              <a:ext cx="538370" cy="557212"/>
            </a:xfrm>
            <a:custGeom>
              <a:avLst/>
              <a:gdLst>
                <a:gd name="connsiteX0" fmla="*/ 0 w 786301"/>
                <a:gd name="connsiteY0" fmla="*/ 557212 h 557212"/>
                <a:gd name="connsiteX1" fmla="*/ 247252 w 786301"/>
                <a:gd name="connsiteY1" fmla="*/ 0 h 557212"/>
                <a:gd name="connsiteX2" fmla="*/ 786301 w 786301"/>
                <a:gd name="connsiteY2" fmla="*/ 0 h 557212"/>
                <a:gd name="connsiteX3" fmla="*/ 539049 w 786301"/>
                <a:gd name="connsiteY3" fmla="*/ 557212 h 557212"/>
                <a:gd name="connsiteX4" fmla="*/ 0 w 786301"/>
                <a:gd name="connsiteY4" fmla="*/ 557212 h 557212"/>
                <a:gd name="connsiteX0" fmla="*/ 0 w 539842"/>
                <a:gd name="connsiteY0" fmla="*/ 557212 h 557212"/>
                <a:gd name="connsiteX1" fmla="*/ 247252 w 539842"/>
                <a:gd name="connsiteY1" fmla="*/ 0 h 557212"/>
                <a:gd name="connsiteX2" fmla="*/ 539842 w 539842"/>
                <a:gd name="connsiteY2" fmla="*/ 3572 h 557212"/>
                <a:gd name="connsiteX3" fmla="*/ 539049 w 539842"/>
                <a:gd name="connsiteY3" fmla="*/ 557212 h 557212"/>
                <a:gd name="connsiteX4" fmla="*/ 0 w 539842"/>
                <a:gd name="connsiteY4" fmla="*/ 557212 h 557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842" h="557212">
                  <a:moveTo>
                    <a:pt x="0" y="557212"/>
                  </a:moveTo>
                  <a:lnTo>
                    <a:pt x="247252" y="0"/>
                  </a:lnTo>
                  <a:lnTo>
                    <a:pt x="539842" y="3572"/>
                  </a:lnTo>
                  <a:cubicBezTo>
                    <a:pt x="539578" y="188119"/>
                    <a:pt x="539313" y="372665"/>
                    <a:pt x="539049" y="557212"/>
                  </a:cubicBezTo>
                  <a:lnTo>
                    <a:pt x="0" y="557212"/>
                  </a:lnTo>
                  <a:close/>
                </a:path>
              </a:pathLst>
            </a:custGeom>
            <a:solidFill>
              <a:srgbClr val="809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795" b="0" i="0" u="none" strike="noStrike" kern="1200" cap="none" spc="0" normalizeH="0" baseline="0" noProof="0">
                <a:ln>
                  <a:noFill/>
                </a:ln>
                <a:solidFill>
                  <a:srgbClr val="FEFFFF"/>
                </a:solidFill>
                <a:effectLst/>
                <a:uLnTx/>
                <a:uFillTx/>
                <a:latin typeface="Arial" panose="020B0604020202020204"/>
                <a:ea typeface="+mn-ea"/>
                <a:cs typeface="+mn-cs"/>
              </a:endParaRPr>
            </a:p>
          </p:txBody>
        </p:sp>
        <p:sp>
          <p:nvSpPr>
            <p:cNvPr id="8" name="Text Box 34">
              <a:extLst>
                <a:ext uri="{FF2B5EF4-FFF2-40B4-BE49-F238E27FC236}">
                  <a16:creationId xmlns:a16="http://schemas.microsoft.com/office/drawing/2014/main" id="{7E88FEFF-3E67-DC72-1DE1-08519410D028}"/>
                </a:ext>
              </a:extLst>
            </p:cNvPr>
            <p:cNvSpPr txBox="1">
              <a:spLocks noChangeArrowheads="1"/>
            </p:cNvSpPr>
            <p:nvPr/>
          </p:nvSpPr>
          <p:spPr bwMode="auto">
            <a:xfrm>
              <a:off x="11712952" y="6448013"/>
              <a:ext cx="349461"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marL="0" marR="0" lvl="0" indent="0" algn="r" defTabSz="914400" rtl="0" eaLnBrk="1" fontAlgn="auto" latinLnBrk="0" hangingPunct="1">
                <a:lnSpc>
                  <a:spcPct val="100000"/>
                </a:lnSpc>
                <a:spcBef>
                  <a:spcPct val="50000"/>
                </a:spcBef>
                <a:spcAft>
                  <a:spcPts val="0"/>
                </a:spcAft>
                <a:buClrTx/>
                <a:buSzTx/>
                <a:buFontTx/>
                <a:buNone/>
                <a:tabLst/>
                <a:defRPr/>
              </a:pPr>
              <a:r>
                <a:rPr kumimoji="0" lang="en-GB" sz="997" b="0" i="0" u="none" strike="noStrike" kern="1200" cap="none" spc="0" normalizeH="0" baseline="0" noProof="0">
                  <a:ln>
                    <a:noFill/>
                  </a:ln>
                  <a:solidFill>
                    <a:srgbClr val="FEFFFF"/>
                  </a:solidFill>
                  <a:effectLst/>
                  <a:uLnTx/>
                  <a:uFillTx/>
                  <a:latin typeface="Arial" panose="020B0604020202020204" pitchFamily="34" charset="0"/>
                  <a:ea typeface="+mn-ea"/>
                  <a:cs typeface="Arial" panose="020B0604020202020204" pitchFamily="34" charset="0"/>
                </a:rPr>
                <a:t>  </a:t>
              </a:r>
              <a:fld id="{FDAC5C42-9B53-4063-AF51-A40D4C64F718}" type="slidenum">
                <a:rPr kumimoji="0" lang="en-GB" sz="1197" b="0" i="0" u="none" strike="noStrike" kern="1200" cap="none" spc="0" normalizeH="0" baseline="0" noProof="0" smtClean="0">
                  <a:ln>
                    <a:noFill/>
                  </a:ln>
                  <a:solidFill>
                    <a:srgbClr val="FEFFFF"/>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ct val="50000"/>
                  </a:spcBef>
                  <a:spcAft>
                    <a:spcPts val="0"/>
                  </a:spcAft>
                  <a:buClrTx/>
                  <a:buSzTx/>
                  <a:buFontTx/>
                  <a:buNone/>
                  <a:tabLst/>
                  <a:defRPr/>
                </a:pPr>
                <a:t>6</a:t>
              </a:fld>
              <a:endParaRPr kumimoji="0" lang="en-GB" sz="1197" b="0" i="0" u="none" strike="noStrike" kern="1200" cap="none" spc="0" normalizeH="0" baseline="0" noProof="0">
                <a:ln>
                  <a:noFill/>
                </a:ln>
                <a:solidFill>
                  <a:srgbClr val="FEFFFF"/>
                </a:solidFill>
                <a:effectLst/>
                <a:uLnTx/>
                <a:uFillTx/>
                <a:latin typeface="Arial" panose="020B0604020202020204" pitchFamily="34" charset="0"/>
                <a:ea typeface="+mn-ea"/>
                <a:cs typeface="Arial" panose="020B0604020202020204" pitchFamily="34" charset="0"/>
              </a:endParaRPr>
            </a:p>
          </p:txBody>
        </p:sp>
        <p:sp>
          <p:nvSpPr>
            <p:cNvPr id="10" name="Parallelogram 9">
              <a:extLst>
                <a:ext uri="{FF2B5EF4-FFF2-40B4-BE49-F238E27FC236}">
                  <a16:creationId xmlns:a16="http://schemas.microsoft.com/office/drawing/2014/main" id="{64D71865-466F-706F-F111-F702CD434840}"/>
                </a:ext>
              </a:extLst>
            </p:cNvPr>
            <p:cNvSpPr/>
            <p:nvPr/>
          </p:nvSpPr>
          <p:spPr>
            <a:xfrm>
              <a:off x="1103" y="6300789"/>
              <a:ext cx="1572569" cy="557212"/>
            </a:xfrm>
            <a:prstGeom prst="parallelogram">
              <a:avLst>
                <a:gd name="adj" fmla="val 44373"/>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795" b="0" i="0" u="none" strike="noStrike" kern="1200" cap="none" spc="0" normalizeH="0" baseline="0" noProof="0">
                <a:ln>
                  <a:noFill/>
                </a:ln>
                <a:solidFill>
                  <a:srgbClr val="FEFFFF"/>
                </a:solidFill>
                <a:effectLst/>
                <a:uLnTx/>
                <a:uFillTx/>
                <a:latin typeface="Arial" panose="020B0604020202020204"/>
                <a:ea typeface="+mn-ea"/>
                <a:cs typeface="+mn-cs"/>
              </a:endParaRPr>
            </a:p>
          </p:txBody>
        </p:sp>
        <p:pic>
          <p:nvPicPr>
            <p:cNvPr id="12" name="Picture 4">
              <a:extLst>
                <a:ext uri="{FF2B5EF4-FFF2-40B4-BE49-F238E27FC236}">
                  <a16:creationId xmlns:a16="http://schemas.microsoft.com/office/drawing/2014/main" id="{3E023B67-FC2A-E1B0-FC6C-9B2D2255122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062" y="6118400"/>
              <a:ext cx="1400763" cy="879422"/>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2">
            <a:extLst>
              <a:ext uri="{FF2B5EF4-FFF2-40B4-BE49-F238E27FC236}">
                <a16:creationId xmlns:a16="http://schemas.microsoft.com/office/drawing/2014/main" id="{9F3D7949-1559-DADE-CAE7-99A9FB3A41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8174" y="6380266"/>
            <a:ext cx="9284964" cy="36632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ABD7652D-82F8-D68A-D5D3-28FBDB92D726}"/>
              </a:ext>
            </a:extLst>
          </p:cNvPr>
          <p:cNvSpPr txBox="1"/>
          <p:nvPr/>
        </p:nvSpPr>
        <p:spPr>
          <a:xfrm>
            <a:off x="632540" y="3770870"/>
            <a:ext cx="5312835" cy="2492990"/>
          </a:xfrm>
          <a:prstGeom prst="rect">
            <a:avLst/>
          </a:prstGeom>
          <a:noFill/>
        </p:spPr>
        <p:txBody>
          <a:bodyPr wrap="square" lIns="91440" tIns="45720" rIns="91440" bIns="45720" anchor="t">
            <a:spAutoFit/>
          </a:bodyPr>
          <a:lstStyle/>
          <a:p>
            <a:pPr marL="20320" marR="0" lvl="1" indent="0" algn="just" defTabSz="914400" rtl="0" eaLnBrk="1" fontAlgn="auto" latinLnBrk="0" hangingPunct="1">
              <a:lnSpc>
                <a:spcPct val="100000"/>
              </a:lnSpc>
              <a:spcBef>
                <a:spcPts val="1200"/>
              </a:spcBef>
              <a:spcAft>
                <a:spcPts val="0"/>
              </a:spcAft>
              <a:buClrTx/>
              <a:buSzTx/>
              <a:buFontTx/>
              <a:buNone/>
              <a:tabLst/>
              <a:defRPr/>
            </a:pPr>
            <a:r>
              <a:rPr kumimoji="0" lang="en-US" sz="1800" b="1" i="0" u="none" strike="noStrike" kern="1200" cap="none" spc="0" normalizeH="0" baseline="0" noProof="0">
                <a:ln>
                  <a:noFill/>
                </a:ln>
                <a:solidFill>
                  <a:srgbClr val="003249"/>
                </a:solidFill>
                <a:effectLst/>
                <a:uLnTx/>
                <a:uFillTx/>
                <a:latin typeface="Arial" panose="020B0604020202020204"/>
                <a:ea typeface="+mn-ea"/>
                <a:cs typeface="+mn-cs"/>
              </a:rPr>
              <a:t>EO sensors: </a:t>
            </a:r>
            <a:r>
              <a:rPr kumimoji="0" lang="en-US" sz="1800" b="0" i="0" u="none" strike="noStrike" kern="1200" cap="none" spc="0" normalizeH="0" baseline="0" noProof="0">
                <a:ln>
                  <a:noFill/>
                </a:ln>
                <a:solidFill>
                  <a:srgbClr val="003249"/>
                </a:solidFill>
                <a:effectLst/>
                <a:uLnTx/>
                <a:uFillTx/>
                <a:latin typeface="Arial" panose="020B0604020202020204"/>
                <a:ea typeface="+mn-ea"/>
                <a:cs typeface="+mn-cs"/>
              </a:rPr>
              <a:t>VHR optical &amp; radar, possibly advanced sensors</a:t>
            </a:r>
          </a:p>
          <a:p>
            <a:pPr marL="20320" marR="0" lvl="1" indent="0" algn="just" defTabSz="914400" rtl="0" eaLnBrk="1" fontAlgn="auto" latinLnBrk="0" hangingPunct="1">
              <a:lnSpc>
                <a:spcPct val="100000"/>
              </a:lnSpc>
              <a:spcBef>
                <a:spcPts val="1200"/>
              </a:spcBef>
              <a:spcAft>
                <a:spcPts val="0"/>
              </a:spcAft>
              <a:buClrTx/>
              <a:buSzTx/>
              <a:buFontTx/>
              <a:buNone/>
              <a:tabLst/>
              <a:defRPr/>
            </a:pPr>
            <a:r>
              <a:rPr kumimoji="0" lang="en-US" sz="1800" b="1" i="0" u="none" strike="noStrike" kern="1200" cap="none" spc="0" normalizeH="0" baseline="0" noProof="0">
                <a:ln>
                  <a:noFill/>
                </a:ln>
                <a:solidFill>
                  <a:srgbClr val="003249"/>
                </a:solidFill>
                <a:effectLst/>
                <a:uLnTx/>
                <a:uFillTx/>
                <a:latin typeface="Arial" panose="020B0604020202020204"/>
                <a:ea typeface="+mn-ea"/>
                <a:cs typeface="+mn-cs"/>
              </a:rPr>
              <a:t>Fast revisit capability</a:t>
            </a:r>
            <a:r>
              <a:rPr kumimoji="0" lang="en-US" sz="1800" b="0" i="0" u="none" strike="noStrike" kern="1200" cap="none" spc="0" normalizeH="0" baseline="0" noProof="0">
                <a:ln>
                  <a:noFill/>
                </a:ln>
                <a:solidFill>
                  <a:srgbClr val="003249"/>
                </a:solidFill>
                <a:effectLst/>
                <a:uLnTx/>
                <a:uFillTx/>
                <a:latin typeface="Arial" panose="020B0604020202020204"/>
                <a:ea typeface="+mn-ea"/>
                <a:cs typeface="+mn-cs"/>
              </a:rPr>
              <a:t>: large EO constellations</a:t>
            </a:r>
          </a:p>
          <a:p>
            <a:pPr marL="20320" marR="0" lvl="1" indent="0" algn="just" defTabSz="914400" rtl="0" eaLnBrk="1" fontAlgn="auto" latinLnBrk="0" hangingPunct="1">
              <a:lnSpc>
                <a:spcPct val="100000"/>
              </a:lnSpc>
              <a:spcBef>
                <a:spcPts val="1200"/>
              </a:spcBef>
              <a:spcAft>
                <a:spcPts val="0"/>
              </a:spcAft>
              <a:buClrTx/>
              <a:buSzTx/>
              <a:buFontTx/>
              <a:buNone/>
              <a:tabLst/>
              <a:defRPr/>
            </a:pPr>
            <a:r>
              <a:rPr kumimoji="0" lang="en-US" sz="1800" b="1" i="0" u="none" strike="noStrike" kern="1200" cap="none" spc="0" normalizeH="0" baseline="0" noProof="0">
                <a:ln>
                  <a:noFill/>
                </a:ln>
                <a:solidFill>
                  <a:srgbClr val="003249"/>
                </a:solidFill>
                <a:effectLst/>
                <a:uLnTx/>
                <a:uFillTx/>
                <a:latin typeface="Arial" panose="020B0604020202020204"/>
                <a:ea typeface="+mn-ea"/>
                <a:cs typeface="+mn-cs"/>
              </a:rPr>
              <a:t>Guaranteed, secure</a:t>
            </a:r>
            <a:r>
              <a:rPr kumimoji="0" lang="en-US" sz="1800" b="0" i="0" u="none" strike="noStrike" kern="1200" cap="none" spc="0" normalizeH="0" baseline="0" noProof="0">
                <a:ln>
                  <a:noFill/>
                </a:ln>
                <a:solidFill>
                  <a:srgbClr val="003249"/>
                </a:solidFill>
                <a:effectLst/>
                <a:uLnTx/>
                <a:uFillTx/>
                <a:latin typeface="Arial" panose="020B0604020202020204"/>
                <a:ea typeface="+mn-ea"/>
                <a:cs typeface="+mn-cs"/>
              </a:rPr>
              <a:t> and </a:t>
            </a:r>
            <a:r>
              <a:rPr kumimoji="0" lang="en-US" sz="1800" b="1" i="0" u="none" strike="noStrike" kern="1200" cap="none" spc="0" normalizeH="0" baseline="0" noProof="0">
                <a:ln>
                  <a:noFill/>
                </a:ln>
                <a:solidFill>
                  <a:srgbClr val="003249"/>
                </a:solidFill>
                <a:effectLst/>
                <a:uLnTx/>
                <a:uFillTx/>
                <a:latin typeface="Arial" panose="020B0604020202020204"/>
                <a:ea typeface="+mn-ea"/>
                <a:cs typeface="+mn-cs"/>
              </a:rPr>
              <a:t>fast</a:t>
            </a:r>
            <a:r>
              <a:rPr kumimoji="0" lang="en-US" sz="1800" b="0" i="0" u="none" strike="noStrike" kern="1200" cap="none" spc="0" normalizeH="0" baseline="0" noProof="0">
                <a:ln>
                  <a:noFill/>
                </a:ln>
                <a:solidFill>
                  <a:srgbClr val="003249"/>
                </a:solidFill>
                <a:effectLst/>
                <a:uLnTx/>
                <a:uFillTx/>
                <a:latin typeface="Arial" panose="020B0604020202020204"/>
                <a:ea typeface="+mn-ea"/>
                <a:cs typeface="+mn-cs"/>
              </a:rPr>
              <a:t> access to data: Global, Reactive, Reliable, Connected</a:t>
            </a:r>
          </a:p>
          <a:p>
            <a:pPr marL="19918" marR="0" lvl="1" indent="0" algn="l" defTabSz="914400" rtl="0" eaLnBrk="1" fontAlgn="auto" latinLnBrk="0" hangingPunct="1">
              <a:lnSpc>
                <a:spcPct val="100000"/>
              </a:lnSpc>
              <a:spcBef>
                <a:spcPts val="1200"/>
              </a:spcBef>
              <a:spcAft>
                <a:spcPts val="0"/>
              </a:spcAft>
              <a:buClrTx/>
              <a:buSzTx/>
              <a:buFontTx/>
              <a:buNone/>
              <a:tabLst/>
              <a:defRPr/>
            </a:pPr>
            <a:r>
              <a:rPr kumimoji="0" lang="en-US" sz="1800" b="1" i="0" u="none" strike="noStrike" kern="1200" cap="none" spc="0" normalizeH="0" baseline="0" noProof="0">
                <a:ln>
                  <a:noFill/>
                </a:ln>
                <a:solidFill>
                  <a:srgbClr val="003249"/>
                </a:solidFill>
                <a:effectLst/>
                <a:uLnTx/>
                <a:uFillTx/>
                <a:latin typeface="Arial" panose="020B0604020202020204"/>
                <a:ea typeface="+mn-ea"/>
                <a:cs typeface="+mn-cs"/>
              </a:rPr>
              <a:t>Security posture</a:t>
            </a:r>
            <a:r>
              <a:rPr kumimoji="0" lang="en-US" sz="1800" b="0" i="0" u="none" strike="noStrike" kern="1200" cap="none" spc="0" normalizeH="0" baseline="0" noProof="0">
                <a:ln>
                  <a:noFill/>
                </a:ln>
                <a:solidFill>
                  <a:srgbClr val="003249"/>
                </a:solidFill>
                <a:effectLst/>
                <a:uLnTx/>
                <a:uFillTx/>
                <a:latin typeface="Arial" panose="020B0604020202020204"/>
                <a:ea typeface="+mn-ea"/>
                <a:cs typeface="+mn-cs"/>
              </a:rPr>
              <a:t> meeting both civil and military needs</a:t>
            </a:r>
          </a:p>
        </p:txBody>
      </p:sp>
      <p:sp>
        <p:nvSpPr>
          <p:cNvPr id="14" name="TextBox 13">
            <a:extLst>
              <a:ext uri="{FF2B5EF4-FFF2-40B4-BE49-F238E27FC236}">
                <a16:creationId xmlns:a16="http://schemas.microsoft.com/office/drawing/2014/main" id="{7397115C-890D-0873-210B-E5FA1FA35095}"/>
              </a:ext>
            </a:extLst>
          </p:cNvPr>
          <p:cNvSpPr txBox="1"/>
          <p:nvPr/>
        </p:nvSpPr>
        <p:spPr>
          <a:xfrm>
            <a:off x="543914" y="1432251"/>
            <a:ext cx="5745343" cy="183127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3249"/>
                </a:solidFill>
                <a:effectLst/>
                <a:uLnTx/>
                <a:uFillTx/>
                <a:latin typeface="Arial" panose="020B0604020202020204"/>
                <a:ea typeface="+mn-ea"/>
                <a:cs typeface="+mn-cs"/>
              </a:rPr>
              <a:t>Enhanced situational awareness of EU &amp; MS:</a:t>
            </a:r>
          </a:p>
          <a:p>
            <a:pPr marL="45720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3249"/>
                </a:solidFill>
                <a:effectLst/>
                <a:uLnTx/>
                <a:uFillTx/>
                <a:latin typeface="Arial" panose="020B0604020202020204"/>
                <a:ea typeface="+mn-ea"/>
                <a:cs typeface="+mn-cs"/>
              </a:rPr>
              <a:t>Early detection of crisis,</a:t>
            </a:r>
          </a:p>
          <a:p>
            <a:pPr marL="45720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3249"/>
                </a:solidFill>
                <a:effectLst/>
                <a:uLnTx/>
                <a:uFillTx/>
                <a:latin typeface="Arial" panose="020B0604020202020204"/>
                <a:ea typeface="+mn-ea"/>
                <a:cs typeface="+mn-cs"/>
              </a:rPr>
              <a:t>Intelligence, Surveillance, Reconnaissance,</a:t>
            </a:r>
          </a:p>
          <a:p>
            <a:pPr marL="45720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3249"/>
                </a:solidFill>
                <a:effectLst/>
                <a:uLnTx/>
                <a:uFillTx/>
                <a:latin typeface="Arial" panose="020B0604020202020204"/>
                <a:ea typeface="+mn-ea"/>
                <a:cs typeface="+mn-cs"/>
              </a:rPr>
              <a:t>Geospatial support</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a:ln>
                  <a:noFill/>
                </a:ln>
                <a:solidFill>
                  <a:srgbClr val="003249"/>
                </a:solidFill>
                <a:effectLst/>
                <a:uLnTx/>
                <a:uFillTx/>
                <a:latin typeface="Arial" panose="020B0604020202020204"/>
                <a:ea typeface="+mn-ea"/>
                <a:cs typeface="+mn-cs"/>
              </a:rPr>
              <a:t>Contribute to preparedness, support decision-making and action for security and </a:t>
            </a:r>
            <a:r>
              <a:rPr kumimoji="0" lang="en-US" sz="1800" b="1" i="0" u="none" strike="noStrike" kern="1200" cap="none" spc="0" normalizeH="0" baseline="0" noProof="0" err="1">
                <a:ln>
                  <a:noFill/>
                </a:ln>
                <a:solidFill>
                  <a:srgbClr val="003249"/>
                </a:solidFill>
                <a:effectLst/>
                <a:uLnTx/>
                <a:uFillTx/>
                <a:latin typeface="Arial" panose="020B0604020202020204"/>
                <a:ea typeface="+mn-ea"/>
                <a:cs typeface="+mn-cs"/>
              </a:rPr>
              <a:t>defence</a:t>
            </a:r>
            <a:endParaRPr kumimoji="0" lang="en-GB" sz="1800" b="0" i="0" u="none" strike="noStrike" kern="1200" cap="none" spc="0" normalizeH="0" baseline="0" noProof="0">
              <a:ln>
                <a:noFill/>
              </a:ln>
              <a:solidFill>
                <a:srgbClr val="003249"/>
              </a:solidFill>
              <a:effectLst/>
              <a:uLnTx/>
              <a:uFillTx/>
              <a:latin typeface="Arial" panose="020B0604020202020204"/>
              <a:ea typeface="+mn-ea"/>
              <a:cs typeface="+mn-cs"/>
            </a:endParaRPr>
          </a:p>
        </p:txBody>
      </p:sp>
      <p:sp>
        <p:nvSpPr>
          <p:cNvPr id="18" name="Rectangle 17">
            <a:extLst>
              <a:ext uri="{FF2B5EF4-FFF2-40B4-BE49-F238E27FC236}">
                <a16:creationId xmlns:a16="http://schemas.microsoft.com/office/drawing/2014/main" id="{107530A5-619D-C9E1-597F-E82AB0459669}"/>
              </a:ext>
            </a:extLst>
          </p:cNvPr>
          <p:cNvSpPr/>
          <p:nvPr/>
        </p:nvSpPr>
        <p:spPr>
          <a:xfrm>
            <a:off x="8058589" y="3480770"/>
            <a:ext cx="2175029" cy="557212"/>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EFFFF"/>
                </a:solidFill>
                <a:effectLst/>
                <a:uLnTx/>
                <a:uFillTx/>
                <a:latin typeface="Arial" panose="020B0604020202020204"/>
                <a:ea typeface="+mn-ea"/>
                <a:cs typeface="+mn-cs"/>
              </a:rPr>
              <a:t>ERS-EO</a:t>
            </a:r>
          </a:p>
        </p:txBody>
      </p:sp>
      <p:sp>
        <p:nvSpPr>
          <p:cNvPr id="19" name="Rectangle 18">
            <a:extLst>
              <a:ext uri="{FF2B5EF4-FFF2-40B4-BE49-F238E27FC236}">
                <a16:creationId xmlns:a16="http://schemas.microsoft.com/office/drawing/2014/main" id="{D11FF34F-F3DC-9DEA-D3F6-EF4C7965D649}"/>
              </a:ext>
            </a:extLst>
          </p:cNvPr>
          <p:cNvSpPr/>
          <p:nvPr/>
        </p:nvSpPr>
        <p:spPr>
          <a:xfrm>
            <a:off x="6481505" y="4332236"/>
            <a:ext cx="2461917" cy="557212"/>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EFFFF"/>
                </a:solidFill>
                <a:effectLst/>
                <a:uLnTx/>
                <a:uFillTx/>
                <a:latin typeface="Arial" panose="020B0604020202020204"/>
                <a:ea typeface="+mn-ea"/>
                <a:cs typeface="+mn-cs"/>
              </a:rPr>
              <a:t>Element 1</a:t>
            </a:r>
          </a:p>
        </p:txBody>
      </p:sp>
      <p:sp>
        <p:nvSpPr>
          <p:cNvPr id="20" name="Rectangle 19">
            <a:extLst>
              <a:ext uri="{FF2B5EF4-FFF2-40B4-BE49-F238E27FC236}">
                <a16:creationId xmlns:a16="http://schemas.microsoft.com/office/drawing/2014/main" id="{C927DF02-8694-7A41-F726-5756C1E3393A}"/>
              </a:ext>
            </a:extLst>
          </p:cNvPr>
          <p:cNvSpPr/>
          <p:nvPr/>
        </p:nvSpPr>
        <p:spPr>
          <a:xfrm>
            <a:off x="9348784" y="4332236"/>
            <a:ext cx="2461916" cy="557212"/>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EFFFF"/>
                </a:solidFill>
                <a:effectLst/>
                <a:uLnTx/>
                <a:uFillTx/>
                <a:latin typeface="Arial" panose="020B0604020202020204"/>
                <a:ea typeface="+mn-ea"/>
                <a:cs typeface="+mn-cs"/>
              </a:rPr>
              <a:t>Element 2</a:t>
            </a:r>
          </a:p>
        </p:txBody>
      </p:sp>
      <p:sp>
        <p:nvSpPr>
          <p:cNvPr id="22" name="Rectangle 21">
            <a:extLst>
              <a:ext uri="{FF2B5EF4-FFF2-40B4-BE49-F238E27FC236}">
                <a16:creationId xmlns:a16="http://schemas.microsoft.com/office/drawing/2014/main" id="{02E9485F-0F52-06B2-90E1-4BA645191018}"/>
              </a:ext>
            </a:extLst>
          </p:cNvPr>
          <p:cNvSpPr/>
          <p:nvPr/>
        </p:nvSpPr>
        <p:spPr>
          <a:xfrm>
            <a:off x="6481505" y="4889448"/>
            <a:ext cx="2461917" cy="1217749"/>
          </a:xfrm>
          <a:prstGeom prst="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3249"/>
                </a:solidFill>
                <a:effectLst/>
                <a:uLnTx/>
                <a:uFillTx/>
                <a:latin typeface="Arial" panose="020B0604020202020204"/>
                <a:ea typeface="+mn-ea"/>
                <a:cs typeface="+mn-cs"/>
              </a:rPr>
              <a:t>Prepare and accelerate EU’s EOGS, based on user needs and security requirements </a:t>
            </a:r>
            <a:r>
              <a:rPr kumimoji="0" lang="en-US" sz="1400" b="0" i="0" u="none" strike="noStrike" kern="1200" cap="none" spc="0" normalizeH="0" baseline="0" noProof="0">
                <a:ln>
                  <a:noFill/>
                </a:ln>
                <a:solidFill>
                  <a:srgbClr val="003249"/>
                </a:solidFill>
                <a:effectLst/>
                <a:uLnTx/>
                <a:uFillTx/>
                <a:latin typeface="Arial" panose="020B0604020202020204"/>
                <a:ea typeface="+mn-ea"/>
                <a:cs typeface="Arial" panose="020B0604020202020204" pitchFamily="34" charset="0"/>
              </a:rPr>
              <a:t>provided by EC</a:t>
            </a:r>
            <a:r>
              <a:rPr kumimoji="0" lang="en-US" sz="1400" b="0" i="0" u="none" strike="noStrike" kern="1200" cap="none" spc="0" normalizeH="0" baseline="0" noProof="0">
                <a:ln>
                  <a:noFill/>
                </a:ln>
                <a:solidFill>
                  <a:srgbClr val="003249"/>
                </a:solidFill>
                <a:effectLst/>
                <a:uLnTx/>
                <a:uFillTx/>
                <a:latin typeface="Arial" panose="020B0604020202020204"/>
                <a:ea typeface="+mn-ea"/>
                <a:cs typeface="+mn-cs"/>
              </a:rPr>
              <a:t> </a:t>
            </a:r>
          </a:p>
        </p:txBody>
      </p:sp>
      <p:sp>
        <p:nvSpPr>
          <p:cNvPr id="23" name="Rectangle 22">
            <a:extLst>
              <a:ext uri="{FF2B5EF4-FFF2-40B4-BE49-F238E27FC236}">
                <a16:creationId xmlns:a16="http://schemas.microsoft.com/office/drawing/2014/main" id="{DF72727F-7A5A-2BF7-8F9E-59303AA0EC2D}"/>
              </a:ext>
            </a:extLst>
          </p:cNvPr>
          <p:cNvSpPr/>
          <p:nvPr/>
        </p:nvSpPr>
        <p:spPr>
          <a:xfrm>
            <a:off x="9348783" y="4889448"/>
            <a:ext cx="2461917" cy="1217749"/>
          </a:xfrm>
          <a:prstGeom prst="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3249"/>
                </a:solidFill>
                <a:effectLst/>
                <a:uLnTx/>
                <a:uFillTx/>
                <a:latin typeface="Arial" panose="020B0604020202020204"/>
                <a:ea typeface="+mn-ea"/>
                <a:cs typeface="+mn-cs"/>
              </a:rPr>
              <a:t>Scalable, adaptable solutions integrating national and multilateral resources</a:t>
            </a:r>
          </a:p>
        </p:txBody>
      </p:sp>
      <p:cxnSp>
        <p:nvCxnSpPr>
          <p:cNvPr id="25" name="Straight Arrow Connector 24">
            <a:extLst>
              <a:ext uri="{FF2B5EF4-FFF2-40B4-BE49-F238E27FC236}">
                <a16:creationId xmlns:a16="http://schemas.microsoft.com/office/drawing/2014/main" id="{84BB5338-BBDE-6B5E-2D9A-8C84D6C62025}"/>
              </a:ext>
            </a:extLst>
          </p:cNvPr>
          <p:cNvCxnSpPr>
            <a:stCxn id="18" idx="2"/>
            <a:endCxn id="19" idx="0"/>
          </p:cNvCxnSpPr>
          <p:nvPr/>
        </p:nvCxnSpPr>
        <p:spPr>
          <a:xfrm rot="5400000">
            <a:off x="8282157" y="3468289"/>
            <a:ext cx="294254" cy="1433640"/>
          </a:xfrm>
          <a:prstGeom prst="bentConnector3">
            <a:avLst>
              <a:gd name="adj1" fmla="val 5000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3828B3BE-B002-3DAA-D90B-24C5098CBBA7}"/>
              </a:ext>
            </a:extLst>
          </p:cNvPr>
          <p:cNvCxnSpPr>
            <a:cxnSpLocks/>
            <a:stCxn id="18" idx="2"/>
            <a:endCxn id="20" idx="0"/>
          </p:cNvCxnSpPr>
          <p:nvPr/>
        </p:nvCxnSpPr>
        <p:spPr>
          <a:xfrm rot="16200000" flipH="1">
            <a:off x="9715796" y="3468290"/>
            <a:ext cx="294254" cy="1433638"/>
          </a:xfrm>
          <a:prstGeom prst="bentConnector3">
            <a:avLst>
              <a:gd name="adj1" fmla="val 5000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AE4223FD-64AD-80FC-A75E-6DE55C5B5891}"/>
              </a:ext>
            </a:extLst>
          </p:cNvPr>
          <p:cNvSpPr txBox="1"/>
          <p:nvPr/>
        </p:nvSpPr>
        <p:spPr>
          <a:xfrm>
            <a:off x="438329" y="3360519"/>
            <a:ext cx="585092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3249"/>
                </a:solidFill>
                <a:effectLst/>
                <a:uLnTx/>
                <a:uFillTx/>
                <a:latin typeface="Arial" panose="020B0604020202020204"/>
                <a:ea typeface="+mn-ea"/>
                <a:cs typeface="+mn-cs"/>
              </a:rPr>
              <a:t>Features</a:t>
            </a:r>
            <a:endParaRPr kumimoji="0" lang="en-GB" sz="2000" b="0" i="0" u="none" strike="noStrike" kern="1200" cap="none" spc="0" normalizeH="0" baseline="0" noProof="0">
              <a:ln>
                <a:noFill/>
              </a:ln>
              <a:solidFill>
                <a:srgbClr val="003249"/>
              </a:solidFill>
              <a:effectLst/>
              <a:uLnTx/>
              <a:uFillTx/>
              <a:latin typeface="Arial" panose="020B0604020202020204"/>
              <a:ea typeface="+mn-ea"/>
              <a:cs typeface="+mn-cs"/>
            </a:endParaRPr>
          </a:p>
        </p:txBody>
      </p:sp>
      <p:grpSp>
        <p:nvGrpSpPr>
          <p:cNvPr id="30" name="Group 29">
            <a:extLst>
              <a:ext uri="{FF2B5EF4-FFF2-40B4-BE49-F238E27FC236}">
                <a16:creationId xmlns:a16="http://schemas.microsoft.com/office/drawing/2014/main" id="{9A0F5393-B1F8-BB26-DE60-0B860F5F60BF}"/>
              </a:ext>
            </a:extLst>
          </p:cNvPr>
          <p:cNvGrpSpPr/>
          <p:nvPr/>
        </p:nvGrpSpPr>
        <p:grpSpPr>
          <a:xfrm>
            <a:off x="-216362" y="4494314"/>
            <a:ext cx="829537" cy="318299"/>
            <a:chOff x="-2382" y="2183119"/>
            <a:chExt cx="378234" cy="182782"/>
          </a:xfrm>
        </p:grpSpPr>
        <p:sp>
          <p:nvSpPr>
            <p:cNvPr id="31" name="Triangle 5">
              <a:extLst>
                <a:ext uri="{FF2B5EF4-FFF2-40B4-BE49-F238E27FC236}">
                  <a16:creationId xmlns:a16="http://schemas.microsoft.com/office/drawing/2014/main" id="{BA7CD8D8-D1E2-5FB9-7483-6EEDEFD81AC7}"/>
                </a:ext>
              </a:extLst>
            </p:cNvPr>
            <p:cNvSpPr/>
            <p:nvPr/>
          </p:nvSpPr>
          <p:spPr>
            <a:xfrm rot="10800000">
              <a:off x="296130" y="2183119"/>
              <a:ext cx="79722" cy="182782"/>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T" sz="1800" b="0" i="0" u="none" strike="noStrike" kern="1200" cap="none" spc="0" normalizeH="0" baseline="0" noProof="0">
                <a:ln>
                  <a:noFill/>
                </a:ln>
                <a:solidFill>
                  <a:srgbClr val="FEFFFF"/>
                </a:solidFill>
                <a:effectLst/>
                <a:uLnTx/>
                <a:uFillTx/>
                <a:latin typeface="Arial" panose="020B0604020202020204"/>
                <a:ea typeface="+mn-ea"/>
                <a:cs typeface="+mn-cs"/>
              </a:endParaRPr>
            </a:p>
          </p:txBody>
        </p:sp>
        <p:sp>
          <p:nvSpPr>
            <p:cNvPr id="32" name="Rectangle 31">
              <a:extLst>
                <a:ext uri="{FF2B5EF4-FFF2-40B4-BE49-F238E27FC236}">
                  <a16:creationId xmlns:a16="http://schemas.microsoft.com/office/drawing/2014/main" id="{4E5FBE6E-C3ED-1E5B-A8F7-FB68182487D1}"/>
                </a:ext>
              </a:extLst>
            </p:cNvPr>
            <p:cNvSpPr/>
            <p:nvPr/>
          </p:nvSpPr>
          <p:spPr>
            <a:xfrm>
              <a:off x="-2382" y="2183119"/>
              <a:ext cx="273951" cy="182781"/>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T" sz="1800" b="0" i="0" u="none" strike="noStrike" kern="1200" cap="none" spc="0" normalizeH="0" baseline="0" noProof="0">
                <a:ln>
                  <a:noFill/>
                </a:ln>
                <a:solidFill>
                  <a:srgbClr val="FEFFFF"/>
                </a:solidFill>
                <a:effectLst/>
                <a:uLnTx/>
                <a:uFillTx/>
                <a:latin typeface="Arial" panose="020B0604020202020204"/>
                <a:ea typeface="+mn-ea"/>
                <a:cs typeface="+mn-cs"/>
              </a:endParaRPr>
            </a:p>
          </p:txBody>
        </p:sp>
      </p:grpSp>
      <p:grpSp>
        <p:nvGrpSpPr>
          <p:cNvPr id="33" name="Group 32">
            <a:extLst>
              <a:ext uri="{FF2B5EF4-FFF2-40B4-BE49-F238E27FC236}">
                <a16:creationId xmlns:a16="http://schemas.microsoft.com/office/drawing/2014/main" id="{0FF62EB2-8796-7859-AF00-6221DE712CE6}"/>
              </a:ext>
            </a:extLst>
          </p:cNvPr>
          <p:cNvGrpSpPr/>
          <p:nvPr/>
        </p:nvGrpSpPr>
        <p:grpSpPr>
          <a:xfrm>
            <a:off x="-216362" y="5053329"/>
            <a:ext cx="829537" cy="318299"/>
            <a:chOff x="-2382" y="2183119"/>
            <a:chExt cx="378234" cy="182782"/>
          </a:xfrm>
        </p:grpSpPr>
        <p:sp>
          <p:nvSpPr>
            <p:cNvPr id="34" name="Triangle 5">
              <a:extLst>
                <a:ext uri="{FF2B5EF4-FFF2-40B4-BE49-F238E27FC236}">
                  <a16:creationId xmlns:a16="http://schemas.microsoft.com/office/drawing/2014/main" id="{47AE5145-3E95-B13A-2080-F87F292227C4}"/>
                </a:ext>
              </a:extLst>
            </p:cNvPr>
            <p:cNvSpPr/>
            <p:nvPr/>
          </p:nvSpPr>
          <p:spPr>
            <a:xfrm rot="10800000">
              <a:off x="296130" y="2183119"/>
              <a:ext cx="79722" cy="182782"/>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T" sz="1800" b="0" i="0" u="none" strike="noStrike" kern="1200" cap="none" spc="0" normalizeH="0" baseline="0" noProof="0">
                <a:ln>
                  <a:noFill/>
                </a:ln>
                <a:solidFill>
                  <a:srgbClr val="FEFFFF"/>
                </a:solidFill>
                <a:effectLst/>
                <a:uLnTx/>
                <a:uFillTx/>
                <a:latin typeface="Arial" panose="020B0604020202020204"/>
                <a:ea typeface="+mn-ea"/>
                <a:cs typeface="+mn-cs"/>
              </a:endParaRPr>
            </a:p>
          </p:txBody>
        </p:sp>
        <p:sp>
          <p:nvSpPr>
            <p:cNvPr id="35" name="Rectangle 34">
              <a:extLst>
                <a:ext uri="{FF2B5EF4-FFF2-40B4-BE49-F238E27FC236}">
                  <a16:creationId xmlns:a16="http://schemas.microsoft.com/office/drawing/2014/main" id="{2059F1FF-846F-7F5D-00A1-0C017666001D}"/>
                </a:ext>
              </a:extLst>
            </p:cNvPr>
            <p:cNvSpPr/>
            <p:nvPr/>
          </p:nvSpPr>
          <p:spPr>
            <a:xfrm>
              <a:off x="-2382" y="2183119"/>
              <a:ext cx="273951" cy="182781"/>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T" sz="1800" b="0" i="0" u="none" strike="noStrike" kern="1200" cap="none" spc="0" normalizeH="0" baseline="0" noProof="0">
                <a:ln>
                  <a:noFill/>
                </a:ln>
                <a:solidFill>
                  <a:srgbClr val="FEFFFF"/>
                </a:solidFill>
                <a:effectLst/>
                <a:uLnTx/>
                <a:uFillTx/>
                <a:latin typeface="Arial" panose="020B0604020202020204"/>
                <a:ea typeface="+mn-ea"/>
                <a:cs typeface="+mn-cs"/>
              </a:endParaRPr>
            </a:p>
          </p:txBody>
        </p:sp>
      </p:grpSp>
      <p:grpSp>
        <p:nvGrpSpPr>
          <p:cNvPr id="36" name="Group 35">
            <a:extLst>
              <a:ext uri="{FF2B5EF4-FFF2-40B4-BE49-F238E27FC236}">
                <a16:creationId xmlns:a16="http://schemas.microsoft.com/office/drawing/2014/main" id="{57A35AD8-F24D-60E0-3721-D277895260E9}"/>
              </a:ext>
            </a:extLst>
          </p:cNvPr>
          <p:cNvGrpSpPr/>
          <p:nvPr/>
        </p:nvGrpSpPr>
        <p:grpSpPr>
          <a:xfrm>
            <a:off x="-214525" y="3900106"/>
            <a:ext cx="829537" cy="318299"/>
            <a:chOff x="-2382" y="2183119"/>
            <a:chExt cx="378234" cy="182782"/>
          </a:xfrm>
        </p:grpSpPr>
        <p:sp>
          <p:nvSpPr>
            <p:cNvPr id="37" name="Triangle 5">
              <a:extLst>
                <a:ext uri="{FF2B5EF4-FFF2-40B4-BE49-F238E27FC236}">
                  <a16:creationId xmlns:a16="http://schemas.microsoft.com/office/drawing/2014/main" id="{AFAEDE2C-D5C7-18E0-9D1D-45435169D364}"/>
                </a:ext>
              </a:extLst>
            </p:cNvPr>
            <p:cNvSpPr/>
            <p:nvPr/>
          </p:nvSpPr>
          <p:spPr>
            <a:xfrm rot="10800000">
              <a:off x="296130" y="2183119"/>
              <a:ext cx="79722" cy="182782"/>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T" sz="1800" b="0" i="0" u="none" strike="noStrike" kern="1200" cap="none" spc="0" normalizeH="0" baseline="0" noProof="0">
                <a:ln>
                  <a:noFill/>
                </a:ln>
                <a:solidFill>
                  <a:srgbClr val="FE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7705786F-58CE-A86B-886E-B4A1561ED6F6}"/>
                </a:ext>
              </a:extLst>
            </p:cNvPr>
            <p:cNvSpPr/>
            <p:nvPr/>
          </p:nvSpPr>
          <p:spPr>
            <a:xfrm>
              <a:off x="-2382" y="2183119"/>
              <a:ext cx="273951" cy="182781"/>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T" sz="1800" b="0" i="0" u="none" strike="noStrike" kern="1200" cap="none" spc="0" normalizeH="0" baseline="0" noProof="0">
                <a:ln>
                  <a:noFill/>
                </a:ln>
                <a:solidFill>
                  <a:srgbClr val="FEFFFF"/>
                </a:solidFill>
                <a:effectLst/>
                <a:uLnTx/>
                <a:uFillTx/>
                <a:latin typeface="Arial" panose="020B0604020202020204"/>
                <a:ea typeface="+mn-ea"/>
                <a:cs typeface="+mn-cs"/>
              </a:endParaRPr>
            </a:p>
          </p:txBody>
        </p:sp>
      </p:grpSp>
      <p:grpSp>
        <p:nvGrpSpPr>
          <p:cNvPr id="39" name="Group 38">
            <a:extLst>
              <a:ext uri="{FF2B5EF4-FFF2-40B4-BE49-F238E27FC236}">
                <a16:creationId xmlns:a16="http://schemas.microsoft.com/office/drawing/2014/main" id="{CBD80D95-4AB2-EB1A-E2D4-4EFBE948DDCA}"/>
              </a:ext>
            </a:extLst>
          </p:cNvPr>
          <p:cNvGrpSpPr/>
          <p:nvPr/>
        </p:nvGrpSpPr>
        <p:grpSpPr>
          <a:xfrm>
            <a:off x="-206680" y="5709645"/>
            <a:ext cx="829537" cy="318299"/>
            <a:chOff x="-2382" y="2183119"/>
            <a:chExt cx="378234" cy="182782"/>
          </a:xfrm>
        </p:grpSpPr>
        <p:sp>
          <p:nvSpPr>
            <p:cNvPr id="40" name="Triangle 5">
              <a:extLst>
                <a:ext uri="{FF2B5EF4-FFF2-40B4-BE49-F238E27FC236}">
                  <a16:creationId xmlns:a16="http://schemas.microsoft.com/office/drawing/2014/main" id="{496BF268-A62A-0089-8874-5AC2237D5F98}"/>
                </a:ext>
              </a:extLst>
            </p:cNvPr>
            <p:cNvSpPr/>
            <p:nvPr/>
          </p:nvSpPr>
          <p:spPr>
            <a:xfrm rot="10800000">
              <a:off x="296130" y="2183119"/>
              <a:ext cx="79722" cy="182782"/>
            </a:xfrm>
            <a:prstGeom prst="triangle">
              <a:avLst>
                <a:gd name="adj" fmla="val 10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T" sz="1800" b="0" i="0" u="none" strike="noStrike" kern="1200" cap="none" spc="0" normalizeH="0" baseline="0" noProof="0">
                <a:ln>
                  <a:noFill/>
                </a:ln>
                <a:solidFill>
                  <a:srgbClr val="FEFFFF"/>
                </a:solidFill>
                <a:effectLst/>
                <a:uLnTx/>
                <a:uFillTx/>
                <a:latin typeface="Arial" panose="020B0604020202020204"/>
                <a:ea typeface="+mn-ea"/>
                <a:cs typeface="+mn-cs"/>
              </a:endParaRPr>
            </a:p>
          </p:txBody>
        </p:sp>
        <p:sp>
          <p:nvSpPr>
            <p:cNvPr id="41" name="Rectangle 40">
              <a:extLst>
                <a:ext uri="{FF2B5EF4-FFF2-40B4-BE49-F238E27FC236}">
                  <a16:creationId xmlns:a16="http://schemas.microsoft.com/office/drawing/2014/main" id="{96C4F4C8-7461-D72F-AC4A-8DF1D264A847}"/>
                </a:ext>
              </a:extLst>
            </p:cNvPr>
            <p:cNvSpPr/>
            <p:nvPr/>
          </p:nvSpPr>
          <p:spPr>
            <a:xfrm>
              <a:off x="-2382" y="2183119"/>
              <a:ext cx="273951" cy="182781"/>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T" sz="1800" b="0" i="0" u="none" strike="noStrike" kern="1200" cap="none" spc="0" normalizeH="0" baseline="0" noProof="0">
                <a:ln>
                  <a:noFill/>
                </a:ln>
                <a:solidFill>
                  <a:srgbClr val="FEFFFF"/>
                </a:solidFill>
                <a:effectLst/>
                <a:uLnTx/>
                <a:uFillTx/>
                <a:latin typeface="Arial" panose="020B0604020202020204"/>
                <a:ea typeface="+mn-ea"/>
                <a:cs typeface="+mn-cs"/>
              </a:endParaRPr>
            </a:p>
          </p:txBody>
        </p:sp>
      </p:grpSp>
      <p:sp>
        <p:nvSpPr>
          <p:cNvPr id="45" name="Parallelogram 44">
            <a:extLst>
              <a:ext uri="{FF2B5EF4-FFF2-40B4-BE49-F238E27FC236}">
                <a16:creationId xmlns:a16="http://schemas.microsoft.com/office/drawing/2014/main" id="{AFA137D5-C5BB-F3DC-345F-60A19E2B3A34}"/>
              </a:ext>
            </a:extLst>
          </p:cNvPr>
          <p:cNvSpPr/>
          <p:nvPr/>
        </p:nvSpPr>
        <p:spPr>
          <a:xfrm>
            <a:off x="-274651" y="1040803"/>
            <a:ext cx="2355130" cy="391370"/>
          </a:xfrm>
          <a:prstGeom prst="parallelogram">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EFFFF"/>
              </a:solidFill>
              <a:effectLst/>
              <a:uLnTx/>
              <a:uFillTx/>
              <a:latin typeface="Arial" panose="020B0604020202020204"/>
              <a:ea typeface="+mn-ea"/>
              <a:cs typeface="+mn-cs"/>
            </a:endParaRPr>
          </a:p>
        </p:txBody>
      </p:sp>
      <p:sp>
        <p:nvSpPr>
          <p:cNvPr id="46" name="TextBox 45">
            <a:extLst>
              <a:ext uri="{FF2B5EF4-FFF2-40B4-BE49-F238E27FC236}">
                <a16:creationId xmlns:a16="http://schemas.microsoft.com/office/drawing/2014/main" id="{04A7277C-3D34-62C9-E866-AEEB865AAAA3}"/>
              </a:ext>
            </a:extLst>
          </p:cNvPr>
          <p:cNvSpPr txBox="1"/>
          <p:nvPr/>
        </p:nvSpPr>
        <p:spPr>
          <a:xfrm>
            <a:off x="478557" y="1036433"/>
            <a:ext cx="585092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3249"/>
                </a:solidFill>
                <a:effectLst/>
                <a:uLnTx/>
                <a:uFillTx/>
                <a:latin typeface="Arial" panose="020B0604020202020204"/>
                <a:ea typeface="+mn-ea"/>
                <a:cs typeface="+mn-cs"/>
              </a:rPr>
              <a:t>Objectives</a:t>
            </a:r>
            <a:endParaRPr kumimoji="0" lang="en-GB" sz="2000" b="0" i="0" u="none" strike="noStrike" kern="1200" cap="none" spc="0" normalizeH="0" baseline="0" noProof="0">
              <a:ln>
                <a:noFill/>
              </a:ln>
              <a:solidFill>
                <a:srgbClr val="003249"/>
              </a:solidFill>
              <a:effectLst/>
              <a:uLnTx/>
              <a:uFillTx/>
              <a:latin typeface="Arial" panose="020B0604020202020204"/>
              <a:ea typeface="+mn-ea"/>
              <a:cs typeface="+mn-cs"/>
            </a:endParaRPr>
          </a:p>
        </p:txBody>
      </p:sp>
      <p:pic>
        <p:nvPicPr>
          <p:cNvPr id="47" name="Picture 46">
            <a:extLst>
              <a:ext uri="{FF2B5EF4-FFF2-40B4-BE49-F238E27FC236}">
                <a16:creationId xmlns:a16="http://schemas.microsoft.com/office/drawing/2014/main" id="{C8D4C902-8AA2-471C-676C-440A0914822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1875" t="6" r="21875" b="6"/>
          <a:stretch>
            <a:fillRect/>
          </a:stretch>
        </p:blipFill>
        <p:spPr>
          <a:xfrm>
            <a:off x="8299051" y="1366032"/>
            <a:ext cx="1696124" cy="1696124"/>
          </a:xfrm>
          <a:prstGeom prst="rect">
            <a:avLst/>
          </a:prstGeom>
        </p:spPr>
      </p:pic>
      <p:pic>
        <p:nvPicPr>
          <p:cNvPr id="48" name="Picture 47">
            <a:extLst>
              <a:ext uri="{FF2B5EF4-FFF2-40B4-BE49-F238E27FC236}">
                <a16:creationId xmlns:a16="http://schemas.microsoft.com/office/drawing/2014/main" id="{2767B0F1-8EF0-654D-5FA1-7914925FF70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8705" t="8190" r="25045" b="9266"/>
          <a:stretch>
            <a:fillRect/>
          </a:stretch>
        </p:blipFill>
        <p:spPr>
          <a:xfrm>
            <a:off x="10116598" y="1366032"/>
            <a:ext cx="1696124" cy="1696124"/>
          </a:xfrm>
          <a:prstGeom prst="rect">
            <a:avLst/>
          </a:prstGeom>
        </p:spPr>
      </p:pic>
      <p:pic>
        <p:nvPicPr>
          <p:cNvPr id="49" name="Picture 48">
            <a:extLst>
              <a:ext uri="{FF2B5EF4-FFF2-40B4-BE49-F238E27FC236}">
                <a16:creationId xmlns:a16="http://schemas.microsoft.com/office/drawing/2014/main" id="{4F6AD19A-8434-780A-5DE1-6EC07B788D0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8395" t="229" r="12790" b="3135"/>
          <a:stretch>
            <a:fillRect/>
          </a:stretch>
        </p:blipFill>
        <p:spPr>
          <a:xfrm>
            <a:off x="6481505" y="1366032"/>
            <a:ext cx="1696124" cy="1696124"/>
          </a:xfrm>
          <a:prstGeom prst="rect">
            <a:avLst/>
          </a:prstGeom>
        </p:spPr>
      </p:pic>
      <p:sp>
        <p:nvSpPr>
          <p:cNvPr id="11" name="TextBox 10">
            <a:extLst>
              <a:ext uri="{FF2B5EF4-FFF2-40B4-BE49-F238E27FC236}">
                <a16:creationId xmlns:a16="http://schemas.microsoft.com/office/drawing/2014/main" id="{67606BD7-07C5-94FF-6483-F77990914857}"/>
              </a:ext>
            </a:extLst>
          </p:cNvPr>
          <p:cNvSpPr txBox="1"/>
          <p:nvPr/>
        </p:nvSpPr>
        <p:spPr>
          <a:xfrm rot="16200000">
            <a:off x="6939370" y="56980"/>
            <a:ext cx="5834914" cy="184666"/>
          </a:xfrm>
          <a:prstGeom prst="rect">
            <a:avLst/>
          </a:prstGeom>
          <a:noFill/>
        </p:spPr>
        <p:txBody>
          <a:bodyPr wrap="square">
            <a:spAutoFit/>
          </a:bodyPr>
          <a:lstStyle/>
          <a:p>
            <a:r>
              <a:rPr lang="en-GB" sz="300" dirty="0">
                <a:solidFill>
                  <a:schemeClr val="bg1"/>
                </a:solidFill>
                <a:latin typeface="Aptos" panose="020B0004020202020204" pitchFamily="34" charset="0"/>
              </a:rPr>
              <a:t>COSMO-</a:t>
            </a:r>
            <a:r>
              <a:rPr lang="en-GB" sz="300" dirty="0" err="1">
                <a:solidFill>
                  <a:schemeClr val="bg1"/>
                </a:solidFill>
                <a:latin typeface="Aptos" panose="020B0004020202020204" pitchFamily="34" charset="0"/>
              </a:rPr>
              <a:t>SkyMed</a:t>
            </a:r>
            <a:r>
              <a:rPr lang="en-GB" sz="300" dirty="0">
                <a:solidFill>
                  <a:schemeClr val="bg1"/>
                </a:solidFill>
                <a:latin typeface="Aptos" panose="020B0004020202020204" pitchFamily="34" charset="0"/>
              </a:rPr>
              <a:t> Image © Italian Space Agency. </a:t>
            </a:r>
          </a:p>
          <a:p>
            <a:r>
              <a:rPr lang="en-GB" sz="300" dirty="0">
                <a:solidFill>
                  <a:schemeClr val="bg1"/>
                </a:solidFill>
                <a:latin typeface="Aptos" panose="020B0004020202020204" pitchFamily="34" charset="0"/>
              </a:rPr>
              <a:t>Processed and distributed by e-GEOS</a:t>
            </a:r>
          </a:p>
        </p:txBody>
      </p:sp>
    </p:spTree>
    <p:extLst>
      <p:ext uri="{BB962C8B-B14F-4D97-AF65-F5344CB8AC3E}">
        <p14:creationId xmlns:p14="http://schemas.microsoft.com/office/powerpoint/2010/main" val="2045973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CD255-CB86-774E-4DED-D2512AFE7CF9}"/>
              </a:ext>
            </a:extLst>
          </p:cNvPr>
          <p:cNvSpPr>
            <a:spLocks noGrp="1"/>
          </p:cNvSpPr>
          <p:nvPr>
            <p:ph type="title"/>
          </p:nvPr>
        </p:nvSpPr>
        <p:spPr/>
        <p:txBody>
          <a:bodyPr/>
          <a:lstStyle/>
          <a:p>
            <a:r>
              <a:rPr lang="en-GB">
                <a:solidFill>
                  <a:srgbClr val="007177"/>
                </a:solidFill>
              </a:rPr>
              <a:t>ERS-EO Element 1 &amp; 2</a:t>
            </a:r>
          </a:p>
        </p:txBody>
      </p:sp>
      <p:sp>
        <p:nvSpPr>
          <p:cNvPr id="4" name="ZoneTexte 11">
            <a:extLst>
              <a:ext uri="{FF2B5EF4-FFF2-40B4-BE49-F238E27FC236}">
                <a16:creationId xmlns:a16="http://schemas.microsoft.com/office/drawing/2014/main" id="{CF76A431-C9AC-EA89-A55F-E10C5CA87365}"/>
              </a:ext>
            </a:extLst>
          </p:cNvPr>
          <p:cNvSpPr txBox="1"/>
          <p:nvPr/>
        </p:nvSpPr>
        <p:spPr>
          <a:xfrm>
            <a:off x="454873" y="843189"/>
            <a:ext cx="11282254" cy="450917"/>
          </a:xfrm>
          <a:prstGeom prst="roundRect">
            <a:avLst/>
          </a:prstGeom>
          <a:solidFill>
            <a:srgbClr val="007177"/>
          </a:solidFill>
          <a:ln>
            <a:solidFill>
              <a:schemeClr val="bg1"/>
            </a:solidFill>
          </a:ln>
          <a:effectLst/>
        </p:spPr>
        <p:txBody>
          <a:bodyPr wrap="square" rtlCol="0" anchor="ctr">
            <a:noAutofit/>
          </a:bodyPr>
          <a:lstStyle/>
          <a:p>
            <a:pPr algn="ctr" defTabSz="911931">
              <a:defRPr/>
            </a:pPr>
            <a:r>
              <a:rPr lang="en-GB" sz="1995" b="1">
                <a:solidFill>
                  <a:srgbClr val="FEFFFF"/>
                </a:solidFill>
                <a:latin typeface="Arial" panose="020B0604020202020204"/>
              </a:rPr>
              <a:t>Earth Observation</a:t>
            </a:r>
          </a:p>
        </p:txBody>
      </p:sp>
      <p:sp>
        <p:nvSpPr>
          <p:cNvPr id="58" name="Rectangle: Rounded Corners 57">
            <a:extLst>
              <a:ext uri="{FF2B5EF4-FFF2-40B4-BE49-F238E27FC236}">
                <a16:creationId xmlns:a16="http://schemas.microsoft.com/office/drawing/2014/main" id="{3F30D123-0FC7-02D9-CB7E-852C85A2DD4B}"/>
              </a:ext>
            </a:extLst>
          </p:cNvPr>
          <p:cNvSpPr/>
          <p:nvPr/>
        </p:nvSpPr>
        <p:spPr>
          <a:xfrm>
            <a:off x="454873" y="1893415"/>
            <a:ext cx="6732586" cy="4331128"/>
          </a:xfrm>
          <a:prstGeom prst="roundRect">
            <a:avLst>
              <a:gd name="adj" fmla="val 2183"/>
            </a:avLst>
          </a:prstGeom>
          <a:solidFill>
            <a:srgbClr val="003247">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DA31CF00-E72A-3E6F-1B5D-80D8A75BDB99}"/>
              </a:ext>
            </a:extLst>
          </p:cNvPr>
          <p:cNvSpPr/>
          <p:nvPr/>
        </p:nvSpPr>
        <p:spPr>
          <a:xfrm>
            <a:off x="7680650" y="1893415"/>
            <a:ext cx="4056476" cy="4331128"/>
          </a:xfrm>
          <a:prstGeom prst="roundRect">
            <a:avLst>
              <a:gd name="adj" fmla="val 2183"/>
            </a:avLst>
          </a:prstGeom>
          <a:solidFill>
            <a:schemeClr val="accent5">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DE3C9B1D-C93A-AE78-4831-E81C06AD85F6}"/>
              </a:ext>
            </a:extLst>
          </p:cNvPr>
          <p:cNvSpPr/>
          <p:nvPr/>
        </p:nvSpPr>
        <p:spPr>
          <a:xfrm>
            <a:off x="7680650" y="1713906"/>
            <a:ext cx="4056476" cy="359018"/>
          </a:xfrm>
          <a:prstGeom prst="roundRect">
            <a:avLst>
              <a:gd name="adj" fmla="val 11412"/>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89755" tIns="45595" rIns="91191" bIns="45595" numCol="1" spcCol="0" rtlCol="0" fromWordArt="0" anchor="ctr" anchorCtr="0" forceAA="0" compatLnSpc="1">
            <a:prstTxWarp prst="textNoShape">
              <a:avLst/>
            </a:prstTxWarp>
            <a:noAutofit/>
          </a:bodyPr>
          <a:lstStyle/>
          <a:p>
            <a:pPr algn="ctr"/>
            <a:r>
              <a:rPr lang="en-US" sz="1396" b="1"/>
              <a:t>ERS-EO Element 2</a:t>
            </a:r>
            <a:endParaRPr lang="en-GB" sz="1396" b="1" i="1">
              <a:solidFill>
                <a:srgbClr val="003247"/>
              </a:solidFill>
            </a:endParaRPr>
          </a:p>
        </p:txBody>
      </p:sp>
      <p:sp>
        <p:nvSpPr>
          <p:cNvPr id="6" name="Rectangle: Rounded Corners 5">
            <a:extLst>
              <a:ext uri="{FF2B5EF4-FFF2-40B4-BE49-F238E27FC236}">
                <a16:creationId xmlns:a16="http://schemas.microsoft.com/office/drawing/2014/main" id="{CFFBD33D-8B4E-0B2B-44A7-ECF32F89F101}"/>
              </a:ext>
            </a:extLst>
          </p:cNvPr>
          <p:cNvSpPr/>
          <p:nvPr/>
        </p:nvSpPr>
        <p:spPr>
          <a:xfrm>
            <a:off x="454872" y="1713906"/>
            <a:ext cx="6732586" cy="359018"/>
          </a:xfrm>
          <a:prstGeom prst="roundRect">
            <a:avLst>
              <a:gd name="adj" fmla="val 16065"/>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96" b="1"/>
              <a:t>ERS-EO Element 1</a:t>
            </a:r>
            <a:endParaRPr lang="en-GB" sz="1396" b="1" i="1">
              <a:solidFill>
                <a:srgbClr val="003247"/>
              </a:solidFill>
            </a:endParaRPr>
          </a:p>
        </p:txBody>
      </p:sp>
      <p:cxnSp>
        <p:nvCxnSpPr>
          <p:cNvPr id="7" name="Connector: Elbow 6">
            <a:extLst>
              <a:ext uri="{FF2B5EF4-FFF2-40B4-BE49-F238E27FC236}">
                <a16:creationId xmlns:a16="http://schemas.microsoft.com/office/drawing/2014/main" id="{4C145969-AE4A-64FC-32DC-0A72FE4E5A93}"/>
              </a:ext>
            </a:extLst>
          </p:cNvPr>
          <p:cNvCxnSpPr>
            <a:cxnSpLocks/>
            <a:stCxn id="4" idx="2"/>
            <a:endCxn id="6" idx="0"/>
          </p:cNvCxnSpPr>
          <p:nvPr/>
        </p:nvCxnSpPr>
        <p:spPr>
          <a:xfrm rot="5400000">
            <a:off x="4748683" y="366589"/>
            <a:ext cx="419800" cy="2274835"/>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or: Elbow 7">
            <a:extLst>
              <a:ext uri="{FF2B5EF4-FFF2-40B4-BE49-F238E27FC236}">
                <a16:creationId xmlns:a16="http://schemas.microsoft.com/office/drawing/2014/main" id="{B1A33FF2-3DA6-A8C7-BA82-E25F746D192C}"/>
              </a:ext>
            </a:extLst>
          </p:cNvPr>
          <p:cNvCxnSpPr>
            <a:cxnSpLocks/>
            <a:stCxn id="4" idx="2"/>
            <a:endCxn id="5" idx="0"/>
          </p:cNvCxnSpPr>
          <p:nvPr/>
        </p:nvCxnSpPr>
        <p:spPr>
          <a:xfrm rot="16200000" flipH="1">
            <a:off x="7692544" y="-302438"/>
            <a:ext cx="419800" cy="3612888"/>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C378EC5E-85D4-2F69-E82E-2B376E2A7CF6}"/>
              </a:ext>
            </a:extLst>
          </p:cNvPr>
          <p:cNvGrpSpPr/>
          <p:nvPr/>
        </p:nvGrpSpPr>
        <p:grpSpPr>
          <a:xfrm>
            <a:off x="2075575" y="2511625"/>
            <a:ext cx="3493870" cy="509237"/>
            <a:chOff x="102647" y="1251122"/>
            <a:chExt cx="3503424" cy="510629"/>
          </a:xfrm>
        </p:grpSpPr>
        <p:pic>
          <p:nvPicPr>
            <p:cNvPr id="12" name="Picture 2" descr="undefined">
              <a:extLst>
                <a:ext uri="{FF2B5EF4-FFF2-40B4-BE49-F238E27FC236}">
                  <a16:creationId xmlns:a16="http://schemas.microsoft.com/office/drawing/2014/main" id="{635A4BE7-F2CC-9FF8-A601-B4D6C35D243D}"/>
                </a:ext>
              </a:extLst>
            </p:cNvPr>
            <p:cNvPicPr>
              <a:picLocks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102647" y="1251122"/>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be.png">
              <a:extLst>
                <a:ext uri="{FF2B5EF4-FFF2-40B4-BE49-F238E27FC236}">
                  <a16:creationId xmlns:a16="http://schemas.microsoft.com/office/drawing/2014/main" id="{2C1F51C2-FFF7-ACB7-D27B-8A7D64F85809}"/>
                </a:ext>
              </a:extLst>
            </p:cNvPr>
            <p:cNvPicPr>
              <a:picLocks/>
            </p:cNvPicPr>
            <p:nvPr/>
          </p:nvPicPr>
          <p:blipFill>
            <a:blip r:embed="rId4" cstate="screen">
              <a:extLst>
                <a:ext uri="{28A0092B-C50C-407E-A947-70E740481C1C}">
                  <a14:useLocalDpi xmlns:a14="http://schemas.microsoft.com/office/drawing/2010/main"/>
                </a:ext>
              </a:extLst>
            </a:blip>
            <a:stretch>
              <a:fillRect/>
            </a:stretch>
          </p:blipFill>
          <p:spPr>
            <a:xfrm>
              <a:off x="455916" y="1251122"/>
              <a:ext cx="324000" cy="216000"/>
            </a:xfrm>
            <a:prstGeom prst="rect">
              <a:avLst/>
            </a:prstGeom>
            <a:ln>
              <a:noFill/>
            </a:ln>
          </p:spPr>
        </p:pic>
        <p:pic>
          <p:nvPicPr>
            <p:cNvPr id="14" name="Picture 4" descr="undefined">
              <a:extLst>
                <a:ext uri="{FF2B5EF4-FFF2-40B4-BE49-F238E27FC236}">
                  <a16:creationId xmlns:a16="http://schemas.microsoft.com/office/drawing/2014/main" id="{CA2B7181-7303-4897-EDA9-88CED498488D}"/>
                </a:ext>
              </a:extLst>
            </p:cNvPr>
            <p:cNvPicPr>
              <a:picLocks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809185" y="1251122"/>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fr.png">
              <a:extLst>
                <a:ext uri="{FF2B5EF4-FFF2-40B4-BE49-F238E27FC236}">
                  <a16:creationId xmlns:a16="http://schemas.microsoft.com/office/drawing/2014/main" id="{3DA0E952-CA2C-C8CA-825E-68211582CF4C}"/>
                </a:ext>
              </a:extLst>
            </p:cNvPr>
            <p:cNvPicPr>
              <a:picLocks/>
            </p:cNvPicPr>
            <p:nvPr/>
          </p:nvPicPr>
          <p:blipFill>
            <a:blip r:embed="rId6" cstate="screen">
              <a:extLst>
                <a:ext uri="{28A0092B-C50C-407E-A947-70E740481C1C}">
                  <a14:useLocalDpi xmlns:a14="http://schemas.microsoft.com/office/drawing/2010/main"/>
                </a:ext>
              </a:extLst>
            </a:blip>
            <a:stretch>
              <a:fillRect/>
            </a:stretch>
          </p:blipFill>
          <p:spPr>
            <a:xfrm>
              <a:off x="1868992" y="1251122"/>
              <a:ext cx="324000" cy="216000"/>
            </a:xfrm>
            <a:prstGeom prst="rect">
              <a:avLst/>
            </a:prstGeom>
            <a:ln>
              <a:noFill/>
            </a:ln>
          </p:spPr>
        </p:pic>
        <p:pic>
          <p:nvPicPr>
            <p:cNvPr id="16" name="Picture 15">
              <a:extLst>
                <a:ext uri="{FF2B5EF4-FFF2-40B4-BE49-F238E27FC236}">
                  <a16:creationId xmlns:a16="http://schemas.microsoft.com/office/drawing/2014/main" id="{0F73C9B8-DECB-705E-FFD7-2277611E1B0A}"/>
                </a:ext>
              </a:extLst>
            </p:cNvPr>
            <p:cNvPicPr>
              <a:picLocks/>
            </p:cNvPicPr>
            <p:nvPr/>
          </p:nvPicPr>
          <p:blipFill>
            <a:blip r:embed="rId7" cstate="hqprint">
              <a:extLst>
                <a:ext uri="{28A0092B-C50C-407E-A947-70E740481C1C}">
                  <a14:useLocalDpi xmlns:a14="http://schemas.microsoft.com/office/drawing/2010/main"/>
                </a:ext>
              </a:extLst>
            </a:blip>
            <a:stretch>
              <a:fillRect/>
            </a:stretch>
          </p:blipFill>
          <p:spPr>
            <a:xfrm>
              <a:off x="2222261" y="1251122"/>
              <a:ext cx="324000" cy="216000"/>
            </a:xfrm>
            <a:prstGeom prst="rect">
              <a:avLst/>
            </a:prstGeom>
          </p:spPr>
        </p:pic>
        <p:pic>
          <p:nvPicPr>
            <p:cNvPr id="17" name="Picture 18" descr="Flag of Italy">
              <a:extLst>
                <a:ext uri="{FF2B5EF4-FFF2-40B4-BE49-F238E27FC236}">
                  <a16:creationId xmlns:a16="http://schemas.microsoft.com/office/drawing/2014/main" id="{DF413013-9AC2-79A3-7F37-1BCF8D703997}"/>
                </a:ext>
              </a:extLst>
            </p:cNvPr>
            <p:cNvPicPr>
              <a:picLocks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42175" y="154575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Dansk flag">
              <a:extLst>
                <a:ext uri="{FF2B5EF4-FFF2-40B4-BE49-F238E27FC236}">
                  <a16:creationId xmlns:a16="http://schemas.microsoft.com/office/drawing/2014/main" id="{F2769856-5479-1C4C-F4AB-CE8B75DA8951}"/>
                </a:ext>
              </a:extLst>
            </p:cNvPr>
            <p:cNvPicPr>
              <a:picLocks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1162454" y="1251122"/>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600F8D13-9F40-416F-AEBF-9F05B850D098}"/>
                </a:ext>
              </a:extLst>
            </p:cNvPr>
            <p:cNvPicPr>
              <a:picLocks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1293620" y="154575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F8CDCB7B-6B17-A0B9-6D95-FC3CF2A7AC86}"/>
                </a:ext>
              </a:extLst>
            </p:cNvPr>
            <p:cNvPicPr>
              <a:picLocks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2061250" y="154575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3FF0F91A-C0BD-587B-C307-DB3011930DF0}"/>
                </a:ext>
              </a:extLst>
            </p:cNvPr>
            <p:cNvPicPr>
              <a:picLocks/>
            </p:cNvPicPr>
            <p:nvPr/>
          </p:nvPicPr>
          <p:blipFill>
            <a:blip r:embed="rId12" cstate="hqprint">
              <a:extLst>
                <a:ext uri="{28A0092B-C50C-407E-A947-70E740481C1C}">
                  <a14:useLocalDpi xmlns:a14="http://schemas.microsoft.com/office/drawing/2010/main"/>
                </a:ext>
              </a:extLst>
            </a:blip>
            <a:srcRect/>
            <a:stretch/>
          </p:blipFill>
          <p:spPr>
            <a:xfrm>
              <a:off x="2445065" y="1545751"/>
              <a:ext cx="324000" cy="216000"/>
            </a:xfrm>
            <a:prstGeom prst="rect">
              <a:avLst/>
            </a:prstGeom>
          </p:spPr>
        </p:pic>
        <p:pic>
          <p:nvPicPr>
            <p:cNvPr id="22" name="Picture 4" descr="Civil and State Ensign of Switzerland">
              <a:extLst>
                <a:ext uri="{FF2B5EF4-FFF2-40B4-BE49-F238E27FC236}">
                  <a16:creationId xmlns:a16="http://schemas.microsoft.com/office/drawing/2014/main" id="{D30F5DD6-D6EE-D488-DBB1-5E1258A074BF}"/>
                </a:ext>
              </a:extLst>
            </p:cNvPr>
            <p:cNvPicPr>
              <a:picLocks noChangeArrowheads="1"/>
            </p:cNvPicPr>
            <p:nvPr/>
          </p:nvPicPr>
          <p:blipFill>
            <a:blip r:embed="rId13" cstate="hqprint">
              <a:extLst>
                <a:ext uri="{28A0092B-C50C-407E-A947-70E740481C1C}">
                  <a14:useLocalDpi xmlns:a14="http://schemas.microsoft.com/office/drawing/2010/main"/>
                </a:ext>
              </a:extLst>
            </a:blip>
            <a:srcRect/>
            <a:stretch>
              <a:fillRect/>
            </a:stretch>
          </p:blipFill>
          <p:spPr bwMode="auto">
            <a:xfrm>
              <a:off x="2828880" y="154575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descr="undefined">
              <a:extLst>
                <a:ext uri="{FF2B5EF4-FFF2-40B4-BE49-F238E27FC236}">
                  <a16:creationId xmlns:a16="http://schemas.microsoft.com/office/drawing/2014/main" id="{3F130F26-303A-B6AF-0530-70BC888A8E3B}"/>
                </a:ext>
              </a:extLst>
            </p:cNvPr>
            <p:cNvPicPr>
              <a:picLocks noChangeArrowheads="1"/>
            </p:cNvPicPr>
            <p:nvPr/>
          </p:nvPicPr>
          <p:blipFill rotWithShape="1">
            <a:blip r:embed="rId14" cstate="hqprint">
              <a:extLst>
                <a:ext uri="{28A0092B-C50C-407E-A947-70E740481C1C}">
                  <a14:useLocalDpi xmlns:a14="http://schemas.microsoft.com/office/drawing/2010/main"/>
                </a:ext>
              </a:extLst>
            </a:blip>
            <a:srcRect/>
            <a:stretch/>
          </p:blipFill>
          <p:spPr bwMode="auto">
            <a:xfrm>
              <a:off x="3212693" y="154575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6" descr="Flag of Norway">
              <a:extLst>
                <a:ext uri="{FF2B5EF4-FFF2-40B4-BE49-F238E27FC236}">
                  <a16:creationId xmlns:a16="http://schemas.microsoft.com/office/drawing/2014/main" id="{1ED7B21B-B965-51CC-6B4D-A01B32963BEA}"/>
                </a:ext>
              </a:extLst>
            </p:cNvPr>
            <p:cNvPicPr>
              <a:picLocks noChangeArrowheads="1"/>
            </p:cNvPicPr>
            <p:nvPr/>
          </p:nvPicPr>
          <p:blipFill>
            <a:blip r:embed="rId15" cstate="hqprint">
              <a:extLst>
                <a:ext uri="{28A0092B-C50C-407E-A947-70E740481C1C}">
                  <a14:useLocalDpi xmlns:a14="http://schemas.microsoft.com/office/drawing/2010/main"/>
                </a:ext>
              </a:extLst>
            </a:blip>
            <a:srcRect/>
            <a:stretch>
              <a:fillRect/>
            </a:stretch>
          </p:blipFill>
          <p:spPr bwMode="auto">
            <a:xfrm>
              <a:off x="909805" y="154575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undefined">
              <a:extLst>
                <a:ext uri="{FF2B5EF4-FFF2-40B4-BE49-F238E27FC236}">
                  <a16:creationId xmlns:a16="http://schemas.microsoft.com/office/drawing/2014/main" id="{8863A9FA-B4E2-B472-C228-B02283753005}"/>
                </a:ext>
              </a:extLst>
            </p:cNvPr>
            <p:cNvPicPr>
              <a:picLocks noChangeArrowheads="1"/>
            </p:cNvPicPr>
            <p:nvPr/>
          </p:nvPicPr>
          <p:blipFill>
            <a:blip r:embed="rId16" cstate="hqprint">
              <a:extLst>
                <a:ext uri="{28A0092B-C50C-407E-A947-70E740481C1C}">
                  <a14:useLocalDpi xmlns:a14="http://schemas.microsoft.com/office/drawing/2010/main"/>
                </a:ext>
              </a:extLst>
            </a:blip>
            <a:srcRect/>
            <a:stretch>
              <a:fillRect/>
            </a:stretch>
          </p:blipFill>
          <p:spPr bwMode="auto">
            <a:xfrm>
              <a:off x="2575530" y="1251122"/>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8">
              <a:extLst>
                <a:ext uri="{FF2B5EF4-FFF2-40B4-BE49-F238E27FC236}">
                  <a16:creationId xmlns:a16="http://schemas.microsoft.com/office/drawing/2014/main" id="{27E86376-5F18-A16B-A0B7-F352564BFA70}"/>
                </a:ext>
              </a:extLst>
            </p:cNvPr>
            <p:cNvPicPr>
              <a:picLocks noChangeArrowheads="1"/>
            </p:cNvPicPr>
            <p:nvPr/>
          </p:nvPicPr>
          <p:blipFill>
            <a:blip r:embed="rId17" cstate="hqprint">
              <a:extLst>
                <a:ext uri="{28A0092B-C50C-407E-A947-70E740481C1C}">
                  <a14:useLocalDpi xmlns:a14="http://schemas.microsoft.com/office/drawing/2010/main"/>
                </a:ext>
              </a:extLst>
            </a:blip>
            <a:srcRect/>
            <a:stretch>
              <a:fillRect/>
            </a:stretch>
          </p:blipFill>
          <p:spPr bwMode="auto">
            <a:xfrm>
              <a:off x="2928799" y="1251122"/>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0" descr="Flag of Ireland - Wikipedia">
              <a:extLst>
                <a:ext uri="{FF2B5EF4-FFF2-40B4-BE49-F238E27FC236}">
                  <a16:creationId xmlns:a16="http://schemas.microsoft.com/office/drawing/2014/main" id="{E134CA9B-96DC-DC32-115D-B0C4F5ED6EF3}"/>
                </a:ext>
              </a:extLst>
            </p:cNvPr>
            <p:cNvPicPr>
              <a:picLocks noChangeArrowheads="1"/>
            </p:cNvPicPr>
            <p:nvPr/>
          </p:nvPicPr>
          <p:blipFill>
            <a:blip r:embed="rId18" cstate="hqprint">
              <a:extLst>
                <a:ext uri="{28A0092B-C50C-407E-A947-70E740481C1C}">
                  <a14:useLocalDpi xmlns:a14="http://schemas.microsoft.com/office/drawing/2010/main"/>
                </a:ext>
              </a:extLst>
            </a:blip>
            <a:srcRect/>
            <a:stretch>
              <a:fillRect/>
            </a:stretch>
          </p:blipFill>
          <p:spPr bwMode="auto">
            <a:xfrm>
              <a:off x="3282071" y="1251122"/>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2">
              <a:extLst>
                <a:ext uri="{FF2B5EF4-FFF2-40B4-BE49-F238E27FC236}">
                  <a16:creationId xmlns:a16="http://schemas.microsoft.com/office/drawing/2014/main" id="{9271726D-D03B-7210-4191-151AF6FE4D67}"/>
                </a:ext>
              </a:extLst>
            </p:cNvPr>
            <p:cNvPicPr>
              <a:picLocks noChangeArrowheads="1"/>
            </p:cNvPicPr>
            <p:nvPr/>
          </p:nvPicPr>
          <p:blipFill>
            <a:blip r:embed="rId19" cstate="hqprint">
              <a:extLst>
                <a:ext uri="{28A0092B-C50C-407E-A947-70E740481C1C}">
                  <a14:useLocalDpi xmlns:a14="http://schemas.microsoft.com/office/drawing/2010/main"/>
                </a:ext>
              </a:extLst>
            </a:blip>
            <a:srcRect/>
            <a:stretch>
              <a:fillRect/>
            </a:stretch>
          </p:blipFill>
          <p:spPr bwMode="auto">
            <a:xfrm>
              <a:off x="1515723" y="1251122"/>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4" descr="Amazon.com : Netherlands (Holland) Flag Polyester 3 ft. x 5 ...">
              <a:extLst>
                <a:ext uri="{FF2B5EF4-FFF2-40B4-BE49-F238E27FC236}">
                  <a16:creationId xmlns:a16="http://schemas.microsoft.com/office/drawing/2014/main" id="{FCDA32E5-26FA-91FF-3126-D98066B5D93B}"/>
                </a:ext>
              </a:extLst>
            </p:cNvPr>
            <p:cNvPicPr>
              <a:picLocks noChangeArrowheads="1"/>
            </p:cNvPicPr>
            <p:nvPr/>
          </p:nvPicPr>
          <p:blipFill>
            <a:blip r:embed="rId20" cstate="print">
              <a:extLst>
                <a:ext uri="{28A0092B-C50C-407E-A947-70E740481C1C}">
                  <a14:useLocalDpi xmlns:a14="http://schemas.microsoft.com/office/drawing/2010/main"/>
                </a:ext>
              </a:extLst>
            </a:blip>
            <a:srcRect/>
            <a:stretch>
              <a:fillRect/>
            </a:stretch>
          </p:blipFill>
          <p:spPr bwMode="auto">
            <a:xfrm>
              <a:off x="525990" y="154575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6" descr="undefined">
              <a:extLst>
                <a:ext uri="{FF2B5EF4-FFF2-40B4-BE49-F238E27FC236}">
                  <a16:creationId xmlns:a16="http://schemas.microsoft.com/office/drawing/2014/main" id="{1D043175-5AFC-B7A1-34B4-C72EF21A294F}"/>
                </a:ext>
              </a:extLst>
            </p:cNvPr>
            <p:cNvPicPr>
              <a:picLocks noChangeArrowheads="1"/>
            </p:cNvPicPr>
            <p:nvPr/>
          </p:nvPicPr>
          <p:blipFill>
            <a:blip r:embed="rId21" cstate="print">
              <a:extLst>
                <a:ext uri="{28A0092B-C50C-407E-A947-70E740481C1C}">
                  <a14:useLocalDpi xmlns:a14="http://schemas.microsoft.com/office/drawing/2010/main"/>
                </a:ext>
              </a:extLst>
            </a:blip>
            <a:srcRect/>
            <a:stretch>
              <a:fillRect/>
            </a:stretch>
          </p:blipFill>
          <p:spPr bwMode="auto">
            <a:xfrm>
              <a:off x="1677435" y="1545751"/>
              <a:ext cx="324000" cy="216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1" name="Group 30">
            <a:extLst>
              <a:ext uri="{FF2B5EF4-FFF2-40B4-BE49-F238E27FC236}">
                <a16:creationId xmlns:a16="http://schemas.microsoft.com/office/drawing/2014/main" id="{F723B284-8747-2D5A-3CBA-5FAA40EA98CD}"/>
              </a:ext>
            </a:extLst>
          </p:cNvPr>
          <p:cNvGrpSpPr/>
          <p:nvPr/>
        </p:nvGrpSpPr>
        <p:grpSpPr>
          <a:xfrm>
            <a:off x="8408390" y="2259596"/>
            <a:ext cx="2673230" cy="806016"/>
            <a:chOff x="304175" y="5208617"/>
            <a:chExt cx="2680540" cy="808220"/>
          </a:xfrm>
        </p:grpSpPr>
        <p:pic>
          <p:nvPicPr>
            <p:cNvPr id="32" name="Picture 2" descr="undefined">
              <a:extLst>
                <a:ext uri="{FF2B5EF4-FFF2-40B4-BE49-F238E27FC236}">
                  <a16:creationId xmlns:a16="http://schemas.microsoft.com/office/drawing/2014/main" id="{B6CA8E7E-AF66-D8D1-0490-7EBAD0DF6DD2}"/>
                </a:ext>
              </a:extLst>
            </p:cNvPr>
            <p:cNvPicPr>
              <a:picLocks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304175" y="5208617"/>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be.png">
              <a:extLst>
                <a:ext uri="{FF2B5EF4-FFF2-40B4-BE49-F238E27FC236}">
                  <a16:creationId xmlns:a16="http://schemas.microsoft.com/office/drawing/2014/main" id="{31933845-F826-C595-4742-BDD1D136A604}"/>
                </a:ext>
              </a:extLst>
            </p:cNvPr>
            <p:cNvPicPr>
              <a:picLocks/>
            </p:cNvPicPr>
            <p:nvPr/>
          </p:nvPicPr>
          <p:blipFill>
            <a:blip r:embed="rId4" cstate="screen">
              <a:extLst>
                <a:ext uri="{28A0092B-C50C-407E-A947-70E740481C1C}">
                  <a14:useLocalDpi xmlns:a14="http://schemas.microsoft.com/office/drawing/2010/main"/>
                </a:ext>
              </a:extLst>
            </a:blip>
            <a:stretch>
              <a:fillRect/>
            </a:stretch>
          </p:blipFill>
          <p:spPr>
            <a:xfrm>
              <a:off x="694390" y="5208617"/>
              <a:ext cx="324000" cy="216000"/>
            </a:xfrm>
            <a:prstGeom prst="rect">
              <a:avLst/>
            </a:prstGeom>
            <a:ln>
              <a:noFill/>
            </a:ln>
          </p:spPr>
        </p:pic>
        <p:pic>
          <p:nvPicPr>
            <p:cNvPr id="34" name="Picture 4" descr="undefined">
              <a:extLst>
                <a:ext uri="{FF2B5EF4-FFF2-40B4-BE49-F238E27FC236}">
                  <a16:creationId xmlns:a16="http://schemas.microsoft.com/office/drawing/2014/main" id="{CD961801-3E23-CB7D-9139-E6CBA81C5D7C}"/>
                </a:ext>
              </a:extLst>
            </p:cNvPr>
            <p:cNvPicPr>
              <a:picLocks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1084605" y="5208617"/>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6" descr="Dansk flag">
              <a:extLst>
                <a:ext uri="{FF2B5EF4-FFF2-40B4-BE49-F238E27FC236}">
                  <a16:creationId xmlns:a16="http://schemas.microsoft.com/office/drawing/2014/main" id="{E32BF57A-8F97-E9D7-BC3B-0D27EEFDB49E}"/>
                </a:ext>
              </a:extLst>
            </p:cNvPr>
            <p:cNvPicPr>
              <a:picLocks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1474820" y="5208617"/>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a:extLst>
                <a:ext uri="{FF2B5EF4-FFF2-40B4-BE49-F238E27FC236}">
                  <a16:creationId xmlns:a16="http://schemas.microsoft.com/office/drawing/2014/main" id="{F6A15859-9142-7154-E012-89C8CA64A4D2}"/>
                </a:ext>
              </a:extLst>
            </p:cNvPr>
            <p:cNvPicPr>
              <a:picLocks/>
            </p:cNvPicPr>
            <p:nvPr/>
          </p:nvPicPr>
          <p:blipFill>
            <a:blip r:embed="rId7" cstate="hqprint">
              <a:extLst>
                <a:ext uri="{28A0092B-C50C-407E-A947-70E740481C1C}">
                  <a14:useLocalDpi xmlns:a14="http://schemas.microsoft.com/office/drawing/2010/main"/>
                </a:ext>
              </a:extLst>
            </a:blip>
            <a:stretch>
              <a:fillRect/>
            </a:stretch>
          </p:blipFill>
          <p:spPr>
            <a:xfrm>
              <a:off x="2660715" y="5208617"/>
              <a:ext cx="324000" cy="216000"/>
            </a:xfrm>
            <a:prstGeom prst="rect">
              <a:avLst/>
            </a:prstGeom>
          </p:spPr>
        </p:pic>
        <p:pic>
          <p:nvPicPr>
            <p:cNvPr id="37" name="Picture 6" descr="undefined">
              <a:extLst>
                <a:ext uri="{FF2B5EF4-FFF2-40B4-BE49-F238E27FC236}">
                  <a16:creationId xmlns:a16="http://schemas.microsoft.com/office/drawing/2014/main" id="{6F30C148-4855-1A5C-ACA5-F3A846B81CF3}"/>
                </a:ext>
              </a:extLst>
            </p:cNvPr>
            <p:cNvPicPr>
              <a:picLocks noChangeArrowheads="1"/>
            </p:cNvPicPr>
            <p:nvPr/>
          </p:nvPicPr>
          <p:blipFill>
            <a:blip r:embed="rId16" cstate="hqprint">
              <a:extLst>
                <a:ext uri="{28A0092B-C50C-407E-A947-70E740481C1C}">
                  <a14:useLocalDpi xmlns:a14="http://schemas.microsoft.com/office/drawing/2010/main"/>
                </a:ext>
              </a:extLst>
            </a:blip>
            <a:srcRect/>
            <a:stretch>
              <a:fillRect/>
            </a:stretch>
          </p:blipFill>
          <p:spPr bwMode="auto">
            <a:xfrm>
              <a:off x="304175" y="550713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2">
              <a:extLst>
                <a:ext uri="{FF2B5EF4-FFF2-40B4-BE49-F238E27FC236}">
                  <a16:creationId xmlns:a16="http://schemas.microsoft.com/office/drawing/2014/main" id="{4618E874-F9F5-368E-9309-A72507C14ED4}"/>
                </a:ext>
              </a:extLst>
            </p:cNvPr>
            <p:cNvPicPr>
              <a:picLocks noChangeArrowheads="1"/>
            </p:cNvPicPr>
            <p:nvPr/>
          </p:nvPicPr>
          <p:blipFill>
            <a:blip r:embed="rId19" cstate="hqprint">
              <a:extLst>
                <a:ext uri="{28A0092B-C50C-407E-A947-70E740481C1C}">
                  <a14:useLocalDpi xmlns:a14="http://schemas.microsoft.com/office/drawing/2010/main"/>
                </a:ext>
              </a:extLst>
            </a:blip>
            <a:srcRect/>
            <a:stretch>
              <a:fillRect/>
            </a:stretch>
          </p:blipFill>
          <p:spPr bwMode="auto">
            <a:xfrm>
              <a:off x="2270500" y="5208617"/>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8" descr="Flag of Italy">
              <a:extLst>
                <a:ext uri="{FF2B5EF4-FFF2-40B4-BE49-F238E27FC236}">
                  <a16:creationId xmlns:a16="http://schemas.microsoft.com/office/drawing/2014/main" id="{0C77944B-E5EB-CABB-D7B2-701B23F5B30C}"/>
                </a:ext>
              </a:extLst>
            </p:cNvPr>
            <p:cNvPicPr>
              <a:picLocks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077689" y="550713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8">
              <a:extLst>
                <a:ext uri="{FF2B5EF4-FFF2-40B4-BE49-F238E27FC236}">
                  <a16:creationId xmlns:a16="http://schemas.microsoft.com/office/drawing/2014/main" id="{862AC1A0-BCE3-1DE8-C1AC-890587F41AD4}"/>
                </a:ext>
              </a:extLst>
            </p:cNvPr>
            <p:cNvPicPr>
              <a:picLocks noChangeArrowheads="1"/>
            </p:cNvPicPr>
            <p:nvPr/>
          </p:nvPicPr>
          <p:blipFill>
            <a:blip r:embed="rId17" cstate="hqprint">
              <a:extLst>
                <a:ext uri="{28A0092B-C50C-407E-A947-70E740481C1C}">
                  <a14:useLocalDpi xmlns:a14="http://schemas.microsoft.com/office/drawing/2010/main"/>
                </a:ext>
              </a:extLst>
            </a:blip>
            <a:srcRect/>
            <a:stretch>
              <a:fillRect/>
            </a:stretch>
          </p:blipFill>
          <p:spPr bwMode="auto">
            <a:xfrm>
              <a:off x="690932" y="550713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6" descr="Flag of Norway">
              <a:extLst>
                <a:ext uri="{FF2B5EF4-FFF2-40B4-BE49-F238E27FC236}">
                  <a16:creationId xmlns:a16="http://schemas.microsoft.com/office/drawing/2014/main" id="{F2635A73-AB80-D172-D770-6AA43744A204}"/>
                </a:ext>
              </a:extLst>
            </p:cNvPr>
            <p:cNvPicPr>
              <a:picLocks noChangeArrowheads="1"/>
            </p:cNvPicPr>
            <p:nvPr/>
          </p:nvPicPr>
          <p:blipFill>
            <a:blip r:embed="rId15" cstate="hqprint">
              <a:extLst>
                <a:ext uri="{28A0092B-C50C-407E-A947-70E740481C1C}">
                  <a14:useLocalDpi xmlns:a14="http://schemas.microsoft.com/office/drawing/2010/main"/>
                </a:ext>
              </a:extLst>
            </a:blip>
            <a:srcRect/>
            <a:stretch>
              <a:fillRect/>
            </a:stretch>
          </p:blipFill>
          <p:spPr bwMode="auto">
            <a:xfrm>
              <a:off x="1887203" y="550713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a:extLst>
                <a:ext uri="{FF2B5EF4-FFF2-40B4-BE49-F238E27FC236}">
                  <a16:creationId xmlns:a16="http://schemas.microsoft.com/office/drawing/2014/main" id="{39C036E1-FCD2-2814-AADD-AD9089B1969D}"/>
                </a:ext>
              </a:extLst>
            </p:cNvPr>
            <p:cNvPicPr>
              <a:picLocks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2273960" y="550713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a:extLst>
                <a:ext uri="{FF2B5EF4-FFF2-40B4-BE49-F238E27FC236}">
                  <a16:creationId xmlns:a16="http://schemas.microsoft.com/office/drawing/2014/main" id="{ECCF485A-6F09-B286-8B89-2CB466D0DBEE}"/>
                </a:ext>
              </a:extLst>
            </p:cNvPr>
            <p:cNvPicPr>
              <a:picLocks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483350" y="5800837"/>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3">
              <a:extLst>
                <a:ext uri="{FF2B5EF4-FFF2-40B4-BE49-F238E27FC236}">
                  <a16:creationId xmlns:a16="http://schemas.microsoft.com/office/drawing/2014/main" id="{1F7C66B6-4FFB-5F69-F263-BB7296F547F2}"/>
                </a:ext>
              </a:extLst>
            </p:cNvPr>
            <p:cNvPicPr>
              <a:picLocks/>
            </p:cNvPicPr>
            <p:nvPr/>
          </p:nvPicPr>
          <p:blipFill>
            <a:blip r:embed="rId12" cstate="hqprint">
              <a:extLst>
                <a:ext uri="{28A0092B-C50C-407E-A947-70E740481C1C}">
                  <a14:useLocalDpi xmlns:a14="http://schemas.microsoft.com/office/drawing/2010/main"/>
                </a:ext>
              </a:extLst>
            </a:blip>
            <a:srcRect/>
            <a:stretch/>
          </p:blipFill>
          <p:spPr>
            <a:xfrm>
              <a:off x="860126" y="5800837"/>
              <a:ext cx="324000" cy="216000"/>
            </a:xfrm>
            <a:prstGeom prst="rect">
              <a:avLst/>
            </a:prstGeom>
          </p:spPr>
        </p:pic>
        <p:pic>
          <p:nvPicPr>
            <p:cNvPr id="45" name="Picture 16" descr="undefined">
              <a:extLst>
                <a:ext uri="{FF2B5EF4-FFF2-40B4-BE49-F238E27FC236}">
                  <a16:creationId xmlns:a16="http://schemas.microsoft.com/office/drawing/2014/main" id="{AD323AD7-5BFE-8076-B743-105792831F80}"/>
                </a:ext>
              </a:extLst>
            </p:cNvPr>
            <p:cNvPicPr>
              <a:picLocks noChangeArrowheads="1"/>
            </p:cNvPicPr>
            <p:nvPr/>
          </p:nvPicPr>
          <p:blipFill>
            <a:blip r:embed="rId21" cstate="print">
              <a:extLst>
                <a:ext uri="{28A0092B-C50C-407E-A947-70E740481C1C}">
                  <a14:useLocalDpi xmlns:a14="http://schemas.microsoft.com/office/drawing/2010/main"/>
                </a:ext>
              </a:extLst>
            </a:blip>
            <a:srcRect/>
            <a:stretch>
              <a:fillRect/>
            </a:stretch>
          </p:blipFill>
          <p:spPr bwMode="auto">
            <a:xfrm>
              <a:off x="2660715" y="5507131"/>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 descr="Civil and State Ensign of Switzerland">
              <a:extLst>
                <a:ext uri="{FF2B5EF4-FFF2-40B4-BE49-F238E27FC236}">
                  <a16:creationId xmlns:a16="http://schemas.microsoft.com/office/drawing/2014/main" id="{054F5C7E-4DC6-07E3-B651-0E672CF46245}"/>
                </a:ext>
              </a:extLst>
            </p:cNvPr>
            <p:cNvPicPr>
              <a:picLocks noChangeArrowheads="1"/>
            </p:cNvPicPr>
            <p:nvPr/>
          </p:nvPicPr>
          <p:blipFill>
            <a:blip r:embed="rId13" cstate="hqprint">
              <a:extLst>
                <a:ext uri="{28A0092B-C50C-407E-A947-70E740481C1C}">
                  <a14:useLocalDpi xmlns:a14="http://schemas.microsoft.com/office/drawing/2010/main"/>
                </a:ext>
              </a:extLst>
            </a:blip>
            <a:srcRect/>
            <a:stretch>
              <a:fillRect/>
            </a:stretch>
          </p:blipFill>
          <p:spPr bwMode="auto">
            <a:xfrm>
              <a:off x="1236902" y="5800837"/>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12" descr="undefined">
              <a:extLst>
                <a:ext uri="{FF2B5EF4-FFF2-40B4-BE49-F238E27FC236}">
                  <a16:creationId xmlns:a16="http://schemas.microsoft.com/office/drawing/2014/main" id="{8DDDCFCB-A63C-DC3F-FC61-163C27C239BF}"/>
                </a:ext>
              </a:extLst>
            </p:cNvPr>
            <p:cNvPicPr>
              <a:picLocks noChangeArrowheads="1"/>
            </p:cNvPicPr>
            <p:nvPr/>
          </p:nvPicPr>
          <p:blipFill rotWithShape="1">
            <a:blip r:embed="rId14" cstate="hqprint">
              <a:extLst>
                <a:ext uri="{28A0092B-C50C-407E-A947-70E740481C1C}">
                  <a14:useLocalDpi xmlns:a14="http://schemas.microsoft.com/office/drawing/2010/main"/>
                </a:ext>
              </a:extLst>
            </a:blip>
            <a:srcRect/>
            <a:stretch/>
          </p:blipFill>
          <p:spPr bwMode="auto">
            <a:xfrm>
              <a:off x="2432500" y="5800837"/>
              <a:ext cx="324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18">
              <a:extLst>
                <a:ext uri="{FF2B5EF4-FFF2-40B4-BE49-F238E27FC236}">
                  <a16:creationId xmlns:a16="http://schemas.microsoft.com/office/drawing/2014/main" id="{D66AA710-8FDB-E276-937A-F9E6DED2A9AB}"/>
                </a:ext>
              </a:extLst>
            </p:cNvPr>
            <p:cNvPicPr>
              <a:picLocks noChangeArrowheads="1"/>
            </p:cNvPicPr>
            <p:nvPr/>
          </p:nvPicPr>
          <p:blipFill>
            <a:blip r:embed="rId22" cstate="hqprint">
              <a:extLst>
                <a:ext uri="{28A0092B-C50C-407E-A947-70E740481C1C}">
                  <a14:useLocalDpi xmlns:a14="http://schemas.microsoft.com/office/drawing/2010/main"/>
                </a:ext>
              </a:extLst>
            </a:blip>
            <a:srcRect/>
            <a:stretch>
              <a:fillRect/>
            </a:stretch>
          </p:blipFill>
          <p:spPr bwMode="auto">
            <a:xfrm>
              <a:off x="1464446" y="5507131"/>
              <a:ext cx="360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20" descr="undefined">
              <a:extLst>
                <a:ext uri="{FF2B5EF4-FFF2-40B4-BE49-F238E27FC236}">
                  <a16:creationId xmlns:a16="http://schemas.microsoft.com/office/drawing/2014/main" id="{20BE9C60-CFD0-33F8-E303-A3FA4974CC6E}"/>
                </a:ext>
              </a:extLst>
            </p:cNvPr>
            <p:cNvPicPr>
              <a:picLocks noChangeArrowheads="1"/>
            </p:cNvPicPr>
            <p:nvPr/>
          </p:nvPicPr>
          <p:blipFill>
            <a:blip r:embed="rId23" cstate="hqprint">
              <a:extLst>
                <a:ext uri="{28A0092B-C50C-407E-A947-70E740481C1C}">
                  <a14:useLocalDpi xmlns:a14="http://schemas.microsoft.com/office/drawing/2010/main"/>
                </a:ext>
              </a:extLst>
            </a:blip>
            <a:srcRect/>
            <a:stretch>
              <a:fillRect/>
            </a:stretch>
          </p:blipFill>
          <p:spPr bwMode="auto">
            <a:xfrm>
              <a:off x="2026454" y="5800837"/>
              <a:ext cx="353269" cy="216000"/>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2" descr="Flag of the United Kingdom">
              <a:extLst>
                <a:ext uri="{FF2B5EF4-FFF2-40B4-BE49-F238E27FC236}">
                  <a16:creationId xmlns:a16="http://schemas.microsoft.com/office/drawing/2014/main" id="{E74CA2CC-9530-1C27-B3E3-525D729C9205}"/>
                </a:ext>
              </a:extLst>
            </p:cNvPr>
            <p:cNvPicPr>
              <a:picLocks noChangeArrowheads="1"/>
            </p:cNvPicPr>
            <p:nvPr/>
          </p:nvPicPr>
          <p:blipFill>
            <a:blip r:embed="rId24" cstate="hqprint">
              <a:extLst>
                <a:ext uri="{28A0092B-C50C-407E-A947-70E740481C1C}">
                  <a14:useLocalDpi xmlns:a14="http://schemas.microsoft.com/office/drawing/2010/main"/>
                </a:ext>
              </a:extLst>
            </a:blip>
            <a:srcRect/>
            <a:stretch>
              <a:fillRect/>
            </a:stretch>
          </p:blipFill>
          <p:spPr bwMode="auto">
            <a:xfrm>
              <a:off x="1613678" y="5800837"/>
              <a:ext cx="360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4" descr="undefined">
              <a:extLst>
                <a:ext uri="{FF2B5EF4-FFF2-40B4-BE49-F238E27FC236}">
                  <a16:creationId xmlns:a16="http://schemas.microsoft.com/office/drawing/2014/main" id="{332044D7-FDC7-95B3-6DBD-BF52301E95CB}"/>
                </a:ext>
              </a:extLst>
            </p:cNvPr>
            <p:cNvPicPr>
              <a:picLocks noChangeArrowheads="1"/>
            </p:cNvPicPr>
            <p:nvPr/>
          </p:nvPicPr>
          <p:blipFill>
            <a:blip r:embed="rId25" cstate="hqprint">
              <a:extLst>
                <a:ext uri="{28A0092B-C50C-407E-A947-70E740481C1C}">
                  <a14:useLocalDpi xmlns:a14="http://schemas.microsoft.com/office/drawing/2010/main"/>
                </a:ext>
              </a:extLst>
            </a:blip>
            <a:srcRect/>
            <a:stretch>
              <a:fillRect/>
            </a:stretch>
          </p:blipFill>
          <p:spPr bwMode="auto">
            <a:xfrm>
              <a:off x="1865035" y="5208617"/>
              <a:ext cx="339250" cy="216000"/>
            </a:xfrm>
            <a:prstGeom prst="rect">
              <a:avLst/>
            </a:prstGeom>
            <a:noFill/>
            <a:extLst>
              <a:ext uri="{909E8E84-426E-40DD-AFC4-6F175D3DCCD1}">
                <a14:hiddenFill xmlns:a14="http://schemas.microsoft.com/office/drawing/2010/main">
                  <a:solidFill>
                    <a:srgbClr val="FFFFFF"/>
                  </a:solidFill>
                </a14:hiddenFill>
              </a:ext>
            </a:extLst>
          </p:spPr>
        </p:pic>
      </p:grpSp>
      <p:sp>
        <p:nvSpPr>
          <p:cNvPr id="68" name="Rectangle: Rounded Corners 67">
            <a:extLst>
              <a:ext uri="{FF2B5EF4-FFF2-40B4-BE49-F238E27FC236}">
                <a16:creationId xmlns:a16="http://schemas.microsoft.com/office/drawing/2014/main" id="{CD7BAE74-6FDD-17A7-7C51-5EC44891C4C1}"/>
              </a:ext>
            </a:extLst>
          </p:cNvPr>
          <p:cNvSpPr/>
          <p:nvPr/>
        </p:nvSpPr>
        <p:spPr>
          <a:xfrm>
            <a:off x="7859944" y="4155205"/>
            <a:ext cx="3697889" cy="394920"/>
          </a:xfrm>
          <a:prstGeom prst="roundRect">
            <a:avLst>
              <a:gd name="adj" fmla="val 10661"/>
            </a:avLst>
          </a:prstGeom>
          <a:solidFill>
            <a:srgbClr val="5B7182">
              <a:alpha val="1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89755" tIns="45595" rIns="538527" bIns="45595" numCol="1" spcCol="0" rtlCol="0" fromWordArt="0" anchor="ctr" anchorCtr="0" forceAA="0" compatLnSpc="1">
            <a:prstTxWarp prst="textNoShape">
              <a:avLst/>
            </a:prstTxWarp>
            <a:noAutofit/>
          </a:bodyPr>
          <a:lstStyle/>
          <a:p>
            <a:pPr algn="ctr"/>
            <a:r>
              <a:rPr lang="en-GB" sz="1097" b="1">
                <a:solidFill>
                  <a:schemeClr val="tx1"/>
                </a:solidFill>
              </a:rPr>
              <a:t>Federation of National Observation Capabilities Component</a:t>
            </a:r>
          </a:p>
        </p:txBody>
      </p:sp>
      <p:sp>
        <p:nvSpPr>
          <p:cNvPr id="69" name="Rectangle: Rounded Corners 68">
            <a:extLst>
              <a:ext uri="{FF2B5EF4-FFF2-40B4-BE49-F238E27FC236}">
                <a16:creationId xmlns:a16="http://schemas.microsoft.com/office/drawing/2014/main" id="{D2403749-49C4-DF83-9507-AF6CCF4696CF}"/>
              </a:ext>
            </a:extLst>
          </p:cNvPr>
          <p:cNvSpPr/>
          <p:nvPr/>
        </p:nvSpPr>
        <p:spPr>
          <a:xfrm>
            <a:off x="7859944" y="4650712"/>
            <a:ext cx="3697889" cy="394920"/>
          </a:xfrm>
          <a:prstGeom prst="roundRect">
            <a:avLst>
              <a:gd name="adj" fmla="val 10661"/>
            </a:avLst>
          </a:prstGeom>
          <a:solidFill>
            <a:srgbClr val="5B7182">
              <a:alpha val="1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89755" tIns="45595" rIns="538527" bIns="45595" numCol="1" spcCol="0" rtlCol="0" fromWordArt="0" anchor="ctr" anchorCtr="0" forceAA="0" compatLnSpc="1">
            <a:prstTxWarp prst="textNoShape">
              <a:avLst/>
            </a:prstTxWarp>
            <a:noAutofit/>
          </a:bodyPr>
          <a:lstStyle/>
          <a:p>
            <a:pPr algn="ctr" defTabSz="1063920">
              <a:lnSpc>
                <a:spcPct val="90000"/>
              </a:lnSpc>
              <a:spcAft>
                <a:spcPct val="35000"/>
              </a:spcAft>
            </a:pPr>
            <a:r>
              <a:rPr lang="en-GB" sz="1097" b="1">
                <a:solidFill>
                  <a:schemeClr val="tx1"/>
                </a:solidFill>
              </a:rPr>
              <a:t>Cluster 1 </a:t>
            </a:r>
            <a:r>
              <a:rPr lang="en-GB" sz="1097" b="1" err="1">
                <a:solidFill>
                  <a:schemeClr val="tx1"/>
                </a:solidFill>
              </a:rPr>
              <a:t>Alpstar</a:t>
            </a:r>
            <a:endParaRPr lang="en-GB" sz="1097" b="1">
              <a:solidFill>
                <a:schemeClr val="tx1"/>
              </a:solidFill>
            </a:endParaRPr>
          </a:p>
        </p:txBody>
      </p:sp>
      <p:sp>
        <p:nvSpPr>
          <p:cNvPr id="70" name="Rectangle: Rounded Corners 69">
            <a:extLst>
              <a:ext uri="{FF2B5EF4-FFF2-40B4-BE49-F238E27FC236}">
                <a16:creationId xmlns:a16="http://schemas.microsoft.com/office/drawing/2014/main" id="{CF3DD345-115C-04E7-AE95-5A86343E8138}"/>
              </a:ext>
            </a:extLst>
          </p:cNvPr>
          <p:cNvSpPr/>
          <p:nvPr/>
        </p:nvSpPr>
        <p:spPr>
          <a:xfrm>
            <a:off x="7859944" y="5146220"/>
            <a:ext cx="3697889" cy="394920"/>
          </a:xfrm>
          <a:prstGeom prst="roundRect">
            <a:avLst>
              <a:gd name="adj" fmla="val 10661"/>
            </a:avLst>
          </a:prstGeom>
          <a:solidFill>
            <a:srgbClr val="5B7182">
              <a:alpha val="1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89755" tIns="45595" rIns="538527" bIns="45595" numCol="1" spcCol="0" rtlCol="0" fromWordArt="0" anchor="ctr" anchorCtr="0" forceAA="0" compatLnSpc="1">
            <a:prstTxWarp prst="textNoShape">
              <a:avLst/>
            </a:prstTxWarp>
            <a:noAutofit/>
          </a:bodyPr>
          <a:lstStyle/>
          <a:p>
            <a:pPr algn="ctr" defTabSz="1063920">
              <a:lnSpc>
                <a:spcPct val="90000"/>
              </a:lnSpc>
              <a:spcAft>
                <a:spcPct val="35000"/>
              </a:spcAft>
            </a:pPr>
            <a:r>
              <a:rPr lang="en-GB" sz="1097" b="1">
                <a:solidFill>
                  <a:schemeClr val="tx1"/>
                </a:solidFill>
              </a:rPr>
              <a:t>Cluster 2 ECSA+</a:t>
            </a:r>
          </a:p>
        </p:txBody>
      </p:sp>
      <p:sp>
        <p:nvSpPr>
          <p:cNvPr id="71" name="Rectangle: Rounded Corners 70">
            <a:extLst>
              <a:ext uri="{FF2B5EF4-FFF2-40B4-BE49-F238E27FC236}">
                <a16:creationId xmlns:a16="http://schemas.microsoft.com/office/drawing/2014/main" id="{203C4F9C-5A99-8BE1-2F69-49F68730CF5E}"/>
              </a:ext>
            </a:extLst>
          </p:cNvPr>
          <p:cNvSpPr/>
          <p:nvPr/>
        </p:nvSpPr>
        <p:spPr>
          <a:xfrm>
            <a:off x="7859944" y="5641728"/>
            <a:ext cx="3697889" cy="394920"/>
          </a:xfrm>
          <a:prstGeom prst="roundRect">
            <a:avLst>
              <a:gd name="adj" fmla="val 10661"/>
            </a:avLst>
          </a:prstGeom>
          <a:solidFill>
            <a:srgbClr val="5B7182">
              <a:alpha val="1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89755" tIns="45595" rIns="538527" bIns="45595" numCol="1" spcCol="0" rtlCol="0" fromWordArt="0" anchor="ctr" anchorCtr="0" forceAA="0" compatLnSpc="1">
            <a:prstTxWarp prst="textNoShape">
              <a:avLst/>
            </a:prstTxWarp>
            <a:noAutofit/>
          </a:bodyPr>
          <a:lstStyle/>
          <a:p>
            <a:pPr algn="ctr" defTabSz="1063920">
              <a:lnSpc>
                <a:spcPct val="90000"/>
              </a:lnSpc>
              <a:spcAft>
                <a:spcPct val="35000"/>
              </a:spcAft>
            </a:pPr>
            <a:r>
              <a:rPr lang="en-GB" sz="1097" b="1">
                <a:solidFill>
                  <a:schemeClr val="tx1"/>
                </a:solidFill>
              </a:rPr>
              <a:t>Space Resilience Nodes</a:t>
            </a:r>
          </a:p>
        </p:txBody>
      </p:sp>
      <p:grpSp>
        <p:nvGrpSpPr>
          <p:cNvPr id="120" name="Group 119">
            <a:extLst>
              <a:ext uri="{FF2B5EF4-FFF2-40B4-BE49-F238E27FC236}">
                <a16:creationId xmlns:a16="http://schemas.microsoft.com/office/drawing/2014/main" id="{09AD2A5F-DFF2-A660-28FF-134B4002623E}"/>
              </a:ext>
            </a:extLst>
          </p:cNvPr>
          <p:cNvGrpSpPr/>
          <p:nvPr/>
        </p:nvGrpSpPr>
        <p:grpSpPr>
          <a:xfrm>
            <a:off x="627423" y="4155206"/>
            <a:ext cx="6390173" cy="1881442"/>
            <a:chOff x="757493" y="4157191"/>
            <a:chExt cx="6407646" cy="1886587"/>
          </a:xfrm>
          <a:solidFill>
            <a:srgbClr val="003247">
              <a:alpha val="22000"/>
            </a:srgbClr>
          </a:solidFill>
        </p:grpSpPr>
        <p:sp>
          <p:nvSpPr>
            <p:cNvPr id="72" name="Rectangle: Rounded Corners 71">
              <a:extLst>
                <a:ext uri="{FF2B5EF4-FFF2-40B4-BE49-F238E27FC236}">
                  <a16:creationId xmlns:a16="http://schemas.microsoft.com/office/drawing/2014/main" id="{3513F017-03EA-DB3E-51C5-76DF9A2761E2}"/>
                </a:ext>
              </a:extLst>
            </p:cNvPr>
            <p:cNvSpPr/>
            <p:nvPr/>
          </p:nvSpPr>
          <p:spPr>
            <a:xfrm>
              <a:off x="757493" y="4157191"/>
              <a:ext cx="3168000" cy="396000"/>
            </a:xfrm>
            <a:prstGeom prst="roundRect">
              <a:avLst>
                <a:gd name="adj" fmla="val 9566"/>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097" b="1">
                  <a:solidFill>
                    <a:schemeClr val="tx1"/>
                  </a:solidFill>
                  <a:ea typeface="Times New Roman" panose="02020603050405020304" pitchFamily="18" charset="0"/>
                  <a:cs typeface="Arial" panose="020B0604020202020204" pitchFamily="34" charset="0"/>
                </a:rPr>
                <a:t>EOGS Architecture Design Studies</a:t>
              </a:r>
            </a:p>
            <a:p>
              <a:pPr algn="ctr"/>
              <a:r>
                <a:rPr lang="en-GB" sz="1097" i="1">
                  <a:solidFill>
                    <a:schemeClr val="tx1"/>
                  </a:solidFill>
                  <a:ea typeface="Times New Roman" panose="02020603050405020304" pitchFamily="18" charset="0"/>
                  <a:cs typeface="Arial" panose="020B0604020202020204" pitchFamily="34" charset="0"/>
                </a:rPr>
                <a:t>(EC funded)</a:t>
              </a:r>
              <a:endParaRPr lang="en-NL" altLang="en-US" sz="1097" b="1" i="1">
                <a:solidFill>
                  <a:schemeClr val="tx1"/>
                </a:solidFill>
              </a:endParaRPr>
            </a:p>
          </p:txBody>
        </p:sp>
        <p:sp>
          <p:nvSpPr>
            <p:cNvPr id="73" name="Rectangle: Rounded Corners 72">
              <a:extLst>
                <a:ext uri="{FF2B5EF4-FFF2-40B4-BE49-F238E27FC236}">
                  <a16:creationId xmlns:a16="http://schemas.microsoft.com/office/drawing/2014/main" id="{7D73857E-CD57-0459-F78F-388DC7619CED}"/>
                </a:ext>
              </a:extLst>
            </p:cNvPr>
            <p:cNvSpPr/>
            <p:nvPr/>
          </p:nvSpPr>
          <p:spPr>
            <a:xfrm>
              <a:off x="757493" y="4654053"/>
              <a:ext cx="3168000" cy="396000"/>
            </a:xfrm>
            <a:prstGeom prst="roundRect">
              <a:avLst>
                <a:gd name="adj" fmla="val 9566"/>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097" b="1">
                  <a:solidFill>
                    <a:schemeClr val="tx1"/>
                  </a:solidFill>
                  <a:ea typeface="Times New Roman" panose="02020603050405020304" pitchFamily="18" charset="0"/>
                  <a:cs typeface="Arial" panose="020B0604020202020204" pitchFamily="34" charset="0"/>
                </a:rPr>
                <a:t>End-to-End Performance Simulator Activity</a:t>
              </a:r>
              <a:endParaRPr lang="en-NL" altLang="en-US" sz="1097" b="1">
                <a:solidFill>
                  <a:schemeClr val="tx1"/>
                </a:solidFill>
              </a:endParaRPr>
            </a:p>
          </p:txBody>
        </p:sp>
        <p:sp>
          <p:nvSpPr>
            <p:cNvPr id="74" name="Rectangle: Rounded Corners 73">
              <a:extLst>
                <a:ext uri="{FF2B5EF4-FFF2-40B4-BE49-F238E27FC236}">
                  <a16:creationId xmlns:a16="http://schemas.microsoft.com/office/drawing/2014/main" id="{6D2F5A72-1DD7-379B-1DDB-F6D77622358D}"/>
                </a:ext>
              </a:extLst>
            </p:cNvPr>
            <p:cNvSpPr/>
            <p:nvPr/>
          </p:nvSpPr>
          <p:spPr>
            <a:xfrm>
              <a:off x="757493" y="5150915"/>
              <a:ext cx="3168000" cy="396000"/>
            </a:xfrm>
            <a:prstGeom prst="roundRect">
              <a:avLst>
                <a:gd name="adj" fmla="val 9566"/>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097" b="1">
                  <a:solidFill>
                    <a:schemeClr val="tx1"/>
                  </a:solidFill>
                  <a:ea typeface="Times New Roman" panose="02020603050405020304" pitchFamily="18" charset="0"/>
                  <a:cs typeface="Arial" panose="020B0604020202020204" pitchFamily="34" charset="0"/>
                </a:rPr>
                <a:t>Space Segment Definition Activities </a:t>
              </a:r>
            </a:p>
            <a:p>
              <a:pPr algn="ctr"/>
              <a:r>
                <a:rPr lang="en-GB" sz="1097">
                  <a:solidFill>
                    <a:schemeClr val="tx1"/>
                  </a:solidFill>
                  <a:ea typeface="Times New Roman" panose="02020603050405020304" pitchFamily="18" charset="0"/>
                  <a:cs typeface="Arial" panose="020B0604020202020204" pitchFamily="34" charset="0"/>
                </a:rPr>
                <a:t>(SAR &amp; OPT)</a:t>
              </a:r>
            </a:p>
          </p:txBody>
        </p:sp>
        <p:sp>
          <p:nvSpPr>
            <p:cNvPr id="75" name="Rectangle: Rounded Corners 74">
              <a:extLst>
                <a:ext uri="{FF2B5EF4-FFF2-40B4-BE49-F238E27FC236}">
                  <a16:creationId xmlns:a16="http://schemas.microsoft.com/office/drawing/2014/main" id="{923C37C1-0F8D-FB55-7A50-04E031C277A1}"/>
                </a:ext>
              </a:extLst>
            </p:cNvPr>
            <p:cNvSpPr/>
            <p:nvPr/>
          </p:nvSpPr>
          <p:spPr>
            <a:xfrm>
              <a:off x="757493" y="5647778"/>
              <a:ext cx="3168000" cy="396000"/>
            </a:xfrm>
            <a:prstGeom prst="roundRect">
              <a:avLst>
                <a:gd name="adj" fmla="val 9566"/>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097" b="1">
                  <a:solidFill>
                    <a:schemeClr val="tx1"/>
                  </a:solidFill>
                  <a:ea typeface="Times New Roman" panose="02020603050405020304" pitchFamily="18" charset="0"/>
                  <a:cs typeface="Arial" panose="020B0604020202020204" pitchFamily="34" charset="0"/>
                </a:rPr>
                <a:t>Ground Segment Framework (GSF) Definition Activity</a:t>
              </a:r>
            </a:p>
          </p:txBody>
        </p:sp>
        <p:sp>
          <p:nvSpPr>
            <p:cNvPr id="76" name="Rectangle: Rounded Corners 75">
              <a:extLst>
                <a:ext uri="{FF2B5EF4-FFF2-40B4-BE49-F238E27FC236}">
                  <a16:creationId xmlns:a16="http://schemas.microsoft.com/office/drawing/2014/main" id="{05BC4378-1CE4-397C-BE7F-9414E841EDA1}"/>
                </a:ext>
              </a:extLst>
            </p:cNvPr>
            <p:cNvSpPr/>
            <p:nvPr/>
          </p:nvSpPr>
          <p:spPr>
            <a:xfrm>
              <a:off x="3997139" y="4157191"/>
              <a:ext cx="3168000" cy="396000"/>
            </a:xfrm>
            <a:prstGeom prst="roundRect">
              <a:avLst>
                <a:gd name="adj" fmla="val 9566"/>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ct val="100000"/>
                </a:lnSpc>
              </a:pPr>
              <a:r>
                <a:rPr lang="en-GB" sz="1097" b="1">
                  <a:solidFill>
                    <a:schemeClr val="tx1"/>
                  </a:solidFill>
                </a:rPr>
                <a:t>Technology Development Activities</a:t>
              </a:r>
            </a:p>
          </p:txBody>
        </p:sp>
        <p:sp>
          <p:nvSpPr>
            <p:cNvPr id="77" name="Rectangle: Rounded Corners 76">
              <a:extLst>
                <a:ext uri="{FF2B5EF4-FFF2-40B4-BE49-F238E27FC236}">
                  <a16:creationId xmlns:a16="http://schemas.microsoft.com/office/drawing/2014/main" id="{848B95A9-A70C-1895-AF5E-CCE9FF60E3EF}"/>
                </a:ext>
              </a:extLst>
            </p:cNvPr>
            <p:cNvSpPr/>
            <p:nvPr/>
          </p:nvSpPr>
          <p:spPr>
            <a:xfrm>
              <a:off x="3997139" y="4654053"/>
              <a:ext cx="3168000" cy="396000"/>
            </a:xfrm>
            <a:prstGeom prst="roundRect">
              <a:avLst>
                <a:gd name="adj" fmla="val 9566"/>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097" b="1">
                  <a:solidFill>
                    <a:schemeClr val="tx1"/>
                  </a:solidFill>
                </a:rPr>
                <a:t>In-orbit Demonstration/Validation (IOD/IOV) Activities </a:t>
              </a:r>
              <a:endParaRPr lang="en-GB" sz="1097" b="1">
                <a:solidFill>
                  <a:schemeClr val="tx1"/>
                </a:solidFill>
                <a:ea typeface="Times New Roman" panose="02020603050405020304" pitchFamily="18" charset="0"/>
                <a:cs typeface="Arial" panose="020B0604020202020204" pitchFamily="34" charset="0"/>
              </a:endParaRPr>
            </a:p>
          </p:txBody>
        </p:sp>
        <p:sp>
          <p:nvSpPr>
            <p:cNvPr id="78" name="Rectangle: Rounded Corners 77">
              <a:extLst>
                <a:ext uri="{FF2B5EF4-FFF2-40B4-BE49-F238E27FC236}">
                  <a16:creationId xmlns:a16="http://schemas.microsoft.com/office/drawing/2014/main" id="{E2E239AA-6296-8CAE-4892-2AFC8FFFED26}"/>
                </a:ext>
              </a:extLst>
            </p:cNvPr>
            <p:cNvSpPr/>
            <p:nvPr/>
          </p:nvSpPr>
          <p:spPr>
            <a:xfrm>
              <a:off x="3997139" y="5150915"/>
              <a:ext cx="3168000" cy="396000"/>
            </a:xfrm>
            <a:prstGeom prst="roundRect">
              <a:avLst>
                <a:gd name="adj" fmla="val 9566"/>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ct val="100000"/>
                </a:lnSpc>
              </a:pPr>
              <a:r>
                <a:rPr lang="en-GB" sz="1097" b="1">
                  <a:solidFill>
                    <a:schemeClr val="tx1"/>
                  </a:solidFill>
                </a:rPr>
                <a:t>Testbed Architecture Definition Activity &amp; Testbed Deployment and Evolution Activity</a:t>
              </a:r>
            </a:p>
          </p:txBody>
        </p:sp>
        <p:sp>
          <p:nvSpPr>
            <p:cNvPr id="79" name="Rectangle: Rounded Corners 78">
              <a:extLst>
                <a:ext uri="{FF2B5EF4-FFF2-40B4-BE49-F238E27FC236}">
                  <a16:creationId xmlns:a16="http://schemas.microsoft.com/office/drawing/2014/main" id="{0062FF91-4FC6-866C-85FE-49FEC68F9E77}"/>
                </a:ext>
              </a:extLst>
            </p:cNvPr>
            <p:cNvSpPr/>
            <p:nvPr/>
          </p:nvSpPr>
          <p:spPr>
            <a:xfrm>
              <a:off x="3997139" y="5647778"/>
              <a:ext cx="3168000" cy="396000"/>
            </a:xfrm>
            <a:prstGeom prst="roundRect">
              <a:avLst>
                <a:gd name="adj" fmla="val 9566"/>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097" b="1">
                  <a:solidFill>
                    <a:schemeClr val="tx1"/>
                  </a:solidFill>
                </a:rPr>
                <a:t>Applications Proof-of-Concept Demonstration Activities</a:t>
              </a:r>
            </a:p>
          </p:txBody>
        </p:sp>
      </p:grpSp>
      <p:sp>
        <p:nvSpPr>
          <p:cNvPr id="94" name="TextBox 93">
            <a:extLst>
              <a:ext uri="{FF2B5EF4-FFF2-40B4-BE49-F238E27FC236}">
                <a16:creationId xmlns:a16="http://schemas.microsoft.com/office/drawing/2014/main" id="{9D53CBD2-B9D0-5321-94B2-9A754CBA5071}"/>
              </a:ext>
            </a:extLst>
          </p:cNvPr>
          <p:cNvSpPr txBox="1"/>
          <p:nvPr/>
        </p:nvSpPr>
        <p:spPr>
          <a:xfrm>
            <a:off x="948066" y="2053964"/>
            <a:ext cx="5748889" cy="399212"/>
          </a:xfrm>
          <a:prstGeom prst="rect">
            <a:avLst/>
          </a:prstGeom>
          <a:noFill/>
        </p:spPr>
        <p:txBody>
          <a:bodyPr wrap="square">
            <a:spAutoFit/>
          </a:bodyPr>
          <a:lstStyle/>
          <a:p>
            <a:pPr lvl="0"/>
            <a:r>
              <a:rPr lang="en-GB" sz="997" i="1">
                <a:latin typeface="+mn-lt"/>
              </a:rPr>
              <a:t>*67M€ temporarily allocated to Phase 2 which will be open to subscriptions in May 2026 (for 250M€)</a:t>
            </a:r>
          </a:p>
        </p:txBody>
      </p:sp>
      <p:sp>
        <p:nvSpPr>
          <p:cNvPr id="125" name="TextBox 124">
            <a:extLst>
              <a:ext uri="{FF2B5EF4-FFF2-40B4-BE49-F238E27FC236}">
                <a16:creationId xmlns:a16="http://schemas.microsoft.com/office/drawing/2014/main" id="{2B6AB27F-6EFD-F6AD-951F-A8E254D9719B}"/>
              </a:ext>
            </a:extLst>
          </p:cNvPr>
          <p:cNvSpPr txBox="1"/>
          <p:nvPr/>
        </p:nvSpPr>
        <p:spPr>
          <a:xfrm>
            <a:off x="611441" y="3268609"/>
            <a:ext cx="6393741" cy="714445"/>
          </a:xfrm>
          <a:prstGeom prst="roundRect">
            <a:avLst>
              <a:gd name="adj" fmla="val 9674"/>
            </a:avLst>
          </a:prstGeom>
          <a:solidFill>
            <a:srgbClr val="14AB9D">
              <a:alpha val="25839"/>
            </a:srgbClr>
          </a:solidFill>
          <a:ln>
            <a:noFill/>
          </a:ln>
        </p:spPr>
        <p:txBody>
          <a:bodyPr wrap="square" lIns="35902" rIns="35902">
            <a:spAutoFit/>
          </a:bodyPr>
          <a:lstStyle/>
          <a:p>
            <a:pPr algn="ctr"/>
            <a:r>
              <a:rPr lang="en-GB" sz="1396" b="1">
                <a:latin typeface="+mn-lt"/>
              </a:rPr>
              <a:t>Objective</a:t>
            </a:r>
          </a:p>
          <a:p>
            <a:pPr algn="ctr"/>
            <a:r>
              <a:rPr lang="en-GB" sz="1197">
                <a:latin typeface="+mn-lt"/>
              </a:rPr>
              <a:t>Prepare and accelerate EU’s EOGS, based on user needs and security requirements </a:t>
            </a:r>
          </a:p>
          <a:p>
            <a:pPr algn="ctr"/>
            <a:r>
              <a:rPr lang="en-GB" sz="1197">
                <a:latin typeface="+mn-lt"/>
              </a:rPr>
              <a:t>defined by European Commission</a:t>
            </a:r>
          </a:p>
        </p:txBody>
      </p:sp>
      <p:sp>
        <p:nvSpPr>
          <p:cNvPr id="129" name="TextBox 128">
            <a:extLst>
              <a:ext uri="{FF2B5EF4-FFF2-40B4-BE49-F238E27FC236}">
                <a16:creationId xmlns:a16="http://schemas.microsoft.com/office/drawing/2014/main" id="{09A6C8CD-D37D-CDBD-B4FA-71D93C7F90C2}"/>
              </a:ext>
            </a:extLst>
          </p:cNvPr>
          <p:cNvSpPr txBox="1"/>
          <p:nvPr/>
        </p:nvSpPr>
        <p:spPr>
          <a:xfrm>
            <a:off x="7859944" y="3252283"/>
            <a:ext cx="3697889" cy="701704"/>
          </a:xfrm>
          <a:prstGeom prst="roundRect">
            <a:avLst>
              <a:gd name="adj" fmla="val 7767"/>
            </a:avLst>
          </a:prstGeom>
          <a:solidFill>
            <a:srgbClr val="14AB9D">
              <a:alpha val="25839"/>
            </a:srgbClr>
          </a:solidFill>
          <a:ln>
            <a:noFill/>
          </a:ln>
        </p:spPr>
        <p:txBody>
          <a:bodyPr wrap="square" lIns="35902" rIns="35902">
            <a:spAutoFit/>
          </a:bodyPr>
          <a:lstStyle>
            <a:defPPr>
              <a:defRPr lang="en-GB"/>
            </a:defPPr>
            <a:lvl1pPr algn="ctr">
              <a:defRPr sz="1400" b="1">
                <a:latin typeface="+mn-lt"/>
              </a:defRPr>
            </a:lvl1pPr>
          </a:lstStyle>
          <a:p>
            <a:r>
              <a:rPr lang="en-GB" sz="1396"/>
              <a:t>Objective </a:t>
            </a:r>
          </a:p>
          <a:p>
            <a:r>
              <a:rPr lang="en-GB" sz="1197" b="0"/>
              <a:t>Scalable, adaptable solutions integrating national and multilateral resources</a:t>
            </a:r>
          </a:p>
        </p:txBody>
      </p:sp>
      <p:sp>
        <p:nvSpPr>
          <p:cNvPr id="3" name="Rectangle: Rounded Corners 2">
            <a:extLst>
              <a:ext uri="{FF2B5EF4-FFF2-40B4-BE49-F238E27FC236}">
                <a16:creationId xmlns:a16="http://schemas.microsoft.com/office/drawing/2014/main" id="{AA791F45-5E88-E6CF-4962-DEBC5ED21AAF}"/>
              </a:ext>
            </a:extLst>
          </p:cNvPr>
          <p:cNvSpPr/>
          <p:nvPr/>
        </p:nvSpPr>
        <p:spPr>
          <a:xfrm>
            <a:off x="6415623" y="1775621"/>
            <a:ext cx="711920" cy="24555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97" b="1">
                <a:solidFill>
                  <a:schemeClr val="tx1"/>
                </a:solidFill>
              </a:rPr>
              <a:t>167* M€</a:t>
            </a:r>
          </a:p>
        </p:txBody>
      </p:sp>
      <p:sp>
        <p:nvSpPr>
          <p:cNvPr id="10" name="Rectangle: Rounded Corners 9">
            <a:extLst>
              <a:ext uri="{FF2B5EF4-FFF2-40B4-BE49-F238E27FC236}">
                <a16:creationId xmlns:a16="http://schemas.microsoft.com/office/drawing/2014/main" id="{588AD805-9378-CF71-6CAF-31B3B40D4BB6}"/>
              </a:ext>
            </a:extLst>
          </p:cNvPr>
          <p:cNvSpPr/>
          <p:nvPr/>
        </p:nvSpPr>
        <p:spPr>
          <a:xfrm>
            <a:off x="10997204" y="1775621"/>
            <a:ext cx="687034" cy="24555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97" b="1">
                <a:solidFill>
                  <a:schemeClr val="tx1"/>
                </a:solidFill>
              </a:rPr>
              <a:t>491 M€</a:t>
            </a:r>
          </a:p>
        </p:txBody>
      </p:sp>
      <p:sp>
        <p:nvSpPr>
          <p:cNvPr id="53" name="Rectangle: Rounded Corners 52">
            <a:extLst>
              <a:ext uri="{FF2B5EF4-FFF2-40B4-BE49-F238E27FC236}">
                <a16:creationId xmlns:a16="http://schemas.microsoft.com/office/drawing/2014/main" id="{0B9C000D-1C9E-7DF1-9089-C26BDB6C0DF9}"/>
              </a:ext>
            </a:extLst>
          </p:cNvPr>
          <p:cNvSpPr/>
          <p:nvPr/>
        </p:nvSpPr>
        <p:spPr>
          <a:xfrm>
            <a:off x="10879863" y="4229890"/>
            <a:ext cx="603392" cy="24555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97" b="1">
                <a:solidFill>
                  <a:schemeClr val="tx1"/>
                </a:solidFill>
              </a:rPr>
              <a:t>30 M€</a:t>
            </a:r>
          </a:p>
        </p:txBody>
      </p:sp>
      <p:sp>
        <p:nvSpPr>
          <p:cNvPr id="54" name="Rectangle: Rounded Corners 53">
            <a:extLst>
              <a:ext uri="{FF2B5EF4-FFF2-40B4-BE49-F238E27FC236}">
                <a16:creationId xmlns:a16="http://schemas.microsoft.com/office/drawing/2014/main" id="{05941893-07D8-666F-CC0F-DC191BEA3C77}"/>
              </a:ext>
            </a:extLst>
          </p:cNvPr>
          <p:cNvSpPr/>
          <p:nvPr/>
        </p:nvSpPr>
        <p:spPr>
          <a:xfrm>
            <a:off x="10879863" y="4727601"/>
            <a:ext cx="603392" cy="24555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97" b="1">
                <a:solidFill>
                  <a:schemeClr val="tx1"/>
                </a:solidFill>
              </a:rPr>
              <a:t>24 M€</a:t>
            </a:r>
          </a:p>
        </p:txBody>
      </p:sp>
      <p:sp>
        <p:nvSpPr>
          <p:cNvPr id="55" name="Rectangle: Rounded Corners 54">
            <a:extLst>
              <a:ext uri="{FF2B5EF4-FFF2-40B4-BE49-F238E27FC236}">
                <a16:creationId xmlns:a16="http://schemas.microsoft.com/office/drawing/2014/main" id="{A64FE07D-9BD1-7BA7-690F-8080A0729768}"/>
              </a:ext>
            </a:extLst>
          </p:cNvPr>
          <p:cNvSpPr/>
          <p:nvPr/>
        </p:nvSpPr>
        <p:spPr>
          <a:xfrm>
            <a:off x="10796220" y="5229657"/>
            <a:ext cx="687035" cy="24555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97" b="1">
                <a:solidFill>
                  <a:schemeClr val="tx1"/>
                </a:solidFill>
              </a:rPr>
              <a:t>325 M€</a:t>
            </a:r>
          </a:p>
        </p:txBody>
      </p:sp>
      <p:sp>
        <p:nvSpPr>
          <p:cNvPr id="56" name="Rectangle: Rounded Corners 55">
            <a:extLst>
              <a:ext uri="{FF2B5EF4-FFF2-40B4-BE49-F238E27FC236}">
                <a16:creationId xmlns:a16="http://schemas.microsoft.com/office/drawing/2014/main" id="{C458E5A6-6CC4-6378-1CE8-628189513914}"/>
              </a:ext>
            </a:extLst>
          </p:cNvPr>
          <p:cNvSpPr/>
          <p:nvPr/>
        </p:nvSpPr>
        <p:spPr>
          <a:xfrm>
            <a:off x="10796220" y="5723313"/>
            <a:ext cx="687035" cy="24555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97" b="1">
                <a:solidFill>
                  <a:schemeClr val="tx1"/>
                </a:solidFill>
              </a:rPr>
              <a:t>112 M€</a:t>
            </a:r>
          </a:p>
        </p:txBody>
      </p:sp>
      <p:pic>
        <p:nvPicPr>
          <p:cNvPr id="9" name="Picture 8">
            <a:extLst>
              <a:ext uri="{FF2B5EF4-FFF2-40B4-BE49-F238E27FC236}">
                <a16:creationId xmlns:a16="http://schemas.microsoft.com/office/drawing/2014/main" id="{A73BBF70-7ABB-00CE-55E8-E0CFFF67A22C}"/>
              </a:ext>
            </a:extLst>
          </p:cNvPr>
          <p:cNvPicPr>
            <a:picLocks noChangeAspect="1"/>
          </p:cNvPicPr>
          <p:nvPr/>
        </p:nvPicPr>
        <p:blipFill>
          <a:blip r:embed="rId26"/>
          <a:stretch>
            <a:fillRect/>
          </a:stretch>
        </p:blipFill>
        <p:spPr>
          <a:xfrm>
            <a:off x="-21037" y="9351"/>
            <a:ext cx="12213037" cy="6839299"/>
          </a:xfrm>
          <a:prstGeom prst="rect">
            <a:avLst/>
          </a:prstGeom>
        </p:spPr>
      </p:pic>
    </p:spTree>
    <p:extLst>
      <p:ext uri="{BB962C8B-B14F-4D97-AF65-F5344CB8AC3E}">
        <p14:creationId xmlns:p14="http://schemas.microsoft.com/office/powerpoint/2010/main" val="1369355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6D35F7BC-4BD9-9D62-C233-0A0FDAD3B4FA}"/>
              </a:ext>
            </a:extLst>
          </p:cNvPr>
          <p:cNvSpPr>
            <a:spLocks noGrp="1"/>
          </p:cNvSpPr>
          <p:nvPr>
            <p:ph type="title"/>
          </p:nvPr>
        </p:nvSpPr>
        <p:spPr>
          <a:xfrm>
            <a:off x="215411" y="222955"/>
            <a:ext cx="10081234" cy="475753"/>
          </a:xfrm>
        </p:spPr>
        <p:txBody>
          <a:bodyPr/>
          <a:lstStyle/>
          <a:p>
            <a:r>
              <a:rPr lang="en-US" sz="2493" dirty="0"/>
              <a:t>Introduction to EOGS</a:t>
            </a:r>
            <a:endParaRPr lang="en-GB" sz="2493" dirty="0"/>
          </a:p>
        </p:txBody>
      </p:sp>
      <p:grpSp>
        <p:nvGrpSpPr>
          <p:cNvPr id="105" name="Group 104">
            <a:extLst>
              <a:ext uri="{FF2B5EF4-FFF2-40B4-BE49-F238E27FC236}">
                <a16:creationId xmlns:a16="http://schemas.microsoft.com/office/drawing/2014/main" id="{811F68C5-9AB2-50FC-E61C-D5C04FCB1497}"/>
              </a:ext>
            </a:extLst>
          </p:cNvPr>
          <p:cNvGrpSpPr/>
          <p:nvPr/>
        </p:nvGrpSpPr>
        <p:grpSpPr>
          <a:xfrm>
            <a:off x="305492" y="934865"/>
            <a:ext cx="11520635" cy="5216553"/>
            <a:chOff x="305492" y="934865"/>
            <a:chExt cx="11520635" cy="5216553"/>
          </a:xfrm>
        </p:grpSpPr>
        <p:sp>
          <p:nvSpPr>
            <p:cNvPr id="7" name="Rectangle 6"/>
            <p:cNvSpPr/>
            <p:nvPr/>
          </p:nvSpPr>
          <p:spPr>
            <a:xfrm>
              <a:off x="760244" y="934865"/>
              <a:ext cx="3772309" cy="368325"/>
            </a:xfrm>
            <a:prstGeom prst="rect">
              <a:avLst/>
            </a:prstGeom>
            <a:solidFill>
              <a:schemeClr val="bg1"/>
            </a:solidFill>
          </p:spPr>
          <p:txBody>
            <a:bodyPr wrap="square">
              <a:spAutoFit/>
            </a:bodyPr>
            <a:lstStyle/>
            <a:p>
              <a:pPr algn="ctr" defTabSz="911931" fontAlgn="base">
                <a:spcBef>
                  <a:spcPts val="299"/>
                </a:spcBef>
                <a:spcAft>
                  <a:spcPts val="299"/>
                </a:spcAft>
              </a:pPr>
              <a:endParaRPr lang="en-GB" sz="1795" b="1" i="1">
                <a:solidFill>
                  <a:srgbClr val="003249"/>
                </a:solidFill>
                <a:latin typeface="Arial" panose="020B0604020202020204"/>
              </a:endParaRPr>
            </a:p>
          </p:txBody>
        </p:sp>
        <p:sp>
          <p:nvSpPr>
            <p:cNvPr id="3" name="TextBox 2">
              <a:extLst>
                <a:ext uri="{FF2B5EF4-FFF2-40B4-BE49-F238E27FC236}">
                  <a16:creationId xmlns:a16="http://schemas.microsoft.com/office/drawing/2014/main" id="{9A3B927B-DED5-2121-15AB-D17497CCBD88}"/>
                </a:ext>
              </a:extLst>
            </p:cNvPr>
            <p:cNvSpPr txBox="1"/>
            <p:nvPr/>
          </p:nvSpPr>
          <p:spPr>
            <a:xfrm>
              <a:off x="6283036" y="2775436"/>
              <a:ext cx="5402414" cy="322659"/>
            </a:xfrm>
            <a:prstGeom prst="roundRect">
              <a:avLst>
                <a:gd name="adj" fmla="val 24539"/>
              </a:avLst>
            </a:prstGeom>
            <a:solidFill>
              <a:srgbClr val="00516C"/>
            </a:solidFill>
            <a:ln>
              <a:noFill/>
            </a:ln>
            <a:effectLst>
              <a:outerShdw blurRad="228600" dist="50800" dir="2700000" sx="102000" sy="102000" algn="tl" rotWithShape="0">
                <a:srgbClr val="00384E">
                  <a:alpha val="29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288000" tIns="0" rIns="288000" bIns="0" rtlCol="0" anchor="ctr"/>
            <a:lstStyle>
              <a:defPPr>
                <a:defRPr lang="en-GB"/>
              </a:defPPr>
              <a:lvl1pPr>
                <a:spcBef>
                  <a:spcPts val="0"/>
                </a:spcBef>
                <a:spcAft>
                  <a:spcPts val="500"/>
                </a:spcAft>
                <a:defRPr sz="1400">
                  <a:solidFill>
                    <a:schemeClr val="tx1"/>
                  </a:solidFill>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pPr algn="ctr"/>
              <a:r>
                <a:rPr lang="en-GB" b="1">
                  <a:solidFill>
                    <a:schemeClr val="bg1"/>
                  </a:solidFill>
                </a:rPr>
                <a:t>EOGS targets civil security and defence users</a:t>
              </a:r>
            </a:p>
          </p:txBody>
        </p:sp>
        <p:grpSp>
          <p:nvGrpSpPr>
            <p:cNvPr id="4" name="Group 3">
              <a:extLst>
                <a:ext uri="{FF2B5EF4-FFF2-40B4-BE49-F238E27FC236}">
                  <a16:creationId xmlns:a16="http://schemas.microsoft.com/office/drawing/2014/main" id="{AA564036-8E99-BB7F-B0D0-68C7BD9D75A6}"/>
                </a:ext>
              </a:extLst>
            </p:cNvPr>
            <p:cNvGrpSpPr/>
            <p:nvPr/>
          </p:nvGrpSpPr>
          <p:grpSpPr>
            <a:xfrm>
              <a:off x="6283036" y="3199626"/>
              <a:ext cx="5402414" cy="1836602"/>
              <a:chOff x="6785369" y="3431668"/>
              <a:chExt cx="5256000" cy="1836602"/>
            </a:xfrm>
          </p:grpSpPr>
          <p:sp>
            <p:nvSpPr>
              <p:cNvPr id="5" name="TextBox 4">
                <a:extLst>
                  <a:ext uri="{FF2B5EF4-FFF2-40B4-BE49-F238E27FC236}">
                    <a16:creationId xmlns:a16="http://schemas.microsoft.com/office/drawing/2014/main" id="{48766B37-C169-45F8-389B-8E79782AC2E6}"/>
                  </a:ext>
                </a:extLst>
              </p:cNvPr>
              <p:cNvSpPr txBox="1"/>
              <p:nvPr/>
            </p:nvSpPr>
            <p:spPr>
              <a:xfrm>
                <a:off x="6785369" y="3431668"/>
                <a:ext cx="5256000" cy="323803"/>
              </a:xfrm>
              <a:prstGeom prst="round2SameRect">
                <a:avLst/>
              </a:prstGeom>
              <a:solidFill>
                <a:srgbClr val="38A3A5"/>
              </a:solidFill>
              <a:ln w="25400" cap="flat" cmpd="sng" algn="ctr">
                <a:noFill/>
                <a:prstDash val="solid"/>
              </a:ln>
              <a:effectLst/>
            </p:spPr>
            <p:txBody>
              <a:bodyPr wrap="square" tIns="46800" rtlCol="0" anchor="ctr">
                <a:spAutoFit/>
              </a:bodyPr>
              <a:lstStyle>
                <a:defPPr>
                  <a:defRPr lang="en-GB"/>
                </a:defPPr>
                <a:lvl1pPr marL="0" marR="0" lvl="0" indent="0" algn="ctr" defTabSz="914400" eaLnBrk="1" latinLnBrk="0" hangingPunct="1">
                  <a:lnSpc>
                    <a:spcPct val="100000"/>
                  </a:lnSpc>
                  <a:buClrTx/>
                  <a:buSzTx/>
                  <a:buFontTx/>
                  <a:buNone/>
                  <a:tabLst/>
                  <a:defRPr kumimoji="0" sz="1600" b="1" i="0" u="none" strike="noStrike" kern="0" cap="none" spc="0" normalizeH="0" baseline="0">
                    <a:ln>
                      <a:noFill/>
                    </a:ln>
                    <a:solidFill>
                      <a:srgbClr val="FEFFFF"/>
                    </a:solidFill>
                    <a:effectLst/>
                    <a:uLnTx/>
                    <a:uFillTx/>
                    <a:latin typeface="Arial" panose="020B0604020202020204"/>
                  </a:defRPr>
                </a:lvl1pPr>
                <a:lvl2pPr>
                  <a:defRPr>
                    <a:solidFill>
                      <a:schemeClr val="tx1"/>
                    </a:solidFill>
                    <a:latin typeface="Verdana" pitchFamily="34" charset="0"/>
                  </a:defRPr>
                </a:lvl2pPr>
                <a:lvl3pPr>
                  <a:defRPr>
                    <a:solidFill>
                      <a:schemeClr val="tx1"/>
                    </a:solidFill>
                    <a:latin typeface="Verdana" pitchFamily="34" charset="0"/>
                  </a:defRPr>
                </a:lvl3pPr>
                <a:lvl4pPr>
                  <a:defRPr>
                    <a:solidFill>
                      <a:schemeClr val="tx1"/>
                    </a:solidFill>
                    <a:latin typeface="Verdana" pitchFamily="34" charset="0"/>
                  </a:defRPr>
                </a:lvl4pPr>
                <a:lvl5pPr>
                  <a:defRPr>
                    <a:solidFill>
                      <a:schemeClr val="tx1"/>
                    </a:solidFill>
                    <a:latin typeface="Verdana" pitchFamily="34" charset="0"/>
                  </a:defRPr>
                </a:lvl5pPr>
                <a:lvl6pPr>
                  <a:defRPr>
                    <a:solidFill>
                      <a:schemeClr val="tx1"/>
                    </a:solidFill>
                    <a:latin typeface="Verdana" pitchFamily="34" charset="0"/>
                  </a:defRPr>
                </a:lvl6pPr>
                <a:lvl7pPr>
                  <a:defRPr>
                    <a:solidFill>
                      <a:schemeClr val="tx1"/>
                    </a:solidFill>
                    <a:latin typeface="Verdana" pitchFamily="34" charset="0"/>
                  </a:defRPr>
                </a:lvl7pPr>
                <a:lvl8pPr>
                  <a:defRPr>
                    <a:solidFill>
                      <a:schemeClr val="tx1"/>
                    </a:solidFill>
                    <a:latin typeface="Verdana" pitchFamily="34" charset="0"/>
                  </a:defRPr>
                </a:lvl8pPr>
                <a:lvl9pPr>
                  <a:defRPr>
                    <a:solidFill>
                      <a:schemeClr val="tx1"/>
                    </a:solidFill>
                    <a:latin typeface="Verdana" pitchFamily="34" charset="0"/>
                  </a:defRPr>
                </a:lvl9pPr>
              </a:lstStyle>
              <a:p>
                <a:r>
                  <a:rPr lang="en-GB" sz="1400">
                    <a:latin typeface="+mn-lt"/>
                  </a:rPr>
                  <a:t>EOGS Secure Platform &amp; </a:t>
                </a:r>
                <a:r>
                  <a:rPr lang="en-GB" sz="1400">
                    <a:latin typeface="+mn-lt"/>
                    <a:sym typeface="Wingdings" panose="05000000000000000000" pitchFamily="2" charset="2"/>
                  </a:rPr>
                  <a:t>Federation Layer</a:t>
                </a:r>
              </a:p>
            </p:txBody>
          </p:sp>
          <p:sp>
            <p:nvSpPr>
              <p:cNvPr id="9" name="Rectangle: Top Corners Rounded 8">
                <a:extLst>
                  <a:ext uri="{FF2B5EF4-FFF2-40B4-BE49-F238E27FC236}">
                    <a16:creationId xmlns:a16="http://schemas.microsoft.com/office/drawing/2014/main" id="{0804C1EF-8F69-3DFC-A0B5-718BF140C3A9}"/>
                  </a:ext>
                </a:extLst>
              </p:cNvPr>
              <p:cNvSpPr/>
              <p:nvPr/>
            </p:nvSpPr>
            <p:spPr>
              <a:xfrm>
                <a:off x="6785369" y="3756270"/>
                <a:ext cx="5256000" cy="1512000"/>
              </a:xfrm>
              <a:prstGeom prst="round2SameRect">
                <a:avLst>
                  <a:gd name="adj1" fmla="val 0"/>
                  <a:gd name="adj2" fmla="val 7660"/>
                </a:avLst>
              </a:prstGeom>
              <a:solidFill>
                <a:schemeClr val="bg1"/>
              </a:solidFill>
              <a:ln>
                <a:noFill/>
              </a:ln>
              <a:effectLst>
                <a:outerShdw blurRad="228600" dist="50800" dir="2700000" sx="102000" sy="102000" algn="tl" rotWithShape="0">
                  <a:srgbClr val="00384E">
                    <a:alpha val="29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216000" tIns="108000" rIns="216000" bIns="72000" rtlCol="0" anchor="t"/>
              <a:lstStyle/>
              <a:p>
                <a:pPr algn="just">
                  <a:spcBef>
                    <a:spcPts val="0"/>
                  </a:spcBef>
                  <a:spcAft>
                    <a:spcPts val="500"/>
                  </a:spcAft>
                </a:pPr>
                <a:r>
                  <a:rPr lang="en-GB" sz="1400">
                    <a:solidFill>
                      <a:schemeClr val="tx1"/>
                    </a:solidFill>
                    <a:sym typeface="Wingdings" panose="05000000000000000000" pitchFamily="2" charset="2"/>
                  </a:rPr>
                  <a:t>The secure platform will provide authorised users with access to task or retrieve SBEO missions’ data from contributing and future dedicated EOGS Space Missions, obtain relevant geospatial‑intelligence products, use data‑processing and analysis tools, and securely distribute resulting data and information</a:t>
                </a:r>
              </a:p>
            </p:txBody>
          </p:sp>
        </p:grpSp>
        <p:grpSp>
          <p:nvGrpSpPr>
            <p:cNvPr id="10" name="Group 9">
              <a:extLst>
                <a:ext uri="{FF2B5EF4-FFF2-40B4-BE49-F238E27FC236}">
                  <a16:creationId xmlns:a16="http://schemas.microsoft.com/office/drawing/2014/main" id="{2CB33E67-C754-70F3-9998-7D397DCFFF53}"/>
                </a:ext>
              </a:extLst>
            </p:cNvPr>
            <p:cNvGrpSpPr/>
            <p:nvPr/>
          </p:nvGrpSpPr>
          <p:grpSpPr>
            <a:xfrm>
              <a:off x="6283036" y="1360915"/>
              <a:ext cx="5402414" cy="1276775"/>
              <a:chOff x="6785369" y="873778"/>
              <a:chExt cx="5256000" cy="1276775"/>
            </a:xfrm>
          </p:grpSpPr>
          <p:sp>
            <p:nvSpPr>
              <p:cNvPr id="11" name="TextBox 10">
                <a:extLst>
                  <a:ext uri="{FF2B5EF4-FFF2-40B4-BE49-F238E27FC236}">
                    <a16:creationId xmlns:a16="http://schemas.microsoft.com/office/drawing/2014/main" id="{106D22C7-8D11-90B9-56DC-A26EC446EC3E}"/>
                  </a:ext>
                </a:extLst>
              </p:cNvPr>
              <p:cNvSpPr txBox="1"/>
              <p:nvPr/>
            </p:nvSpPr>
            <p:spPr>
              <a:xfrm>
                <a:off x="6785369" y="873778"/>
                <a:ext cx="5256000" cy="322659"/>
              </a:xfrm>
              <a:prstGeom prst="round2SameRect">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defPPr>
                  <a:defRPr lang="en-GB"/>
                </a:defPPr>
                <a:lvl1pPr algn="ctr">
                  <a:defRPr sz="1400" b="1">
                    <a:solidFill>
                      <a:schemeClr val="lt1"/>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pPr>
                  <a:spcAft>
                    <a:spcPts val="600"/>
                  </a:spcAft>
                </a:pPr>
                <a:endParaRPr lang="en-GB" kern="0">
                  <a:solidFill>
                    <a:schemeClr val="bg1"/>
                  </a:solidFill>
                </a:endParaRPr>
              </a:p>
            </p:txBody>
          </p:sp>
          <p:sp>
            <p:nvSpPr>
              <p:cNvPr id="12" name="Rectangle: Top Corners Rounded 11">
                <a:extLst>
                  <a:ext uri="{FF2B5EF4-FFF2-40B4-BE49-F238E27FC236}">
                    <a16:creationId xmlns:a16="http://schemas.microsoft.com/office/drawing/2014/main" id="{2312EFA9-9E00-1087-9B93-85D272A2DA6C}"/>
                  </a:ext>
                </a:extLst>
              </p:cNvPr>
              <p:cNvSpPr/>
              <p:nvPr/>
            </p:nvSpPr>
            <p:spPr>
              <a:xfrm>
                <a:off x="6785369" y="1214553"/>
                <a:ext cx="5256000" cy="936000"/>
              </a:xfrm>
              <a:prstGeom prst="round2SameRect">
                <a:avLst>
                  <a:gd name="adj1" fmla="val 0"/>
                  <a:gd name="adj2" fmla="val 7660"/>
                </a:avLst>
              </a:prstGeom>
              <a:solidFill>
                <a:schemeClr val="bg1"/>
              </a:solidFill>
              <a:ln>
                <a:noFill/>
              </a:ln>
              <a:effectLst>
                <a:outerShdw blurRad="228600" dist="50800" dir="2700000" sx="102000" sy="102000" algn="tl" rotWithShape="0">
                  <a:srgbClr val="00384E">
                    <a:alpha val="29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216000" tIns="108000" rIns="216000" bIns="72000" rtlCol="0" anchor="t"/>
              <a:lstStyle/>
              <a:p>
                <a:pPr>
                  <a:spcAft>
                    <a:spcPts val="600"/>
                  </a:spcAft>
                </a:pPr>
                <a:r>
                  <a:rPr lang="en-GB" sz="1400">
                    <a:solidFill>
                      <a:schemeClr val="tx1"/>
                    </a:solidFill>
                  </a:rPr>
                  <a:t>Provides secure, sovereign, high‑reliability EO capabilities for Member States</a:t>
                </a:r>
              </a:p>
              <a:p>
                <a:r>
                  <a:rPr lang="en-GB" sz="1400">
                    <a:solidFill>
                      <a:schemeClr val="tx1"/>
                    </a:solidFill>
                  </a:rPr>
                  <a:t>Planned under 2028-2034 Multiannual Financial Framework </a:t>
                </a:r>
              </a:p>
            </p:txBody>
          </p:sp>
        </p:grpSp>
        <p:grpSp>
          <p:nvGrpSpPr>
            <p:cNvPr id="14" name="Group 13">
              <a:extLst>
                <a:ext uri="{FF2B5EF4-FFF2-40B4-BE49-F238E27FC236}">
                  <a16:creationId xmlns:a16="http://schemas.microsoft.com/office/drawing/2014/main" id="{C3B09DF1-21AF-ACFF-355A-42B992A27E73}"/>
                </a:ext>
              </a:extLst>
            </p:cNvPr>
            <p:cNvGrpSpPr/>
            <p:nvPr/>
          </p:nvGrpSpPr>
          <p:grpSpPr>
            <a:xfrm>
              <a:off x="6283036" y="5111858"/>
              <a:ext cx="5402414" cy="971803"/>
              <a:chOff x="6785369" y="5144404"/>
              <a:chExt cx="5256000" cy="971803"/>
            </a:xfrm>
          </p:grpSpPr>
          <p:sp>
            <p:nvSpPr>
              <p:cNvPr id="16" name="TextBox 15">
                <a:extLst>
                  <a:ext uri="{FF2B5EF4-FFF2-40B4-BE49-F238E27FC236}">
                    <a16:creationId xmlns:a16="http://schemas.microsoft.com/office/drawing/2014/main" id="{F5FD5D8C-A452-BAF2-D7F4-2AD5DB5A4B0E}"/>
                  </a:ext>
                </a:extLst>
              </p:cNvPr>
              <p:cNvSpPr txBox="1"/>
              <p:nvPr/>
            </p:nvSpPr>
            <p:spPr>
              <a:xfrm>
                <a:off x="6785369" y="5144404"/>
                <a:ext cx="5256000" cy="323803"/>
              </a:xfrm>
              <a:prstGeom prst="round2SameRect">
                <a:avLst/>
              </a:prstGeom>
              <a:solidFill>
                <a:srgbClr val="80ED99"/>
              </a:solidFill>
              <a:ln w="25400" cap="flat" cmpd="sng" algn="ctr">
                <a:noFill/>
                <a:prstDash val="solid"/>
              </a:ln>
              <a:effectLst/>
            </p:spPr>
            <p:txBody>
              <a:bodyPr lIns="90000" tIns="46800" rtlCol="0" anchor="t">
                <a:spAutoFit/>
              </a:bodyPr>
              <a:lstStyle>
                <a:defPPr>
                  <a:defRPr lang="en-GB"/>
                </a:defPPr>
                <a:lvl1pPr marL="0" marR="0" lvl="0" indent="0" algn="ctr" defTabSz="914400" eaLnBrk="1" latinLnBrk="0" hangingPunct="1">
                  <a:lnSpc>
                    <a:spcPct val="100000"/>
                  </a:lnSpc>
                  <a:buClrTx/>
                  <a:buSzTx/>
                  <a:buFontTx/>
                  <a:buNone/>
                  <a:tabLst/>
                  <a:defRPr kumimoji="0" sz="1400" b="1" i="0" u="none" strike="noStrike" kern="0" cap="none" spc="0" normalizeH="0" baseline="0">
                    <a:ln>
                      <a:noFill/>
                    </a:ln>
                    <a:solidFill>
                      <a:srgbClr val="133D2B"/>
                    </a:solidFill>
                    <a:effectLst/>
                    <a:uLnTx/>
                    <a:uFillTx/>
                    <a:latin typeface="Arial" panose="020B0604020202020204"/>
                  </a:defRPr>
                </a:lvl1pPr>
                <a:lvl2pPr>
                  <a:defRPr>
                    <a:solidFill>
                      <a:schemeClr val="tx1"/>
                    </a:solidFill>
                    <a:latin typeface="Verdana" pitchFamily="34" charset="0"/>
                  </a:defRPr>
                </a:lvl2pPr>
                <a:lvl3pPr>
                  <a:defRPr>
                    <a:solidFill>
                      <a:schemeClr val="tx1"/>
                    </a:solidFill>
                    <a:latin typeface="Verdana" pitchFamily="34" charset="0"/>
                  </a:defRPr>
                </a:lvl3pPr>
                <a:lvl4pPr>
                  <a:defRPr>
                    <a:solidFill>
                      <a:schemeClr val="tx1"/>
                    </a:solidFill>
                    <a:latin typeface="Verdana" pitchFamily="34" charset="0"/>
                  </a:defRPr>
                </a:lvl4pPr>
                <a:lvl5pPr>
                  <a:defRPr>
                    <a:solidFill>
                      <a:schemeClr val="tx1"/>
                    </a:solidFill>
                    <a:latin typeface="Verdana" pitchFamily="34" charset="0"/>
                  </a:defRPr>
                </a:lvl5pPr>
                <a:lvl6pPr>
                  <a:defRPr>
                    <a:solidFill>
                      <a:schemeClr val="tx1"/>
                    </a:solidFill>
                    <a:latin typeface="Verdana" pitchFamily="34" charset="0"/>
                  </a:defRPr>
                </a:lvl6pPr>
                <a:lvl7pPr>
                  <a:defRPr>
                    <a:solidFill>
                      <a:schemeClr val="tx1"/>
                    </a:solidFill>
                    <a:latin typeface="Verdana" pitchFamily="34" charset="0"/>
                  </a:defRPr>
                </a:lvl7pPr>
                <a:lvl8pPr>
                  <a:defRPr>
                    <a:solidFill>
                      <a:schemeClr val="tx1"/>
                    </a:solidFill>
                    <a:latin typeface="Verdana" pitchFamily="34" charset="0"/>
                  </a:defRPr>
                </a:lvl8pPr>
                <a:lvl9pPr>
                  <a:defRPr>
                    <a:solidFill>
                      <a:schemeClr val="tx1"/>
                    </a:solidFill>
                    <a:latin typeface="Verdana" pitchFamily="34" charset="0"/>
                  </a:defRPr>
                </a:lvl9pPr>
              </a:lstStyle>
              <a:p>
                <a:r>
                  <a:rPr lang="en-GB">
                    <a:latin typeface="+mn-lt"/>
                  </a:rPr>
                  <a:t>EOGS-SM = EOGS Space Mission</a:t>
                </a:r>
              </a:p>
            </p:txBody>
          </p:sp>
          <p:sp>
            <p:nvSpPr>
              <p:cNvPr id="17" name="Rectangle: Top Corners Rounded 16">
                <a:extLst>
                  <a:ext uri="{FF2B5EF4-FFF2-40B4-BE49-F238E27FC236}">
                    <a16:creationId xmlns:a16="http://schemas.microsoft.com/office/drawing/2014/main" id="{FB39E645-0748-7388-75BA-6C42CB6D6EF9}"/>
                  </a:ext>
                </a:extLst>
              </p:cNvPr>
              <p:cNvSpPr/>
              <p:nvPr/>
            </p:nvSpPr>
            <p:spPr>
              <a:xfrm>
                <a:off x="6785369" y="5468207"/>
                <a:ext cx="5256000" cy="648000"/>
              </a:xfrm>
              <a:prstGeom prst="round2SameRect">
                <a:avLst>
                  <a:gd name="adj1" fmla="val 0"/>
                  <a:gd name="adj2" fmla="val 7660"/>
                </a:avLst>
              </a:prstGeom>
              <a:solidFill>
                <a:schemeClr val="bg1"/>
              </a:solidFill>
              <a:ln>
                <a:noFill/>
              </a:ln>
              <a:effectLst>
                <a:outerShdw blurRad="228600" dist="50800" dir="2700000" sx="102000" sy="102000" algn="tl" rotWithShape="0">
                  <a:srgbClr val="00384E">
                    <a:alpha val="29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216000" tIns="108000" rIns="216000" bIns="72000" rtlCol="0" anchor="t"/>
              <a:lstStyle/>
              <a:p>
                <a:r>
                  <a:rPr lang="en-GB" sz="1400">
                    <a:solidFill>
                      <a:schemeClr val="tx1"/>
                    </a:solidFill>
                  </a:rPr>
                  <a:t>Constellation owned by European Commission to complement existing capabilities</a:t>
                </a:r>
              </a:p>
            </p:txBody>
          </p:sp>
        </p:grpSp>
        <p:sp>
          <p:nvSpPr>
            <p:cNvPr id="27" name="TextBox 26">
              <a:extLst>
                <a:ext uri="{FF2B5EF4-FFF2-40B4-BE49-F238E27FC236}">
                  <a16:creationId xmlns:a16="http://schemas.microsoft.com/office/drawing/2014/main" id="{7AD644A6-0A9F-7A77-98A5-975067F02C94}"/>
                </a:ext>
              </a:extLst>
            </p:cNvPr>
            <p:cNvSpPr txBox="1"/>
            <p:nvPr/>
          </p:nvSpPr>
          <p:spPr>
            <a:xfrm>
              <a:off x="6414097" y="1360408"/>
              <a:ext cx="5412030" cy="307777"/>
            </a:xfrm>
            <a:prstGeom prst="rect">
              <a:avLst/>
            </a:prstGeom>
            <a:noFill/>
          </p:spPr>
          <p:txBody>
            <a:bodyPr wrap="square">
              <a:spAutoFit/>
            </a:bodyPr>
            <a:lstStyle/>
            <a:p>
              <a:pPr algn="ctr">
                <a:spcAft>
                  <a:spcPts val="600"/>
                </a:spcAft>
              </a:pPr>
              <a:r>
                <a:rPr lang="en-GB" sz="1400" b="1">
                  <a:solidFill>
                    <a:schemeClr val="bg1"/>
                  </a:solidFill>
                </a:rPr>
                <a:t>EOGS = European Earth Observation Governmental Service</a:t>
              </a:r>
            </a:p>
          </p:txBody>
        </p:sp>
        <p:sp>
          <p:nvSpPr>
            <p:cNvPr id="31" name="Rectangle: Rounded Corners 30">
              <a:extLst>
                <a:ext uri="{FF2B5EF4-FFF2-40B4-BE49-F238E27FC236}">
                  <a16:creationId xmlns:a16="http://schemas.microsoft.com/office/drawing/2014/main" id="{B02DC82C-81FE-1D80-026A-2E64FAB496AB}"/>
                </a:ext>
              </a:extLst>
            </p:cNvPr>
            <p:cNvSpPr/>
            <p:nvPr/>
          </p:nvSpPr>
          <p:spPr>
            <a:xfrm>
              <a:off x="305493" y="1364065"/>
              <a:ext cx="5835636" cy="4719596"/>
            </a:xfrm>
            <a:prstGeom prst="roundRect">
              <a:avLst>
                <a:gd name="adj" fmla="val 2576"/>
              </a:avLst>
            </a:prstGeom>
            <a:solidFill>
              <a:schemeClr val="bg1"/>
            </a:solidFill>
            <a:ln>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2" name="Group 31">
              <a:extLst>
                <a:ext uri="{FF2B5EF4-FFF2-40B4-BE49-F238E27FC236}">
                  <a16:creationId xmlns:a16="http://schemas.microsoft.com/office/drawing/2014/main" id="{FF50D06B-3E09-0AD3-1E75-A58EDF2A8238}"/>
                </a:ext>
              </a:extLst>
            </p:cNvPr>
            <p:cNvGrpSpPr/>
            <p:nvPr/>
          </p:nvGrpSpPr>
          <p:grpSpPr>
            <a:xfrm>
              <a:off x="435807" y="1920059"/>
              <a:ext cx="5541682" cy="4231359"/>
              <a:chOff x="333624" y="714913"/>
              <a:chExt cx="6030039" cy="4926457"/>
            </a:xfrm>
          </p:grpSpPr>
          <p:sp>
            <p:nvSpPr>
              <p:cNvPr id="41" name="Rectangle: Rounded Corners 40">
                <a:extLst>
                  <a:ext uri="{FF2B5EF4-FFF2-40B4-BE49-F238E27FC236}">
                    <a16:creationId xmlns:a16="http://schemas.microsoft.com/office/drawing/2014/main" id="{DF9723DB-FA42-EA13-134E-F93E38C7B076}"/>
                  </a:ext>
                </a:extLst>
              </p:cNvPr>
              <p:cNvSpPr/>
              <p:nvPr/>
            </p:nvSpPr>
            <p:spPr>
              <a:xfrm>
                <a:off x="333624" y="3161727"/>
                <a:ext cx="6020883" cy="2479643"/>
              </a:xfrm>
              <a:prstGeom prst="roundRect">
                <a:avLst>
                  <a:gd name="adj" fmla="val 4343"/>
                </a:avLst>
              </a:prstGeom>
              <a:solidFill>
                <a:srgbClr val="007177">
                  <a:alpha val="5000"/>
                </a:srgbClr>
              </a:solidFill>
              <a:ln w="25400" cap="flat" cmpd="sng" algn="ctr">
                <a:noFill/>
                <a:prstDash val="dash"/>
              </a:ln>
              <a:effectLst/>
            </p:spPr>
            <p:txBody>
              <a:bodyPr lIns="90000" tIns="36000" bIns="0" rtlCol="0" anchor="b" anchorCtr="0"/>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400" b="1" i="0" u="none" strike="noStrike" kern="0" cap="none" spc="0" normalizeH="0" baseline="0" noProof="0">
                    <a:ln>
                      <a:noFill/>
                    </a:ln>
                    <a:solidFill>
                      <a:srgbClr val="133D2B"/>
                    </a:solidFill>
                    <a:effectLst/>
                    <a:uLnTx/>
                    <a:uFillTx/>
                    <a:latin typeface="Arial" panose="020B0604020202020204"/>
                    <a:ea typeface="+mn-ea"/>
                    <a:cs typeface="+mn-cs"/>
                  </a:rPr>
                  <a:t>EOGS Space Component</a:t>
                </a:r>
              </a:p>
            </p:txBody>
          </p:sp>
          <p:sp>
            <p:nvSpPr>
              <p:cNvPr id="42" name="Rectangle: Rounded Corners 41">
                <a:extLst>
                  <a:ext uri="{FF2B5EF4-FFF2-40B4-BE49-F238E27FC236}">
                    <a16:creationId xmlns:a16="http://schemas.microsoft.com/office/drawing/2014/main" id="{D660D36D-A6A4-BEC3-9013-B7C34550055C}"/>
                  </a:ext>
                </a:extLst>
              </p:cNvPr>
              <p:cNvSpPr/>
              <p:nvPr/>
            </p:nvSpPr>
            <p:spPr>
              <a:xfrm>
                <a:off x="333627" y="1868302"/>
                <a:ext cx="6020883" cy="998686"/>
              </a:xfrm>
              <a:prstGeom prst="roundRect">
                <a:avLst>
                  <a:gd name="adj" fmla="val 10126"/>
                </a:avLst>
              </a:prstGeom>
              <a:solidFill>
                <a:srgbClr val="38A3A5"/>
              </a:solidFill>
              <a:ln w="25400" cap="flat" cmpd="sng" algn="ctr">
                <a:noFill/>
                <a:prstDash val="solid"/>
              </a:ln>
              <a:effectLst/>
            </p:spPr>
            <p:txBody>
              <a:bodyPr tIns="72000"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600" b="1" i="0" u="none" strike="noStrike" kern="0" cap="none" spc="0" normalizeH="0" baseline="0" noProof="0">
                    <a:ln>
                      <a:noFill/>
                    </a:ln>
                    <a:solidFill>
                      <a:srgbClr val="FEFFFF"/>
                    </a:solidFill>
                    <a:effectLst/>
                    <a:uLnTx/>
                    <a:uFillTx/>
                    <a:latin typeface="Arial" panose="020B0604020202020204"/>
                    <a:ea typeface="+mn-ea"/>
                    <a:cs typeface="+mn-cs"/>
                  </a:rPr>
                  <a:t>SECURE PLATFORM</a:t>
                </a:r>
              </a:p>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600" b="1" i="0" u="none" strike="noStrike" kern="0" cap="none" spc="0" normalizeH="0" baseline="0" noProof="0">
                  <a:ln>
                    <a:noFill/>
                  </a:ln>
                  <a:solidFill>
                    <a:srgbClr val="FEFFFF"/>
                  </a:solidFill>
                  <a:effectLst/>
                  <a:uLnTx/>
                  <a:uFillTx/>
                  <a:latin typeface="Arial" panose="020B0604020202020204"/>
                  <a:ea typeface="+mn-ea"/>
                  <a:cs typeface="+mn-cs"/>
                </a:endParaRPr>
              </a:p>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600" b="1" i="0" u="none" strike="noStrike" kern="0" cap="none" spc="0" normalizeH="0" baseline="0" noProof="0">
                  <a:ln>
                    <a:noFill/>
                  </a:ln>
                  <a:solidFill>
                    <a:srgbClr val="FEFFFF"/>
                  </a:solidFill>
                  <a:effectLst/>
                  <a:uLnTx/>
                  <a:uFillTx/>
                  <a:latin typeface="Arial" panose="020B0604020202020204"/>
                  <a:ea typeface="+mn-ea"/>
                  <a:cs typeface="+mn-cs"/>
                </a:endParaRPr>
              </a:p>
            </p:txBody>
          </p:sp>
          <p:sp>
            <p:nvSpPr>
              <p:cNvPr id="52" name="Rectangle: Rounded Corners 51">
                <a:extLst>
                  <a:ext uri="{FF2B5EF4-FFF2-40B4-BE49-F238E27FC236}">
                    <a16:creationId xmlns:a16="http://schemas.microsoft.com/office/drawing/2014/main" id="{532760D6-4BBB-E989-7D47-C12B8F401E15}"/>
                  </a:ext>
                </a:extLst>
              </p:cNvPr>
              <p:cNvSpPr/>
              <p:nvPr/>
            </p:nvSpPr>
            <p:spPr>
              <a:xfrm>
                <a:off x="338632" y="714913"/>
                <a:ext cx="1943361" cy="484204"/>
              </a:xfrm>
              <a:prstGeom prst="roundRect">
                <a:avLst/>
              </a:prstGeom>
              <a:solidFill>
                <a:srgbClr val="2257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t>USERS</a:t>
                </a:r>
              </a:p>
            </p:txBody>
          </p:sp>
          <p:sp>
            <p:nvSpPr>
              <p:cNvPr id="54" name="Rectangle: Rounded Corners 53">
                <a:extLst>
                  <a:ext uri="{FF2B5EF4-FFF2-40B4-BE49-F238E27FC236}">
                    <a16:creationId xmlns:a16="http://schemas.microsoft.com/office/drawing/2014/main" id="{18496126-7F33-0B2A-7112-03A5B7D8BDC8}"/>
                  </a:ext>
                </a:extLst>
              </p:cNvPr>
              <p:cNvSpPr/>
              <p:nvPr/>
            </p:nvSpPr>
            <p:spPr>
              <a:xfrm>
                <a:off x="2379467" y="714913"/>
                <a:ext cx="1943361" cy="484204"/>
              </a:xfrm>
              <a:prstGeom prst="roundRect">
                <a:avLst/>
              </a:prstGeom>
              <a:solidFill>
                <a:srgbClr val="2257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t>USERS</a:t>
                </a:r>
                <a:endParaRPr lang="en-GB" sz="1200"/>
              </a:p>
            </p:txBody>
          </p:sp>
          <p:sp>
            <p:nvSpPr>
              <p:cNvPr id="61" name="Rectangle: Rounded Corners 60">
                <a:extLst>
                  <a:ext uri="{FF2B5EF4-FFF2-40B4-BE49-F238E27FC236}">
                    <a16:creationId xmlns:a16="http://schemas.microsoft.com/office/drawing/2014/main" id="{82F67398-C14B-84F9-00B0-8656B03D2BFE}"/>
                  </a:ext>
                </a:extLst>
              </p:cNvPr>
              <p:cNvSpPr/>
              <p:nvPr/>
            </p:nvSpPr>
            <p:spPr>
              <a:xfrm>
                <a:off x="4420302" y="714913"/>
                <a:ext cx="1943361" cy="484204"/>
              </a:xfrm>
              <a:prstGeom prst="roundRect">
                <a:avLst/>
              </a:prstGeom>
              <a:solidFill>
                <a:srgbClr val="2257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t>USERS</a:t>
                </a:r>
                <a:endParaRPr lang="en-GB" sz="1200"/>
              </a:p>
            </p:txBody>
          </p:sp>
          <p:cxnSp>
            <p:nvCxnSpPr>
              <p:cNvPr id="62" name="Straight Arrow Connector 61">
                <a:extLst>
                  <a:ext uri="{FF2B5EF4-FFF2-40B4-BE49-F238E27FC236}">
                    <a16:creationId xmlns:a16="http://schemas.microsoft.com/office/drawing/2014/main" id="{00CE87D3-C72A-A222-5CAD-286039FD50EE}"/>
                  </a:ext>
                </a:extLst>
              </p:cNvPr>
              <p:cNvCxnSpPr>
                <a:cxnSpLocks/>
              </p:cNvCxnSpPr>
              <p:nvPr/>
            </p:nvCxnSpPr>
            <p:spPr>
              <a:xfrm>
                <a:off x="3350619" y="1660741"/>
                <a:ext cx="2" cy="207561"/>
              </a:xfrm>
              <a:prstGeom prst="straightConnector1">
                <a:avLst/>
              </a:prstGeom>
              <a:ln w="12700">
                <a:solidFill>
                  <a:srgbClr val="0E2841"/>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64" name="Straight Arrow Connector 63">
                <a:extLst>
                  <a:ext uri="{FF2B5EF4-FFF2-40B4-BE49-F238E27FC236}">
                    <a16:creationId xmlns:a16="http://schemas.microsoft.com/office/drawing/2014/main" id="{C486151C-F1E2-531F-A474-1D01675AFF2E}"/>
                  </a:ext>
                </a:extLst>
              </p:cNvPr>
              <p:cNvCxnSpPr>
                <a:cxnSpLocks/>
              </p:cNvCxnSpPr>
              <p:nvPr/>
            </p:nvCxnSpPr>
            <p:spPr>
              <a:xfrm>
                <a:off x="5391455" y="1205792"/>
                <a:ext cx="0" cy="204732"/>
              </a:xfrm>
              <a:prstGeom prst="straightConnector1">
                <a:avLst/>
              </a:prstGeom>
              <a:ln w="12700">
                <a:solidFill>
                  <a:srgbClr val="0E2841"/>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67" name="Rectangle: Rounded Corners 66">
                <a:extLst>
                  <a:ext uri="{FF2B5EF4-FFF2-40B4-BE49-F238E27FC236}">
                    <a16:creationId xmlns:a16="http://schemas.microsoft.com/office/drawing/2014/main" id="{0485613B-27D1-5391-E5CC-1BE69BB4DB32}"/>
                  </a:ext>
                </a:extLst>
              </p:cNvPr>
              <p:cNvSpPr/>
              <p:nvPr/>
            </p:nvSpPr>
            <p:spPr>
              <a:xfrm>
                <a:off x="424230" y="2356902"/>
                <a:ext cx="5839514" cy="418948"/>
              </a:xfrm>
              <a:prstGeom prst="roundRect">
                <a:avLst>
                  <a:gd name="adj" fmla="val 23746"/>
                </a:avLst>
              </a:prstGeom>
              <a:solidFill>
                <a:srgbClr val="2A7C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bg1"/>
                    </a:solidFill>
                  </a:rPr>
                  <a:t>Federation Layer </a:t>
                </a:r>
              </a:p>
            </p:txBody>
          </p:sp>
          <p:sp>
            <p:nvSpPr>
              <p:cNvPr id="69" name="Rectangle: Rounded Corners 68">
                <a:extLst>
                  <a:ext uri="{FF2B5EF4-FFF2-40B4-BE49-F238E27FC236}">
                    <a16:creationId xmlns:a16="http://schemas.microsoft.com/office/drawing/2014/main" id="{B5337B16-DC16-CB9E-36EE-9F3CEBDD4A34}"/>
                  </a:ext>
                </a:extLst>
              </p:cNvPr>
              <p:cNvSpPr/>
              <p:nvPr/>
            </p:nvSpPr>
            <p:spPr>
              <a:xfrm>
                <a:off x="405141" y="3294944"/>
                <a:ext cx="1927652" cy="2016000"/>
              </a:xfrm>
              <a:prstGeom prst="roundRect">
                <a:avLst>
                  <a:gd name="adj" fmla="val 5252"/>
                </a:avLst>
              </a:prstGeom>
              <a:solidFill>
                <a:srgbClr val="80ED99"/>
              </a:solidFill>
              <a:ln w="25400" cap="flat" cmpd="sng" algn="ctr">
                <a:noFill/>
                <a:prstDash val="solid"/>
              </a:ln>
              <a:effectLst/>
            </p:spPr>
            <p:txBody>
              <a:bodyPr lIns="90000" tIns="36000" rtlCol="0" anchor="t"/>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400" b="1" i="0" u="none" strike="noStrike" kern="0" cap="none" spc="0" normalizeH="0" baseline="0" noProof="0">
                    <a:ln>
                      <a:noFill/>
                    </a:ln>
                    <a:solidFill>
                      <a:srgbClr val="133D2B"/>
                    </a:solidFill>
                    <a:effectLst/>
                    <a:uLnTx/>
                    <a:uFillTx/>
                    <a:latin typeface="Arial" panose="020B0604020202020204"/>
                    <a:ea typeface="+mn-ea"/>
                    <a:cs typeface="+mn-cs"/>
                  </a:rPr>
                  <a:t>EOGS-SM</a:t>
                </a:r>
              </a:p>
            </p:txBody>
          </p:sp>
          <p:sp>
            <p:nvSpPr>
              <p:cNvPr id="71" name="Rectangle: Rounded Corners 70">
                <a:extLst>
                  <a:ext uri="{FF2B5EF4-FFF2-40B4-BE49-F238E27FC236}">
                    <a16:creationId xmlns:a16="http://schemas.microsoft.com/office/drawing/2014/main" id="{DEBC9EFD-8BFA-012F-03F3-95DFB76355C4}"/>
                  </a:ext>
                </a:extLst>
              </p:cNvPr>
              <p:cNvSpPr/>
              <p:nvPr/>
            </p:nvSpPr>
            <p:spPr>
              <a:xfrm>
                <a:off x="507506" y="3703077"/>
                <a:ext cx="1722922" cy="360000"/>
              </a:xfrm>
              <a:prstGeom prst="roundRect">
                <a:avLst/>
              </a:prstGeom>
              <a:solidFill>
                <a:srgbClr val="28A0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t>GSF</a:t>
                </a:r>
                <a:endParaRPr lang="en-GB" sz="1400" b="1"/>
              </a:p>
            </p:txBody>
          </p:sp>
          <p:sp>
            <p:nvSpPr>
              <p:cNvPr id="72" name="Rectangle: Rounded Corners 71">
                <a:extLst>
                  <a:ext uri="{FF2B5EF4-FFF2-40B4-BE49-F238E27FC236}">
                    <a16:creationId xmlns:a16="http://schemas.microsoft.com/office/drawing/2014/main" id="{90912DD3-2F40-46B6-F294-F810012CDD62}"/>
                  </a:ext>
                </a:extLst>
              </p:cNvPr>
              <p:cNvSpPr/>
              <p:nvPr/>
            </p:nvSpPr>
            <p:spPr>
              <a:xfrm>
                <a:off x="497975" y="4809199"/>
                <a:ext cx="1741984" cy="360000"/>
              </a:xfrm>
              <a:prstGeom prst="roundRect">
                <a:avLst/>
              </a:prstGeom>
              <a:solidFill>
                <a:srgbClr val="28A0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Space Segment</a:t>
                </a:r>
              </a:p>
            </p:txBody>
          </p:sp>
          <p:sp>
            <p:nvSpPr>
              <p:cNvPr id="73" name="Rectangle: Rounded Corners 72">
                <a:extLst>
                  <a:ext uri="{FF2B5EF4-FFF2-40B4-BE49-F238E27FC236}">
                    <a16:creationId xmlns:a16="http://schemas.microsoft.com/office/drawing/2014/main" id="{83B8D592-1D78-7A1D-83CA-40F1CE5EC877}"/>
                  </a:ext>
                </a:extLst>
              </p:cNvPr>
              <p:cNvSpPr/>
              <p:nvPr/>
            </p:nvSpPr>
            <p:spPr>
              <a:xfrm>
                <a:off x="495581" y="4256138"/>
                <a:ext cx="1746772" cy="360000"/>
              </a:xfrm>
              <a:prstGeom prst="roundRect">
                <a:avLst/>
              </a:prstGeom>
              <a:solidFill>
                <a:srgbClr val="133D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t>Transport Layer</a:t>
                </a:r>
              </a:p>
            </p:txBody>
          </p:sp>
          <p:cxnSp>
            <p:nvCxnSpPr>
              <p:cNvPr id="74" name="Straight Arrow Connector 73">
                <a:extLst>
                  <a:ext uri="{FF2B5EF4-FFF2-40B4-BE49-F238E27FC236}">
                    <a16:creationId xmlns:a16="http://schemas.microsoft.com/office/drawing/2014/main" id="{07C9A57D-B667-5952-215E-7FBBC27B5F22}"/>
                  </a:ext>
                </a:extLst>
              </p:cNvPr>
              <p:cNvCxnSpPr>
                <a:cxnSpLocks/>
              </p:cNvCxnSpPr>
              <p:nvPr/>
            </p:nvCxnSpPr>
            <p:spPr>
              <a:xfrm>
                <a:off x="826721" y="4070633"/>
                <a:ext cx="0" cy="180000"/>
              </a:xfrm>
              <a:prstGeom prst="straightConnector1">
                <a:avLst/>
              </a:prstGeom>
              <a:ln w="12700">
                <a:solidFill>
                  <a:srgbClr val="133D2B"/>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75" name="Straight Arrow Connector 74">
                <a:extLst>
                  <a:ext uri="{FF2B5EF4-FFF2-40B4-BE49-F238E27FC236}">
                    <a16:creationId xmlns:a16="http://schemas.microsoft.com/office/drawing/2014/main" id="{B54FB1B8-B225-CE64-B2F9-42172CDD6C66}"/>
                  </a:ext>
                </a:extLst>
              </p:cNvPr>
              <p:cNvCxnSpPr>
                <a:cxnSpLocks/>
              </p:cNvCxnSpPr>
              <p:nvPr/>
            </p:nvCxnSpPr>
            <p:spPr>
              <a:xfrm>
                <a:off x="1908634" y="4070633"/>
                <a:ext cx="0" cy="180000"/>
              </a:xfrm>
              <a:prstGeom prst="straightConnector1">
                <a:avLst/>
              </a:prstGeom>
              <a:ln w="12700">
                <a:solidFill>
                  <a:srgbClr val="133D2B"/>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78" name="Rectangle: Rounded Corners 77">
                <a:extLst>
                  <a:ext uri="{FF2B5EF4-FFF2-40B4-BE49-F238E27FC236}">
                    <a16:creationId xmlns:a16="http://schemas.microsoft.com/office/drawing/2014/main" id="{D5981C10-F80E-A620-F0C9-2C0B9E7B7917}"/>
                  </a:ext>
                </a:extLst>
              </p:cNvPr>
              <p:cNvSpPr/>
              <p:nvPr/>
            </p:nvSpPr>
            <p:spPr>
              <a:xfrm>
                <a:off x="2770273" y="4334939"/>
                <a:ext cx="1187984" cy="801158"/>
              </a:xfrm>
              <a:prstGeom prst="roundRect">
                <a:avLst>
                  <a:gd name="adj" fmla="val 8953"/>
                </a:avLst>
              </a:prstGeom>
              <a:solidFill>
                <a:srgbClr val="F6FCF9"/>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800" b="1" i="0" u="none" strike="noStrike" kern="0" cap="none" spc="0" normalizeH="0" baseline="0" noProof="0">
                    <a:ln>
                      <a:noFill/>
                    </a:ln>
                    <a:solidFill>
                      <a:srgbClr val="133D2B"/>
                    </a:solidFill>
                    <a:effectLst/>
                    <a:uLnTx/>
                    <a:uFillTx/>
                    <a:latin typeface="Arial" panose="020B0604020202020204"/>
                    <a:ea typeface="+mn-ea"/>
                    <a:cs typeface="+mn-cs"/>
                  </a:rPr>
                  <a:t>MS-owned</a:t>
                </a:r>
              </a:p>
            </p:txBody>
          </p:sp>
          <p:sp>
            <p:nvSpPr>
              <p:cNvPr id="79" name="Rectangle: Rounded Corners 78">
                <a:extLst>
                  <a:ext uri="{FF2B5EF4-FFF2-40B4-BE49-F238E27FC236}">
                    <a16:creationId xmlns:a16="http://schemas.microsoft.com/office/drawing/2014/main" id="{29370C19-69A4-D412-120B-E2DA9D2B4B2F}"/>
                  </a:ext>
                </a:extLst>
              </p:cNvPr>
              <p:cNvSpPr/>
              <p:nvPr/>
            </p:nvSpPr>
            <p:spPr>
              <a:xfrm>
                <a:off x="2658571" y="4206288"/>
                <a:ext cx="1411388" cy="801158"/>
              </a:xfrm>
              <a:prstGeom prst="roundRect">
                <a:avLst>
                  <a:gd name="adj" fmla="val 8953"/>
                </a:avLst>
              </a:prstGeom>
              <a:solidFill>
                <a:srgbClr val="D8F3E7"/>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000" b="1" i="0" u="none" strike="noStrike" kern="0" cap="none" spc="0" normalizeH="0" baseline="0" noProof="0">
                    <a:ln>
                      <a:noFill/>
                    </a:ln>
                    <a:solidFill>
                      <a:srgbClr val="133D2B"/>
                    </a:solidFill>
                    <a:effectLst/>
                    <a:uLnTx/>
                    <a:uFillTx/>
                    <a:latin typeface="Arial" panose="020B0604020202020204"/>
                    <a:ea typeface="+mn-ea"/>
                    <a:cs typeface="+mn-cs"/>
                  </a:rPr>
                  <a:t>MS-owned</a:t>
                </a:r>
              </a:p>
              <a:p>
                <a:pPr marL="0" marR="0" lvl="0" indent="0" algn="ctr" defTabSz="914400" eaLnBrk="1" fontAlgn="base" latinLnBrk="0" hangingPunct="1">
                  <a:lnSpc>
                    <a:spcPct val="100000"/>
                  </a:lnSpc>
                  <a:spcBef>
                    <a:spcPct val="0"/>
                  </a:spcBef>
                  <a:spcAft>
                    <a:spcPct val="0"/>
                  </a:spcAft>
                  <a:buClrTx/>
                  <a:buSzTx/>
                  <a:buFontTx/>
                  <a:buNone/>
                  <a:tabLst/>
                  <a:defRPr/>
                </a:pPr>
                <a:r>
                  <a:rPr lang="en-GB" sz="1000" b="1" kern="0">
                    <a:solidFill>
                      <a:srgbClr val="133D2B"/>
                    </a:solidFill>
                    <a:latin typeface="Arial" panose="020B0604020202020204"/>
                  </a:rPr>
                  <a:t>A</a:t>
                </a:r>
                <a:r>
                  <a:rPr kumimoji="0" lang="en-GB" sz="1000" b="1" i="0" u="none" strike="noStrike" kern="0" cap="none" spc="0" normalizeH="0" baseline="0" noProof="0" err="1">
                    <a:ln>
                      <a:noFill/>
                    </a:ln>
                    <a:solidFill>
                      <a:srgbClr val="133D2B"/>
                    </a:solidFill>
                    <a:effectLst/>
                    <a:uLnTx/>
                    <a:uFillTx/>
                    <a:latin typeface="Arial" panose="020B0604020202020204"/>
                    <a:ea typeface="+mn-ea"/>
                    <a:cs typeface="+mn-cs"/>
                  </a:rPr>
                  <a:t>ssets</a:t>
                </a:r>
                <a:endParaRPr kumimoji="0" lang="en-GB" sz="1000" b="1" i="0" u="none" strike="noStrike" kern="0" cap="none" spc="0" normalizeH="0" baseline="0" noProof="0">
                  <a:ln>
                    <a:noFill/>
                  </a:ln>
                  <a:solidFill>
                    <a:srgbClr val="133D2B"/>
                  </a:solidFill>
                  <a:effectLst/>
                  <a:uLnTx/>
                  <a:uFillTx/>
                  <a:latin typeface="Arial" panose="020B0604020202020204"/>
                  <a:ea typeface="+mn-ea"/>
                  <a:cs typeface="+mn-cs"/>
                </a:endParaRPr>
              </a:p>
            </p:txBody>
          </p:sp>
          <p:sp>
            <p:nvSpPr>
              <p:cNvPr id="80" name="Rectangle: Rounded Corners 79">
                <a:extLst>
                  <a:ext uri="{FF2B5EF4-FFF2-40B4-BE49-F238E27FC236}">
                    <a16:creationId xmlns:a16="http://schemas.microsoft.com/office/drawing/2014/main" id="{18705B12-9D1D-E7F5-5053-0876A28A4B0A}"/>
                  </a:ext>
                </a:extLst>
              </p:cNvPr>
              <p:cNvSpPr/>
              <p:nvPr/>
            </p:nvSpPr>
            <p:spPr>
              <a:xfrm>
                <a:off x="2546036" y="4040730"/>
                <a:ext cx="1636458" cy="801158"/>
              </a:xfrm>
              <a:prstGeom prst="roundRect">
                <a:avLst>
                  <a:gd name="adj" fmla="val 8953"/>
                </a:avLst>
              </a:prstGeom>
              <a:solidFill>
                <a:srgbClr val="A2E3C7"/>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a:ln>
                    <a:noFill/>
                  </a:ln>
                  <a:solidFill>
                    <a:srgbClr val="133D2B"/>
                  </a:solidFill>
                  <a:effectLst/>
                  <a:uLnTx/>
                  <a:uFillTx/>
                  <a:latin typeface="Arial" panose="020B0604020202020204"/>
                  <a:ea typeface="+mn-ea"/>
                  <a:cs typeface="+mn-cs"/>
                </a:endParaRPr>
              </a:p>
            </p:txBody>
          </p:sp>
          <p:sp>
            <p:nvSpPr>
              <p:cNvPr id="81" name="Rectangle: Rounded Corners 80">
                <a:extLst>
                  <a:ext uri="{FF2B5EF4-FFF2-40B4-BE49-F238E27FC236}">
                    <a16:creationId xmlns:a16="http://schemas.microsoft.com/office/drawing/2014/main" id="{FB0CCFE2-0DC2-5C8B-E045-CD2AEBEA45FE}"/>
                  </a:ext>
                </a:extLst>
              </p:cNvPr>
              <p:cNvSpPr/>
              <p:nvPr/>
            </p:nvSpPr>
            <p:spPr>
              <a:xfrm>
                <a:off x="2448262" y="3875172"/>
                <a:ext cx="1832007" cy="801158"/>
              </a:xfrm>
              <a:prstGeom prst="roundRect">
                <a:avLst>
                  <a:gd name="adj" fmla="val 8953"/>
                </a:avLst>
              </a:prstGeom>
              <a:solidFill>
                <a:srgbClr val="57CC99"/>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200" b="1" i="0" u="none" strike="noStrike" kern="0" cap="none" spc="0" normalizeH="0" baseline="0" noProof="0">
                    <a:ln>
                      <a:noFill/>
                    </a:ln>
                    <a:solidFill>
                      <a:srgbClr val="133D2B"/>
                    </a:solidFill>
                    <a:effectLst/>
                    <a:uLnTx/>
                    <a:uFillTx/>
                    <a:latin typeface="Arial" panose="020B0604020202020204"/>
                    <a:ea typeface="+mn-ea"/>
                    <a:cs typeface="+mn-cs"/>
                  </a:rPr>
                  <a:t>MS-OWNED</a:t>
                </a:r>
              </a:p>
              <a:p>
                <a:pPr marL="0" marR="0" lvl="0" indent="0" algn="ctr" defTabSz="914400" eaLnBrk="1" fontAlgn="base" latinLnBrk="0" hangingPunct="1">
                  <a:lnSpc>
                    <a:spcPct val="100000"/>
                  </a:lnSpc>
                  <a:spcBef>
                    <a:spcPct val="0"/>
                  </a:spcBef>
                  <a:spcAft>
                    <a:spcPct val="0"/>
                  </a:spcAft>
                  <a:buClrTx/>
                  <a:buSzTx/>
                  <a:buFontTx/>
                  <a:buNone/>
                  <a:tabLst/>
                  <a:defRPr/>
                </a:pPr>
                <a:r>
                  <a:rPr lang="en-GB" sz="1200" b="1" kern="0">
                    <a:solidFill>
                      <a:srgbClr val="133D2B"/>
                    </a:solidFill>
                    <a:latin typeface="Arial" panose="020B0604020202020204"/>
                  </a:rPr>
                  <a:t>ASSETS</a:t>
                </a:r>
                <a:endParaRPr kumimoji="0" lang="en-GB" sz="1200" b="1" i="0" u="none" strike="noStrike" kern="0" cap="none" spc="0" normalizeH="0" baseline="0" noProof="0">
                  <a:ln>
                    <a:noFill/>
                  </a:ln>
                  <a:solidFill>
                    <a:srgbClr val="133D2B"/>
                  </a:solidFill>
                  <a:effectLst/>
                  <a:uLnTx/>
                  <a:uFillTx/>
                  <a:latin typeface="Arial" panose="020B0604020202020204"/>
                  <a:ea typeface="+mn-ea"/>
                  <a:cs typeface="+mn-cs"/>
                </a:endParaRPr>
              </a:p>
            </p:txBody>
          </p:sp>
          <p:sp>
            <p:nvSpPr>
              <p:cNvPr id="82" name="Rectangle: Rounded Corners 81">
                <a:extLst>
                  <a:ext uri="{FF2B5EF4-FFF2-40B4-BE49-F238E27FC236}">
                    <a16:creationId xmlns:a16="http://schemas.microsoft.com/office/drawing/2014/main" id="{8868546D-16BA-2B9B-FAF7-BD02D2A4A425}"/>
                  </a:ext>
                </a:extLst>
              </p:cNvPr>
              <p:cNvSpPr/>
              <p:nvPr/>
            </p:nvSpPr>
            <p:spPr>
              <a:xfrm>
                <a:off x="4684915" y="4332926"/>
                <a:ext cx="1187984" cy="801158"/>
              </a:xfrm>
              <a:prstGeom prst="roundRect">
                <a:avLst>
                  <a:gd name="adj" fmla="val 8953"/>
                </a:avLst>
              </a:prstGeom>
              <a:solidFill>
                <a:srgbClr val="F2FDFB"/>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800" b="1" i="0" u="none" strike="noStrike" kern="0" cap="none" spc="0" normalizeH="0" baseline="0" noProof="0">
                    <a:ln>
                      <a:noFill/>
                    </a:ln>
                    <a:solidFill>
                      <a:srgbClr val="133D2B"/>
                    </a:solidFill>
                    <a:effectLst/>
                    <a:uLnTx/>
                    <a:uFillTx/>
                    <a:latin typeface="Arial" panose="020B0604020202020204"/>
                    <a:ea typeface="+mn-ea"/>
                    <a:cs typeface="+mn-cs"/>
                  </a:rPr>
                  <a:t>MS-owned</a:t>
                </a:r>
              </a:p>
            </p:txBody>
          </p:sp>
          <p:sp>
            <p:nvSpPr>
              <p:cNvPr id="83" name="Rectangle: Rounded Corners 82">
                <a:extLst>
                  <a:ext uri="{FF2B5EF4-FFF2-40B4-BE49-F238E27FC236}">
                    <a16:creationId xmlns:a16="http://schemas.microsoft.com/office/drawing/2014/main" id="{1954A259-579E-95B1-8165-38C839280C82}"/>
                  </a:ext>
                </a:extLst>
              </p:cNvPr>
              <p:cNvSpPr/>
              <p:nvPr/>
            </p:nvSpPr>
            <p:spPr>
              <a:xfrm>
                <a:off x="4573213" y="4204275"/>
                <a:ext cx="1411388" cy="801158"/>
              </a:xfrm>
              <a:prstGeom prst="roundRect">
                <a:avLst>
                  <a:gd name="adj" fmla="val 8953"/>
                </a:avLst>
              </a:prstGeom>
              <a:solidFill>
                <a:srgbClr val="D0F7F2"/>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a:ln>
                    <a:noFill/>
                  </a:ln>
                  <a:solidFill>
                    <a:srgbClr val="133D2B"/>
                  </a:solidFill>
                  <a:effectLst/>
                  <a:uLnTx/>
                  <a:uFillTx/>
                  <a:latin typeface="Arial" panose="020B0604020202020204"/>
                  <a:ea typeface="+mn-ea"/>
                  <a:cs typeface="+mn-cs"/>
                </a:endParaRPr>
              </a:p>
            </p:txBody>
          </p:sp>
          <p:sp>
            <p:nvSpPr>
              <p:cNvPr id="84" name="Rectangle: Rounded Corners 83">
                <a:extLst>
                  <a:ext uri="{FF2B5EF4-FFF2-40B4-BE49-F238E27FC236}">
                    <a16:creationId xmlns:a16="http://schemas.microsoft.com/office/drawing/2014/main" id="{9A23E282-1D08-7B9A-858A-912120336DD5}"/>
                  </a:ext>
                </a:extLst>
              </p:cNvPr>
              <p:cNvSpPr/>
              <p:nvPr/>
            </p:nvSpPr>
            <p:spPr>
              <a:xfrm>
                <a:off x="4460678" y="4038717"/>
                <a:ext cx="1636458" cy="801158"/>
              </a:xfrm>
              <a:prstGeom prst="roundRect">
                <a:avLst>
                  <a:gd name="adj" fmla="val 8953"/>
                </a:avLst>
              </a:prstGeom>
              <a:solidFill>
                <a:srgbClr val="8EECDF"/>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a:ln>
                    <a:noFill/>
                  </a:ln>
                  <a:solidFill>
                    <a:srgbClr val="133D2B"/>
                  </a:solidFill>
                  <a:effectLst/>
                  <a:uLnTx/>
                  <a:uFillTx/>
                  <a:latin typeface="Arial" panose="020B0604020202020204"/>
                  <a:ea typeface="+mn-ea"/>
                  <a:cs typeface="+mn-cs"/>
                </a:endParaRPr>
              </a:p>
            </p:txBody>
          </p:sp>
          <p:sp>
            <p:nvSpPr>
              <p:cNvPr id="85" name="Rectangle: Rounded Corners 84">
                <a:extLst>
                  <a:ext uri="{FF2B5EF4-FFF2-40B4-BE49-F238E27FC236}">
                    <a16:creationId xmlns:a16="http://schemas.microsoft.com/office/drawing/2014/main" id="{9C18B451-C306-DD0D-C3C2-B214D005E597}"/>
                  </a:ext>
                </a:extLst>
              </p:cNvPr>
              <p:cNvSpPr/>
              <p:nvPr/>
            </p:nvSpPr>
            <p:spPr>
              <a:xfrm>
                <a:off x="4365553" y="3873159"/>
                <a:ext cx="1826709" cy="801158"/>
              </a:xfrm>
              <a:prstGeom prst="roundRect">
                <a:avLst>
                  <a:gd name="adj" fmla="val 8953"/>
                </a:avLst>
              </a:prstGeom>
              <a:solidFill>
                <a:srgbClr val="36DEC6"/>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200" b="1" i="0" u="none" strike="noStrike" kern="0" cap="none" spc="0" normalizeH="0" baseline="0" noProof="0">
                    <a:ln>
                      <a:noFill/>
                    </a:ln>
                    <a:solidFill>
                      <a:srgbClr val="093932"/>
                    </a:solidFill>
                    <a:effectLst/>
                    <a:uLnTx/>
                    <a:uFillTx/>
                    <a:latin typeface="Arial" panose="020B0604020202020204"/>
                    <a:ea typeface="+mn-ea"/>
                    <a:cs typeface="+mn-cs"/>
                  </a:rPr>
                  <a:t>COMMERCIAL</a:t>
                </a:r>
              </a:p>
              <a:p>
                <a:pPr marL="0" marR="0" lvl="0" indent="0" algn="ctr" defTabSz="914400" eaLnBrk="1" fontAlgn="base" latinLnBrk="0" hangingPunct="1">
                  <a:lnSpc>
                    <a:spcPct val="100000"/>
                  </a:lnSpc>
                  <a:spcBef>
                    <a:spcPct val="0"/>
                  </a:spcBef>
                  <a:spcAft>
                    <a:spcPct val="0"/>
                  </a:spcAft>
                  <a:buClrTx/>
                  <a:buSzTx/>
                  <a:buFontTx/>
                  <a:buNone/>
                  <a:tabLst/>
                  <a:defRPr/>
                </a:pPr>
                <a:r>
                  <a:rPr lang="en-GB" sz="1200" b="1" kern="0">
                    <a:solidFill>
                      <a:srgbClr val="093932"/>
                    </a:solidFill>
                    <a:latin typeface="Arial" panose="020B0604020202020204"/>
                  </a:rPr>
                  <a:t>OPERATORS</a:t>
                </a:r>
                <a:endParaRPr kumimoji="0" lang="en-GB" sz="1200" b="1" i="0" u="none" strike="noStrike" kern="0" cap="none" spc="0" normalizeH="0" baseline="0" noProof="0">
                  <a:ln>
                    <a:noFill/>
                  </a:ln>
                  <a:solidFill>
                    <a:srgbClr val="093932"/>
                  </a:solidFill>
                  <a:effectLst/>
                  <a:uLnTx/>
                  <a:uFillTx/>
                  <a:latin typeface="Arial" panose="020B0604020202020204"/>
                  <a:ea typeface="+mn-ea"/>
                  <a:cs typeface="+mn-cs"/>
                </a:endParaRPr>
              </a:p>
            </p:txBody>
          </p:sp>
          <p:cxnSp>
            <p:nvCxnSpPr>
              <p:cNvPr id="86" name="Straight Arrow Connector 85">
                <a:extLst>
                  <a:ext uri="{FF2B5EF4-FFF2-40B4-BE49-F238E27FC236}">
                    <a16:creationId xmlns:a16="http://schemas.microsoft.com/office/drawing/2014/main" id="{2263A721-071D-BE09-D598-B26AF5C60C8F}"/>
                  </a:ext>
                </a:extLst>
              </p:cNvPr>
              <p:cNvCxnSpPr>
                <a:cxnSpLocks/>
              </p:cNvCxnSpPr>
              <p:nvPr/>
            </p:nvCxnSpPr>
            <p:spPr>
              <a:xfrm>
                <a:off x="826721" y="4621915"/>
                <a:ext cx="0" cy="180000"/>
              </a:xfrm>
              <a:prstGeom prst="straightConnector1">
                <a:avLst/>
              </a:prstGeom>
              <a:ln w="12700">
                <a:solidFill>
                  <a:srgbClr val="133D2B"/>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87" name="Straight Arrow Connector 86">
                <a:extLst>
                  <a:ext uri="{FF2B5EF4-FFF2-40B4-BE49-F238E27FC236}">
                    <a16:creationId xmlns:a16="http://schemas.microsoft.com/office/drawing/2014/main" id="{7916D027-FD9A-575E-DFCF-2ED1D173DC1C}"/>
                  </a:ext>
                </a:extLst>
              </p:cNvPr>
              <p:cNvCxnSpPr>
                <a:cxnSpLocks/>
              </p:cNvCxnSpPr>
              <p:nvPr/>
            </p:nvCxnSpPr>
            <p:spPr>
              <a:xfrm flipH="1">
                <a:off x="1908633" y="4619882"/>
                <a:ext cx="1" cy="180000"/>
              </a:xfrm>
              <a:prstGeom prst="straightConnector1">
                <a:avLst/>
              </a:prstGeom>
              <a:ln w="12700">
                <a:solidFill>
                  <a:srgbClr val="133D2B"/>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88" name="Straight Arrow Connector 87">
                <a:extLst>
                  <a:ext uri="{FF2B5EF4-FFF2-40B4-BE49-F238E27FC236}">
                    <a16:creationId xmlns:a16="http://schemas.microsoft.com/office/drawing/2014/main" id="{781F4778-9B25-C337-A5F2-CEC6AAE4FA24}"/>
                  </a:ext>
                </a:extLst>
              </p:cNvPr>
              <p:cNvCxnSpPr>
                <a:cxnSpLocks/>
              </p:cNvCxnSpPr>
              <p:nvPr/>
            </p:nvCxnSpPr>
            <p:spPr>
              <a:xfrm flipV="1">
                <a:off x="1908633" y="2879688"/>
                <a:ext cx="0" cy="432000"/>
              </a:xfrm>
              <a:prstGeom prst="straightConnector1">
                <a:avLst/>
              </a:prstGeom>
              <a:ln w="12700">
                <a:solidFill>
                  <a:schemeClr val="tx2"/>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89" name="Straight Arrow Connector 88">
                <a:extLst>
                  <a:ext uri="{FF2B5EF4-FFF2-40B4-BE49-F238E27FC236}">
                    <a16:creationId xmlns:a16="http://schemas.microsoft.com/office/drawing/2014/main" id="{40F39AC1-C100-D38E-B020-A08B9D6DEE7C}"/>
                  </a:ext>
                </a:extLst>
              </p:cNvPr>
              <p:cNvCxnSpPr>
                <a:cxnSpLocks/>
              </p:cNvCxnSpPr>
              <p:nvPr/>
            </p:nvCxnSpPr>
            <p:spPr>
              <a:xfrm flipV="1">
                <a:off x="825248" y="2879688"/>
                <a:ext cx="0" cy="432000"/>
              </a:xfrm>
              <a:prstGeom prst="straightConnector1">
                <a:avLst/>
              </a:prstGeom>
              <a:ln w="12700">
                <a:solidFill>
                  <a:schemeClr val="tx2"/>
                </a:solidFill>
                <a:headEnd type="none" w="med" len="med"/>
                <a:tailEnd type="none" w="lg" len="lg"/>
              </a:ln>
            </p:spPr>
            <p:style>
              <a:lnRef idx="2">
                <a:schemeClr val="accent1"/>
              </a:lnRef>
              <a:fillRef idx="0">
                <a:schemeClr val="accent1"/>
              </a:fillRef>
              <a:effectRef idx="1">
                <a:schemeClr val="accent1"/>
              </a:effectRef>
              <a:fontRef idx="minor">
                <a:schemeClr val="tx1"/>
              </a:fontRef>
            </p:style>
          </p:cxnSp>
          <p:sp>
            <p:nvSpPr>
              <p:cNvPr id="90" name="TextBox 89">
                <a:extLst>
                  <a:ext uri="{FF2B5EF4-FFF2-40B4-BE49-F238E27FC236}">
                    <a16:creationId xmlns:a16="http://schemas.microsoft.com/office/drawing/2014/main" id="{A5F6BE9B-AA66-379B-CAF7-9D09767723DA}"/>
                  </a:ext>
                </a:extLst>
              </p:cNvPr>
              <p:cNvSpPr txBox="1"/>
              <p:nvPr/>
            </p:nvSpPr>
            <p:spPr>
              <a:xfrm>
                <a:off x="1907983" y="2873342"/>
                <a:ext cx="516360" cy="276999"/>
              </a:xfrm>
              <a:prstGeom prst="rect">
                <a:avLst/>
              </a:prstGeom>
              <a:noFill/>
            </p:spPr>
            <p:txBody>
              <a:bodyPr wrap="none" rtlCol="0">
                <a:spAutoFit/>
              </a:bodyPr>
              <a:lstStyle/>
              <a:p>
                <a:r>
                  <a:rPr lang="en-GB" sz="1200" b="1">
                    <a:solidFill>
                      <a:srgbClr val="0E2841"/>
                    </a:solidFill>
                  </a:rPr>
                  <a:t>Data</a:t>
                </a:r>
                <a:endParaRPr lang="en-GB" b="1">
                  <a:solidFill>
                    <a:srgbClr val="0E2841"/>
                  </a:solidFill>
                </a:endParaRPr>
              </a:p>
            </p:txBody>
          </p:sp>
          <p:sp>
            <p:nvSpPr>
              <p:cNvPr id="91" name="TextBox 90">
                <a:extLst>
                  <a:ext uri="{FF2B5EF4-FFF2-40B4-BE49-F238E27FC236}">
                    <a16:creationId xmlns:a16="http://schemas.microsoft.com/office/drawing/2014/main" id="{E2FC1FDD-190F-198F-6C15-63FAE3FDAB63}"/>
                  </a:ext>
                </a:extLst>
              </p:cNvPr>
              <p:cNvSpPr txBox="1"/>
              <p:nvPr/>
            </p:nvSpPr>
            <p:spPr>
              <a:xfrm>
                <a:off x="816938" y="2872025"/>
                <a:ext cx="845168" cy="276999"/>
              </a:xfrm>
              <a:prstGeom prst="rect">
                <a:avLst/>
              </a:prstGeom>
              <a:noFill/>
              <a:effectLst/>
            </p:spPr>
            <p:txBody>
              <a:bodyPr wrap="none" rtlCol="0">
                <a:spAutoFit/>
              </a:bodyPr>
              <a:lstStyle/>
              <a:p>
                <a:r>
                  <a:rPr lang="en-GB" sz="1200" b="1">
                    <a:solidFill>
                      <a:srgbClr val="0E2841"/>
                    </a:solidFill>
                  </a:rPr>
                  <a:t>Requests</a:t>
                </a:r>
                <a:endParaRPr lang="en-GB" b="1">
                  <a:solidFill>
                    <a:srgbClr val="0E2841"/>
                  </a:solidFill>
                </a:endParaRPr>
              </a:p>
            </p:txBody>
          </p:sp>
          <p:cxnSp>
            <p:nvCxnSpPr>
              <p:cNvPr id="92" name="Straight Connector 91">
                <a:extLst>
                  <a:ext uri="{FF2B5EF4-FFF2-40B4-BE49-F238E27FC236}">
                    <a16:creationId xmlns:a16="http://schemas.microsoft.com/office/drawing/2014/main" id="{F5E979DC-5A2E-28DC-A52C-421DD22C9FF0}"/>
                  </a:ext>
                </a:extLst>
              </p:cNvPr>
              <p:cNvCxnSpPr>
                <a:cxnSpLocks/>
              </p:cNvCxnSpPr>
              <p:nvPr/>
            </p:nvCxnSpPr>
            <p:spPr>
              <a:xfrm flipH="1" flipV="1">
                <a:off x="1908632" y="3294944"/>
                <a:ext cx="1" cy="396000"/>
              </a:xfrm>
              <a:prstGeom prst="line">
                <a:avLst/>
              </a:prstGeom>
              <a:ln w="12700">
                <a:solidFill>
                  <a:srgbClr val="0E2841">
                    <a:alpha val="29000"/>
                  </a:srgbClr>
                </a:solidFill>
                <a:prstDash val="sysDash"/>
              </a:ln>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0505387A-141D-2DC4-C94E-5F6FC44BDE44}"/>
                  </a:ext>
                </a:extLst>
              </p:cNvPr>
              <p:cNvCxnSpPr>
                <a:cxnSpLocks/>
              </p:cNvCxnSpPr>
              <p:nvPr/>
            </p:nvCxnSpPr>
            <p:spPr>
              <a:xfrm flipH="1" flipV="1">
                <a:off x="825248" y="3294944"/>
                <a:ext cx="1" cy="396000"/>
              </a:xfrm>
              <a:prstGeom prst="line">
                <a:avLst/>
              </a:prstGeom>
              <a:ln w="12700">
                <a:solidFill>
                  <a:srgbClr val="0E2841">
                    <a:alpha val="29000"/>
                  </a:srgbClr>
                </a:solidFill>
                <a:prstDash val="sysDash"/>
                <a:headEnd type="triangle" w="med" len="med"/>
              </a:ln>
              <a:effectLst/>
            </p:spPr>
            <p:style>
              <a:lnRef idx="2">
                <a:schemeClr val="accent1"/>
              </a:lnRef>
              <a:fillRef idx="0">
                <a:schemeClr val="accent1"/>
              </a:fillRef>
              <a:effectRef idx="1">
                <a:schemeClr val="accent1"/>
              </a:effectRef>
              <a:fontRef idx="minor">
                <a:schemeClr val="tx1"/>
              </a:fontRef>
            </p:style>
          </p:cxnSp>
          <p:sp>
            <p:nvSpPr>
              <p:cNvPr id="94" name="Rectangle: Rounded Corners 93">
                <a:extLst>
                  <a:ext uri="{FF2B5EF4-FFF2-40B4-BE49-F238E27FC236}">
                    <a16:creationId xmlns:a16="http://schemas.microsoft.com/office/drawing/2014/main" id="{C3401DD7-6447-6A6C-F469-3EE8AADD937B}"/>
                  </a:ext>
                </a:extLst>
              </p:cNvPr>
              <p:cNvSpPr/>
              <p:nvPr/>
            </p:nvSpPr>
            <p:spPr>
              <a:xfrm>
                <a:off x="2448262" y="3317356"/>
                <a:ext cx="3744000" cy="266096"/>
              </a:xfrm>
              <a:prstGeom prst="roundRect">
                <a:avLst>
                  <a:gd name="adj" fmla="val 24145"/>
                </a:avLst>
              </a:prstGeom>
              <a:solidFill>
                <a:srgbClr val="FAC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4C3E00"/>
                    </a:solidFill>
                  </a:rPr>
                  <a:t>Pooling Rules</a:t>
                </a:r>
              </a:p>
            </p:txBody>
          </p:sp>
          <p:cxnSp>
            <p:nvCxnSpPr>
              <p:cNvPr id="95" name="Straight Arrow Connector 94">
                <a:extLst>
                  <a:ext uri="{FF2B5EF4-FFF2-40B4-BE49-F238E27FC236}">
                    <a16:creationId xmlns:a16="http://schemas.microsoft.com/office/drawing/2014/main" id="{02BB1AC6-D713-D2AF-F8A9-E28550D08549}"/>
                  </a:ext>
                </a:extLst>
              </p:cNvPr>
              <p:cNvCxnSpPr>
                <a:cxnSpLocks/>
              </p:cNvCxnSpPr>
              <p:nvPr/>
            </p:nvCxnSpPr>
            <p:spPr>
              <a:xfrm>
                <a:off x="3364265" y="3583452"/>
                <a:ext cx="0" cy="297515"/>
              </a:xfrm>
              <a:prstGeom prst="straightConnector1">
                <a:avLst/>
              </a:prstGeom>
              <a:ln w="12700">
                <a:solidFill>
                  <a:srgbClr val="0E2841"/>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96" name="Straight Arrow Connector 95">
                <a:extLst>
                  <a:ext uri="{FF2B5EF4-FFF2-40B4-BE49-F238E27FC236}">
                    <a16:creationId xmlns:a16="http://schemas.microsoft.com/office/drawing/2014/main" id="{40F04855-ED60-7968-778E-C91689D83CCD}"/>
                  </a:ext>
                </a:extLst>
              </p:cNvPr>
              <p:cNvCxnSpPr>
                <a:cxnSpLocks/>
              </p:cNvCxnSpPr>
              <p:nvPr/>
            </p:nvCxnSpPr>
            <p:spPr>
              <a:xfrm>
                <a:off x="5278907" y="3583452"/>
                <a:ext cx="0" cy="297515"/>
              </a:xfrm>
              <a:prstGeom prst="straightConnector1">
                <a:avLst/>
              </a:prstGeom>
              <a:ln w="12700">
                <a:solidFill>
                  <a:srgbClr val="0E2841"/>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97" name="Straight Arrow Connector 96">
                <a:extLst>
                  <a:ext uri="{FF2B5EF4-FFF2-40B4-BE49-F238E27FC236}">
                    <a16:creationId xmlns:a16="http://schemas.microsoft.com/office/drawing/2014/main" id="{30E1EF2D-2754-50D4-5812-B51D45AF3F35}"/>
                  </a:ext>
                </a:extLst>
              </p:cNvPr>
              <p:cNvCxnSpPr>
                <a:cxnSpLocks/>
              </p:cNvCxnSpPr>
              <p:nvPr/>
            </p:nvCxnSpPr>
            <p:spPr>
              <a:xfrm flipH="1">
                <a:off x="3362855" y="2879688"/>
                <a:ext cx="2821" cy="432000"/>
              </a:xfrm>
              <a:prstGeom prst="straightConnector1">
                <a:avLst/>
              </a:prstGeom>
              <a:ln w="12700">
                <a:solidFill>
                  <a:srgbClr val="0E2841"/>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98" name="Straight Arrow Connector 97">
                <a:extLst>
                  <a:ext uri="{FF2B5EF4-FFF2-40B4-BE49-F238E27FC236}">
                    <a16:creationId xmlns:a16="http://schemas.microsoft.com/office/drawing/2014/main" id="{E8A727DD-BEEA-691C-FD6A-24E749627D26}"/>
                  </a:ext>
                </a:extLst>
              </p:cNvPr>
              <p:cNvCxnSpPr>
                <a:cxnSpLocks/>
              </p:cNvCxnSpPr>
              <p:nvPr/>
            </p:nvCxnSpPr>
            <p:spPr>
              <a:xfrm flipH="1">
                <a:off x="5277497" y="2879688"/>
                <a:ext cx="2821" cy="432000"/>
              </a:xfrm>
              <a:prstGeom prst="straightConnector1">
                <a:avLst/>
              </a:prstGeom>
              <a:ln w="12700">
                <a:solidFill>
                  <a:srgbClr val="0E2841"/>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99" name="Rectangle: Rounded Corners 98">
                <a:extLst>
                  <a:ext uri="{FF2B5EF4-FFF2-40B4-BE49-F238E27FC236}">
                    <a16:creationId xmlns:a16="http://schemas.microsoft.com/office/drawing/2014/main" id="{706D0BDA-AA86-7E9B-5F64-7679B701FD52}"/>
                  </a:ext>
                </a:extLst>
              </p:cNvPr>
              <p:cNvSpPr/>
              <p:nvPr/>
            </p:nvSpPr>
            <p:spPr>
              <a:xfrm>
                <a:off x="333626" y="1409967"/>
                <a:ext cx="6020882" cy="250774"/>
              </a:xfrm>
              <a:prstGeom prst="roundRect">
                <a:avLst>
                  <a:gd name="adj" fmla="val 28235"/>
                </a:avLst>
              </a:prstGeom>
              <a:solidFill>
                <a:srgbClr val="FAC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4C3E00"/>
                    </a:solidFill>
                  </a:rPr>
                  <a:t>Sharing Rules</a:t>
                </a:r>
              </a:p>
            </p:txBody>
          </p:sp>
          <p:cxnSp>
            <p:nvCxnSpPr>
              <p:cNvPr id="100" name="Straight Arrow Connector 99">
                <a:extLst>
                  <a:ext uri="{FF2B5EF4-FFF2-40B4-BE49-F238E27FC236}">
                    <a16:creationId xmlns:a16="http://schemas.microsoft.com/office/drawing/2014/main" id="{D6D5EB32-A254-A8B9-4646-21D7AE2F9487}"/>
                  </a:ext>
                </a:extLst>
              </p:cNvPr>
              <p:cNvCxnSpPr/>
              <p:nvPr/>
            </p:nvCxnSpPr>
            <p:spPr>
              <a:xfrm flipH="1">
                <a:off x="5391454" y="1666666"/>
                <a:ext cx="1" cy="210699"/>
              </a:xfrm>
              <a:prstGeom prst="straightConnector1">
                <a:avLst/>
              </a:prstGeom>
              <a:ln w="12700">
                <a:solidFill>
                  <a:srgbClr val="0E2841"/>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01" name="Straight Arrow Connector 100">
                <a:extLst>
                  <a:ext uri="{FF2B5EF4-FFF2-40B4-BE49-F238E27FC236}">
                    <a16:creationId xmlns:a16="http://schemas.microsoft.com/office/drawing/2014/main" id="{3C46D75F-5BB1-2635-34FE-6E4BC5E4A0C7}"/>
                  </a:ext>
                </a:extLst>
              </p:cNvPr>
              <p:cNvCxnSpPr>
                <a:cxnSpLocks/>
              </p:cNvCxnSpPr>
              <p:nvPr/>
            </p:nvCxnSpPr>
            <p:spPr>
              <a:xfrm>
                <a:off x="3350619" y="1199117"/>
                <a:ext cx="0" cy="210850"/>
              </a:xfrm>
              <a:prstGeom prst="straightConnector1">
                <a:avLst/>
              </a:prstGeom>
              <a:ln w="12700">
                <a:solidFill>
                  <a:srgbClr val="0E2841"/>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02" name="Straight Arrow Connector 101">
                <a:extLst>
                  <a:ext uri="{FF2B5EF4-FFF2-40B4-BE49-F238E27FC236}">
                    <a16:creationId xmlns:a16="http://schemas.microsoft.com/office/drawing/2014/main" id="{0479CC15-D706-EC35-BE88-220A6D6DD22E}"/>
                  </a:ext>
                </a:extLst>
              </p:cNvPr>
              <p:cNvCxnSpPr>
                <a:cxnSpLocks/>
              </p:cNvCxnSpPr>
              <p:nvPr/>
            </p:nvCxnSpPr>
            <p:spPr>
              <a:xfrm>
                <a:off x="1274633" y="1189858"/>
                <a:ext cx="0" cy="226633"/>
              </a:xfrm>
              <a:prstGeom prst="straightConnector1">
                <a:avLst/>
              </a:prstGeom>
              <a:ln w="12700">
                <a:solidFill>
                  <a:srgbClr val="0E2841"/>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03" name="Straight Arrow Connector 102">
                <a:extLst>
                  <a:ext uri="{FF2B5EF4-FFF2-40B4-BE49-F238E27FC236}">
                    <a16:creationId xmlns:a16="http://schemas.microsoft.com/office/drawing/2014/main" id="{0C991C35-5097-6E19-7BD5-D179B80D5E91}"/>
                  </a:ext>
                </a:extLst>
              </p:cNvPr>
              <p:cNvCxnSpPr>
                <a:cxnSpLocks/>
              </p:cNvCxnSpPr>
              <p:nvPr/>
            </p:nvCxnSpPr>
            <p:spPr>
              <a:xfrm>
                <a:off x="1274633" y="1660741"/>
                <a:ext cx="2" cy="207561"/>
              </a:xfrm>
              <a:prstGeom prst="straightConnector1">
                <a:avLst/>
              </a:prstGeom>
              <a:ln w="12700">
                <a:solidFill>
                  <a:srgbClr val="0E2841"/>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grpSp>
        <p:sp>
          <p:nvSpPr>
            <p:cNvPr id="104" name="TextBox 103">
              <a:extLst>
                <a:ext uri="{FF2B5EF4-FFF2-40B4-BE49-F238E27FC236}">
                  <a16:creationId xmlns:a16="http://schemas.microsoft.com/office/drawing/2014/main" id="{03F82398-B519-77AC-C794-6CB1DD558892}"/>
                </a:ext>
              </a:extLst>
            </p:cNvPr>
            <p:cNvSpPr txBox="1"/>
            <p:nvPr/>
          </p:nvSpPr>
          <p:spPr>
            <a:xfrm>
              <a:off x="305492" y="1351364"/>
              <a:ext cx="5835637" cy="351771"/>
            </a:xfrm>
            <a:prstGeom prst="round2SameRect">
              <a:avLst>
                <a:gd name="adj1" fmla="val 28694"/>
                <a:gd name="adj2" fmla="val 0"/>
              </a:avLst>
            </a:prstGeom>
            <a:solidFill>
              <a:schemeClr val="tx1"/>
            </a:solidFill>
          </p:spPr>
          <p:txBody>
            <a:bodyPr wrap="none" lIns="36000" tIns="0" rIns="36000" bIns="0">
              <a:noAutofit/>
            </a:bodyPr>
            <a:lstStyle/>
            <a:p>
              <a:pPr algn="ctr"/>
              <a:r>
                <a:rPr lang="en-GB" sz="1800" b="1" kern="0">
                  <a:solidFill>
                    <a:schemeClr val="bg1"/>
                  </a:solidFill>
                  <a:latin typeface="+mn-lt"/>
                </a:rPr>
                <a:t>EOGS</a:t>
              </a:r>
            </a:p>
          </p:txBody>
        </p:sp>
      </p:grpSp>
    </p:spTree>
    <p:extLst>
      <p:ext uri="{BB962C8B-B14F-4D97-AF65-F5344CB8AC3E}">
        <p14:creationId xmlns:p14="http://schemas.microsoft.com/office/powerpoint/2010/main" val="2977307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88415-A7C8-CE0F-21B7-85FFF8FDF3F1}"/>
              </a:ext>
            </a:extLst>
          </p:cNvPr>
          <p:cNvSpPr>
            <a:spLocks noGrp="1"/>
          </p:cNvSpPr>
          <p:nvPr>
            <p:ph type="title"/>
          </p:nvPr>
        </p:nvSpPr>
        <p:spPr/>
        <p:txBody>
          <a:bodyPr/>
          <a:lstStyle/>
          <a:p>
            <a:r>
              <a:rPr lang="en-GB"/>
              <a:t>Element 1 Coordination with EOGS preparation</a:t>
            </a:r>
          </a:p>
        </p:txBody>
      </p:sp>
      <p:grpSp>
        <p:nvGrpSpPr>
          <p:cNvPr id="114" name="Group 113">
            <a:extLst>
              <a:ext uri="{FF2B5EF4-FFF2-40B4-BE49-F238E27FC236}">
                <a16:creationId xmlns:a16="http://schemas.microsoft.com/office/drawing/2014/main" id="{57BA3850-04E6-6832-F92D-6DC4298819BE}"/>
              </a:ext>
            </a:extLst>
          </p:cNvPr>
          <p:cNvGrpSpPr/>
          <p:nvPr/>
        </p:nvGrpSpPr>
        <p:grpSpPr>
          <a:xfrm>
            <a:off x="454304" y="1489877"/>
            <a:ext cx="3051656" cy="4659799"/>
            <a:chOff x="455547" y="1484574"/>
            <a:chExt cx="3204000" cy="4672541"/>
          </a:xfrm>
        </p:grpSpPr>
        <p:sp>
          <p:nvSpPr>
            <p:cNvPr id="8" name="Rectangle: Rounded Corners 7">
              <a:extLst>
                <a:ext uri="{FF2B5EF4-FFF2-40B4-BE49-F238E27FC236}">
                  <a16:creationId xmlns:a16="http://schemas.microsoft.com/office/drawing/2014/main" id="{CC22BDD5-D455-7C7A-80EB-8AF31FAA0AE7}"/>
                </a:ext>
              </a:extLst>
            </p:cNvPr>
            <p:cNvSpPr/>
            <p:nvPr/>
          </p:nvSpPr>
          <p:spPr>
            <a:xfrm>
              <a:off x="455547" y="2704844"/>
              <a:ext cx="3204000" cy="876300"/>
            </a:xfrm>
            <a:prstGeom prst="roundRect">
              <a:avLst>
                <a:gd name="adj" fmla="val 11412"/>
              </a:avLst>
            </a:prstGeom>
            <a:solidFill>
              <a:srgbClr val="005A76"/>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89755" tIns="45595" rIns="91191" bIns="45595" numCol="1" spcCol="0" rtlCol="0" fromWordArt="0" anchor="ctr" anchorCtr="0" forceAA="0" compatLnSpc="1">
              <a:prstTxWarp prst="textNoShape">
                <a:avLst/>
              </a:prstTxWarp>
              <a:noAutofit/>
            </a:bodyPr>
            <a:lstStyle/>
            <a:p>
              <a:pPr algn="ctr"/>
              <a:r>
                <a:rPr lang="en-GB" sz="1396" b="1"/>
                <a:t>System Requirement Document (SRD)</a:t>
              </a:r>
            </a:p>
          </p:txBody>
        </p:sp>
        <p:sp>
          <p:nvSpPr>
            <p:cNvPr id="10" name="Rectangle: Rounded Corners 9">
              <a:extLst>
                <a:ext uri="{FF2B5EF4-FFF2-40B4-BE49-F238E27FC236}">
                  <a16:creationId xmlns:a16="http://schemas.microsoft.com/office/drawing/2014/main" id="{D1C09440-BB2E-FE1E-6168-B14B8312EF7D}"/>
                </a:ext>
              </a:extLst>
            </p:cNvPr>
            <p:cNvSpPr/>
            <p:nvPr/>
          </p:nvSpPr>
          <p:spPr>
            <a:xfrm>
              <a:off x="455547" y="1484574"/>
              <a:ext cx="3204000" cy="876300"/>
            </a:xfrm>
            <a:prstGeom prst="roundRect">
              <a:avLst>
                <a:gd name="adj" fmla="val 10661"/>
              </a:avLst>
            </a:prstGeom>
            <a:solidFill>
              <a:srgbClr val="0032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tLang="en-US" sz="1396" b="1"/>
                <a:t>User Needs </a:t>
              </a:r>
            </a:p>
            <a:p>
              <a:pPr algn="ctr"/>
              <a:r>
                <a:rPr lang="en-GB" altLang="en-US" sz="1396" i="1"/>
                <a:t>Issued by the Commission</a:t>
              </a:r>
              <a:endParaRPr lang="en-GB" sz="1396" b="1" i="1">
                <a:solidFill>
                  <a:srgbClr val="003247"/>
                </a:solidFill>
              </a:endParaRPr>
            </a:p>
          </p:txBody>
        </p:sp>
        <p:cxnSp>
          <p:nvCxnSpPr>
            <p:cNvPr id="11" name="Straight Arrow Connector 10">
              <a:extLst>
                <a:ext uri="{FF2B5EF4-FFF2-40B4-BE49-F238E27FC236}">
                  <a16:creationId xmlns:a16="http://schemas.microsoft.com/office/drawing/2014/main" id="{03FFAC6F-0C10-85C7-ED17-0366F45BCDEC}"/>
                </a:ext>
              </a:extLst>
            </p:cNvPr>
            <p:cNvCxnSpPr>
              <a:cxnSpLocks/>
              <a:stCxn id="10" idx="2"/>
              <a:endCxn id="8" idx="0"/>
            </p:cNvCxnSpPr>
            <p:nvPr/>
          </p:nvCxnSpPr>
          <p:spPr>
            <a:xfrm>
              <a:off x="2057547" y="2360874"/>
              <a:ext cx="0" cy="34397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E8161B28-50D4-1C2C-8CB9-F19E07ED6285}"/>
                </a:ext>
              </a:extLst>
            </p:cNvPr>
            <p:cNvCxnSpPr>
              <a:cxnSpLocks/>
              <a:stCxn id="8" idx="2"/>
            </p:cNvCxnSpPr>
            <p:nvPr/>
          </p:nvCxnSpPr>
          <p:spPr>
            <a:xfrm>
              <a:off x="2057547" y="3581144"/>
              <a:ext cx="0" cy="343971"/>
            </a:xfrm>
            <a:prstGeom prst="straightConnector1">
              <a:avLst/>
            </a:prstGeom>
            <a:ln>
              <a:solidFill>
                <a:srgbClr val="006B6F"/>
              </a:solidFill>
              <a:tailEnd type="triangle"/>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96A6AEC2-5E97-655C-386B-B72650A08157}"/>
                </a:ext>
              </a:extLst>
            </p:cNvPr>
            <p:cNvGrpSpPr/>
            <p:nvPr/>
          </p:nvGrpSpPr>
          <p:grpSpPr>
            <a:xfrm>
              <a:off x="455547" y="3925115"/>
              <a:ext cx="3204000" cy="2232000"/>
              <a:chOff x="455547" y="4333875"/>
              <a:chExt cx="3204000" cy="2232000"/>
            </a:xfrm>
          </p:grpSpPr>
          <p:sp>
            <p:nvSpPr>
              <p:cNvPr id="20" name="Rectangle: Rounded Corners 19">
                <a:extLst>
                  <a:ext uri="{FF2B5EF4-FFF2-40B4-BE49-F238E27FC236}">
                    <a16:creationId xmlns:a16="http://schemas.microsoft.com/office/drawing/2014/main" id="{146FBEA0-03CE-5011-3D02-01F1AACDBAD2}"/>
                  </a:ext>
                </a:extLst>
              </p:cNvPr>
              <p:cNvSpPr/>
              <p:nvPr/>
            </p:nvSpPr>
            <p:spPr>
              <a:xfrm>
                <a:off x="455547" y="4333875"/>
                <a:ext cx="3204000" cy="2232000"/>
              </a:xfrm>
              <a:prstGeom prst="roundRect">
                <a:avLst>
                  <a:gd name="adj" fmla="val 5933"/>
                </a:avLst>
              </a:prstGeom>
              <a:solidFill>
                <a:srgbClr val="006B6F">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89755" tIns="45595" rIns="91191" bIns="45595" numCol="1" spcCol="0" rtlCol="0" fromWordArt="0" anchor="ctr" anchorCtr="0" forceAA="0" compatLnSpc="1">
                <a:prstTxWarp prst="textNoShape">
                  <a:avLst/>
                </a:prstTxWarp>
                <a:noAutofit/>
              </a:bodyPr>
              <a:lstStyle/>
              <a:p>
                <a:pPr algn="ctr"/>
                <a:endParaRPr lang="en-GB" sz="1396" b="1"/>
              </a:p>
            </p:txBody>
          </p:sp>
          <p:grpSp>
            <p:nvGrpSpPr>
              <p:cNvPr id="22" name="Group 21">
                <a:extLst>
                  <a:ext uri="{FF2B5EF4-FFF2-40B4-BE49-F238E27FC236}">
                    <a16:creationId xmlns:a16="http://schemas.microsoft.com/office/drawing/2014/main" id="{EA7C59A2-8D8B-D16C-AC6C-5A9EAD42600E}"/>
                  </a:ext>
                </a:extLst>
              </p:cNvPr>
              <p:cNvGrpSpPr/>
              <p:nvPr/>
            </p:nvGrpSpPr>
            <p:grpSpPr>
              <a:xfrm>
                <a:off x="657225" y="4536515"/>
                <a:ext cx="2800644" cy="1836271"/>
                <a:chOff x="657225" y="4526605"/>
                <a:chExt cx="2800644" cy="1836271"/>
              </a:xfrm>
            </p:grpSpPr>
            <p:sp>
              <p:nvSpPr>
                <p:cNvPr id="9" name="Rectangle: Rounded Corners 8">
                  <a:extLst>
                    <a:ext uri="{FF2B5EF4-FFF2-40B4-BE49-F238E27FC236}">
                      <a16:creationId xmlns:a16="http://schemas.microsoft.com/office/drawing/2014/main" id="{00504FE9-E55D-C1DC-87CB-80C1B51F9350}"/>
                    </a:ext>
                  </a:extLst>
                </p:cNvPr>
                <p:cNvSpPr/>
                <p:nvPr/>
              </p:nvSpPr>
              <p:spPr>
                <a:xfrm>
                  <a:off x="657225" y="4526605"/>
                  <a:ext cx="2800644" cy="432000"/>
                </a:xfrm>
                <a:prstGeom prst="roundRect">
                  <a:avLst>
                    <a:gd name="adj" fmla="val 10661"/>
                  </a:avLst>
                </a:prstGeom>
                <a:solidFill>
                  <a:srgbClr val="017379"/>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89755" tIns="45595" rIns="91191" bIns="45595" numCol="1" spcCol="0" rtlCol="0" fromWordArt="0" anchor="ctr" anchorCtr="0" forceAA="0" compatLnSpc="1">
                  <a:prstTxWarp prst="textNoShape">
                    <a:avLst/>
                  </a:prstTxWarp>
                  <a:noAutofit/>
                </a:bodyPr>
                <a:lstStyle/>
                <a:p>
                  <a:pPr algn="ctr">
                    <a:spcBef>
                      <a:spcPts val="0"/>
                    </a:spcBef>
                    <a:spcAft>
                      <a:spcPts val="299"/>
                    </a:spcAft>
                  </a:pPr>
                  <a:r>
                    <a:rPr lang="en-GB" sz="1197" b="1"/>
                    <a:t>Space Segment Requirements Document (SSRD)</a:t>
                  </a:r>
                </a:p>
              </p:txBody>
            </p:sp>
            <p:sp>
              <p:nvSpPr>
                <p:cNvPr id="15" name="Rectangle: Rounded Corners 14">
                  <a:extLst>
                    <a:ext uri="{FF2B5EF4-FFF2-40B4-BE49-F238E27FC236}">
                      <a16:creationId xmlns:a16="http://schemas.microsoft.com/office/drawing/2014/main" id="{20C9F130-6172-90F4-FFCD-EE9F818E425F}"/>
                    </a:ext>
                  </a:extLst>
                </p:cNvPr>
                <p:cNvSpPr/>
                <p:nvPr/>
              </p:nvSpPr>
              <p:spPr>
                <a:xfrm>
                  <a:off x="657225" y="5042695"/>
                  <a:ext cx="2800644" cy="432000"/>
                </a:xfrm>
                <a:prstGeom prst="roundRect">
                  <a:avLst>
                    <a:gd name="adj" fmla="val 10661"/>
                  </a:avLst>
                </a:prstGeom>
                <a:solidFill>
                  <a:srgbClr val="017379"/>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89755" tIns="45595" rIns="91191" bIns="45595" numCol="1" spcCol="0" rtlCol="0" fromWordArt="0" anchor="ctr" anchorCtr="0" forceAA="0" compatLnSpc="1">
                  <a:prstTxWarp prst="textNoShape">
                    <a:avLst/>
                  </a:prstTxWarp>
                  <a:noAutofit/>
                </a:bodyPr>
                <a:lstStyle/>
                <a:p>
                  <a:pPr algn="ctr">
                    <a:spcBef>
                      <a:spcPts val="0"/>
                    </a:spcBef>
                    <a:spcAft>
                      <a:spcPts val="299"/>
                    </a:spcAft>
                  </a:pPr>
                  <a:r>
                    <a:rPr lang="en-GB" sz="1197" b="1"/>
                    <a:t>Ground Segment Requirement Document (GSRD)</a:t>
                  </a:r>
                </a:p>
              </p:txBody>
            </p:sp>
            <p:sp>
              <p:nvSpPr>
                <p:cNvPr id="16" name="Rectangle: Rounded Corners 15">
                  <a:extLst>
                    <a:ext uri="{FF2B5EF4-FFF2-40B4-BE49-F238E27FC236}">
                      <a16:creationId xmlns:a16="http://schemas.microsoft.com/office/drawing/2014/main" id="{8D2E9DA9-1C45-4641-ACFA-AD916E26AB87}"/>
                    </a:ext>
                  </a:extLst>
                </p:cNvPr>
                <p:cNvSpPr/>
                <p:nvPr/>
              </p:nvSpPr>
              <p:spPr>
                <a:xfrm>
                  <a:off x="657225" y="5558785"/>
                  <a:ext cx="2800644" cy="432000"/>
                </a:xfrm>
                <a:prstGeom prst="roundRect">
                  <a:avLst>
                    <a:gd name="adj" fmla="val 10661"/>
                  </a:avLst>
                </a:prstGeom>
                <a:solidFill>
                  <a:srgbClr val="017379"/>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89755" tIns="45595" rIns="91191" bIns="45595" numCol="1" spcCol="0" rtlCol="0" fromWordArt="0" anchor="ctr" anchorCtr="0" forceAA="0" compatLnSpc="1">
                  <a:prstTxWarp prst="textNoShape">
                    <a:avLst/>
                  </a:prstTxWarp>
                  <a:noAutofit/>
                </a:bodyPr>
                <a:lstStyle/>
                <a:p>
                  <a:pPr algn="ctr">
                    <a:spcBef>
                      <a:spcPts val="0"/>
                    </a:spcBef>
                    <a:spcAft>
                      <a:spcPts val="299"/>
                    </a:spcAft>
                  </a:pPr>
                  <a:r>
                    <a:rPr lang="en-GB" sz="1197" b="1"/>
                    <a:t>Interface requirements Documents</a:t>
                  </a:r>
                </a:p>
              </p:txBody>
            </p:sp>
            <p:sp>
              <p:nvSpPr>
                <p:cNvPr id="17" name="Rectangle: Rounded Corners 16">
                  <a:extLst>
                    <a:ext uri="{FF2B5EF4-FFF2-40B4-BE49-F238E27FC236}">
                      <a16:creationId xmlns:a16="http://schemas.microsoft.com/office/drawing/2014/main" id="{B7EF2DA3-51DE-A4B3-236E-D9E0F40589BD}"/>
                    </a:ext>
                  </a:extLst>
                </p:cNvPr>
                <p:cNvSpPr/>
                <p:nvPr/>
              </p:nvSpPr>
              <p:spPr>
                <a:xfrm>
                  <a:off x="657225" y="6074876"/>
                  <a:ext cx="2800644" cy="288000"/>
                </a:xfrm>
                <a:prstGeom prst="roundRect">
                  <a:avLst>
                    <a:gd name="adj" fmla="val 10661"/>
                  </a:avLst>
                </a:prstGeom>
                <a:solidFill>
                  <a:srgbClr val="017379"/>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89755" tIns="45595" rIns="91191" bIns="45595" numCol="1" spcCol="0" rtlCol="0" fromWordArt="0" anchor="ctr" anchorCtr="0" forceAA="0" compatLnSpc="1">
                  <a:prstTxWarp prst="textNoShape">
                    <a:avLst/>
                  </a:prstTxWarp>
                  <a:noAutofit/>
                </a:bodyPr>
                <a:lstStyle/>
                <a:p>
                  <a:pPr algn="ctr">
                    <a:spcBef>
                      <a:spcPts val="0"/>
                    </a:spcBef>
                    <a:spcAft>
                      <a:spcPts val="299"/>
                    </a:spcAft>
                  </a:pPr>
                  <a:r>
                    <a:rPr lang="en-GB" sz="1197" b="1"/>
                    <a:t>CONOPS Document</a:t>
                  </a:r>
                </a:p>
              </p:txBody>
            </p:sp>
          </p:grpSp>
        </p:grpSp>
      </p:grpSp>
      <p:sp>
        <p:nvSpPr>
          <p:cNvPr id="31" name="TextBox 30">
            <a:extLst>
              <a:ext uri="{FF2B5EF4-FFF2-40B4-BE49-F238E27FC236}">
                <a16:creationId xmlns:a16="http://schemas.microsoft.com/office/drawing/2014/main" id="{51220549-3C88-7D24-C5E8-38CAB1EF5102}"/>
              </a:ext>
            </a:extLst>
          </p:cNvPr>
          <p:cNvSpPr txBox="1"/>
          <p:nvPr/>
        </p:nvSpPr>
        <p:spPr>
          <a:xfrm>
            <a:off x="7504116" y="3384009"/>
            <a:ext cx="1795092" cy="646233"/>
          </a:xfrm>
          <a:prstGeom prst="roundRect">
            <a:avLst/>
          </a:prstGeom>
          <a:solidFill>
            <a:srgbClr val="006B6F">
              <a:alpha val="10000"/>
            </a:srgbClr>
          </a:solidFill>
          <a:ln w="28575">
            <a:noFill/>
          </a:ln>
          <a:effectLst/>
        </p:spPr>
        <p:txBody>
          <a:bodyPr wrap="square" lIns="0" tIns="0" rIns="0" bIns="0" rtlCol="0" anchor="ctr">
            <a:noAutofit/>
          </a:bodyPr>
          <a:lstStyle/>
          <a:p>
            <a:pPr algn="ctr"/>
            <a:r>
              <a:rPr lang="en-GB" sz="1197" b="1">
                <a:solidFill>
                  <a:srgbClr val="004346"/>
                </a:solidFill>
                <a:latin typeface="+mn-lt"/>
                <a:ea typeface="Verdana" panose="020B0604030504040204" pitchFamily="34" charset="0"/>
              </a:rPr>
              <a:t>Space Segment Definition Activities</a:t>
            </a:r>
          </a:p>
        </p:txBody>
      </p:sp>
      <p:sp>
        <p:nvSpPr>
          <p:cNvPr id="32" name="TextBox 31">
            <a:extLst>
              <a:ext uri="{FF2B5EF4-FFF2-40B4-BE49-F238E27FC236}">
                <a16:creationId xmlns:a16="http://schemas.microsoft.com/office/drawing/2014/main" id="{A8F2E5F1-73EC-6FE4-C19B-D245B05FD52A}"/>
              </a:ext>
            </a:extLst>
          </p:cNvPr>
          <p:cNvSpPr txBox="1"/>
          <p:nvPr/>
        </p:nvSpPr>
        <p:spPr>
          <a:xfrm>
            <a:off x="7504116" y="2495838"/>
            <a:ext cx="1795092" cy="646233"/>
          </a:xfrm>
          <a:prstGeom prst="roundRect">
            <a:avLst/>
          </a:prstGeom>
          <a:solidFill>
            <a:srgbClr val="006B6F">
              <a:alpha val="10000"/>
            </a:srgbClr>
          </a:solidFill>
          <a:ln w="28575">
            <a:noFill/>
          </a:ln>
          <a:effectLst/>
        </p:spPr>
        <p:txBody>
          <a:bodyPr wrap="square" lIns="0" tIns="0" rIns="0" bIns="0" rtlCol="0" anchor="ctr">
            <a:noAutofit/>
          </a:bodyPr>
          <a:lstStyle/>
          <a:p>
            <a:pPr algn="ctr"/>
            <a:r>
              <a:rPr lang="en-GB" sz="1197" b="1">
                <a:solidFill>
                  <a:srgbClr val="004346"/>
                </a:solidFill>
                <a:latin typeface="+mn-lt"/>
                <a:ea typeface="Verdana" panose="020B0604030504040204" pitchFamily="34" charset="0"/>
                <a:cs typeface="Arial" panose="020B0604020202020204" pitchFamily="34" charset="0"/>
              </a:rPr>
              <a:t>Ground Segment Framework Definition Activity</a:t>
            </a:r>
          </a:p>
        </p:txBody>
      </p:sp>
      <p:sp>
        <p:nvSpPr>
          <p:cNvPr id="33" name="TextBox 32">
            <a:extLst>
              <a:ext uri="{FF2B5EF4-FFF2-40B4-BE49-F238E27FC236}">
                <a16:creationId xmlns:a16="http://schemas.microsoft.com/office/drawing/2014/main" id="{DFDCA748-FEB8-6FF0-1559-250683EE4C2E}"/>
              </a:ext>
            </a:extLst>
          </p:cNvPr>
          <p:cNvSpPr txBox="1"/>
          <p:nvPr/>
        </p:nvSpPr>
        <p:spPr>
          <a:xfrm>
            <a:off x="7504116" y="4363449"/>
            <a:ext cx="1795092" cy="646233"/>
          </a:xfrm>
          <a:prstGeom prst="roundRect">
            <a:avLst/>
          </a:prstGeom>
          <a:solidFill>
            <a:srgbClr val="006B6F">
              <a:alpha val="10000"/>
            </a:srgbClr>
          </a:solidFill>
          <a:ln w="28575">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1197" b="1">
                <a:solidFill>
                  <a:srgbClr val="004346"/>
                </a:solidFill>
                <a:ea typeface="Verdana" panose="020B0604030504040204" pitchFamily="34" charset="0"/>
              </a:rPr>
              <a:t>Technology Development Activities</a:t>
            </a:r>
          </a:p>
        </p:txBody>
      </p:sp>
      <p:sp>
        <p:nvSpPr>
          <p:cNvPr id="34" name="TextBox 33">
            <a:extLst>
              <a:ext uri="{FF2B5EF4-FFF2-40B4-BE49-F238E27FC236}">
                <a16:creationId xmlns:a16="http://schemas.microsoft.com/office/drawing/2014/main" id="{FD2B6E57-6DC4-D72D-B376-5C889FAE0A21}"/>
              </a:ext>
            </a:extLst>
          </p:cNvPr>
          <p:cNvSpPr txBox="1"/>
          <p:nvPr/>
        </p:nvSpPr>
        <p:spPr>
          <a:xfrm>
            <a:off x="7504116" y="1604480"/>
            <a:ext cx="1795092" cy="646233"/>
          </a:xfrm>
          <a:prstGeom prst="roundRect">
            <a:avLst/>
          </a:prstGeom>
          <a:solidFill>
            <a:srgbClr val="006B6F">
              <a:alpha val="10000"/>
            </a:srgbClr>
          </a:solidFill>
          <a:ln w="28575">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1197" b="1">
                <a:solidFill>
                  <a:srgbClr val="004346"/>
                </a:solidFill>
                <a:ea typeface="Verdana" panose="020B0604030504040204" pitchFamily="34" charset="0"/>
              </a:rPr>
              <a:t>Testbed Architecture Definition Activity</a:t>
            </a:r>
          </a:p>
        </p:txBody>
      </p:sp>
      <p:sp>
        <p:nvSpPr>
          <p:cNvPr id="39" name="TextBox 38">
            <a:extLst>
              <a:ext uri="{FF2B5EF4-FFF2-40B4-BE49-F238E27FC236}">
                <a16:creationId xmlns:a16="http://schemas.microsoft.com/office/drawing/2014/main" id="{A9A7797C-6669-D587-C357-6D54C0F6EFAF}"/>
              </a:ext>
            </a:extLst>
          </p:cNvPr>
          <p:cNvSpPr txBox="1"/>
          <p:nvPr/>
        </p:nvSpPr>
        <p:spPr>
          <a:xfrm>
            <a:off x="7030474" y="3538935"/>
            <a:ext cx="374080" cy="161142"/>
          </a:xfrm>
          <a:prstGeom prst="rect">
            <a:avLst/>
          </a:prstGeom>
          <a:solidFill>
            <a:srgbClr val="E7E8E3">
              <a:alpha val="40000"/>
            </a:srgbClr>
          </a:solidFill>
          <a:effectLst/>
        </p:spPr>
        <p:txBody>
          <a:bodyPr wrap="square" lIns="0" tIns="0" rIns="0" bIns="0" rtlCol="0">
            <a:spAutoFit/>
          </a:bodyPr>
          <a:lstStyle>
            <a:defPPr>
              <a:defRPr lang="en-GB"/>
            </a:defPPr>
            <a:lvl1pPr algn="ctr">
              <a:defRPr sz="1050" i="1">
                <a:latin typeface="+mn-lt"/>
                <a:ea typeface="Verdana" panose="020B0604030504040204" pitchFamily="34" charset="0"/>
                <a:cs typeface="Arial" panose="020B0604020202020204" pitchFamily="34" charset="0"/>
              </a:defRPr>
            </a:lvl1pPr>
          </a:lstStyle>
          <a:p>
            <a:r>
              <a:rPr lang="en-GB" sz="1047"/>
              <a:t>SSRD</a:t>
            </a:r>
          </a:p>
        </p:txBody>
      </p:sp>
      <p:sp>
        <p:nvSpPr>
          <p:cNvPr id="40" name="TextBox 39">
            <a:extLst>
              <a:ext uri="{FF2B5EF4-FFF2-40B4-BE49-F238E27FC236}">
                <a16:creationId xmlns:a16="http://schemas.microsoft.com/office/drawing/2014/main" id="{186D60CE-9579-D4A7-6C48-462F31B3B208}"/>
              </a:ext>
            </a:extLst>
          </p:cNvPr>
          <p:cNvSpPr txBox="1"/>
          <p:nvPr/>
        </p:nvSpPr>
        <p:spPr>
          <a:xfrm>
            <a:off x="6978518" y="2661475"/>
            <a:ext cx="388468" cy="161142"/>
          </a:xfrm>
          <a:prstGeom prst="rect">
            <a:avLst/>
          </a:prstGeom>
          <a:solidFill>
            <a:srgbClr val="E7E8E3">
              <a:alpha val="40000"/>
            </a:srgbClr>
          </a:solidFill>
          <a:effectLst/>
        </p:spPr>
        <p:txBody>
          <a:bodyPr wrap="square" lIns="0" tIns="0" rIns="0" bIns="0" rtlCol="0">
            <a:spAutoFit/>
          </a:bodyPr>
          <a:lstStyle>
            <a:defPPr>
              <a:defRPr lang="en-GB"/>
            </a:defPPr>
            <a:lvl1pPr algn="ctr">
              <a:defRPr sz="1050" i="1">
                <a:latin typeface="+mn-lt"/>
                <a:ea typeface="Verdana" panose="020B0604030504040204" pitchFamily="34" charset="0"/>
                <a:cs typeface="Arial" panose="020B0604020202020204" pitchFamily="34" charset="0"/>
              </a:defRPr>
            </a:lvl1pPr>
          </a:lstStyle>
          <a:p>
            <a:r>
              <a:rPr lang="en-GB" sz="1047"/>
              <a:t>GSRD</a:t>
            </a:r>
          </a:p>
        </p:txBody>
      </p:sp>
      <p:cxnSp>
        <p:nvCxnSpPr>
          <p:cNvPr id="41" name="Straight Arrow Connector 40">
            <a:extLst>
              <a:ext uri="{FF2B5EF4-FFF2-40B4-BE49-F238E27FC236}">
                <a16:creationId xmlns:a16="http://schemas.microsoft.com/office/drawing/2014/main" id="{3F67D27B-B2D0-0BFF-5A2D-659F3C766708}"/>
              </a:ext>
            </a:extLst>
          </p:cNvPr>
          <p:cNvCxnSpPr>
            <a:cxnSpLocks/>
            <a:stCxn id="32" idx="1"/>
            <a:endCxn id="60" idx="3"/>
          </p:cNvCxnSpPr>
          <p:nvPr/>
        </p:nvCxnSpPr>
        <p:spPr>
          <a:xfrm flipH="1">
            <a:off x="6251596" y="2818954"/>
            <a:ext cx="1252521" cy="0"/>
          </a:xfrm>
          <a:prstGeom prst="straightConnector1">
            <a:avLst/>
          </a:prstGeom>
          <a:ln w="12700">
            <a:solidFill>
              <a:schemeClr val="tx1"/>
            </a:solidFill>
            <a:headEnd type="triangl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42590908-6009-D797-A14F-6EA4B09BC72C}"/>
              </a:ext>
            </a:extLst>
          </p:cNvPr>
          <p:cNvSpPr txBox="1"/>
          <p:nvPr/>
        </p:nvSpPr>
        <p:spPr>
          <a:xfrm>
            <a:off x="10965883" y="3038017"/>
            <a:ext cx="1126384" cy="459820"/>
          </a:xfrm>
          <a:prstGeom prst="roundRect">
            <a:avLst/>
          </a:prstGeom>
          <a:solidFill>
            <a:srgbClr val="FFC000"/>
          </a:solidFill>
          <a:ln>
            <a:noFill/>
          </a:ln>
          <a:effectLst/>
        </p:spPr>
        <p:txBody>
          <a:bodyPr wrap="square" lIns="0" tIns="0" rIns="0" bIns="0" rtlCol="0" anchor="ctr">
            <a:noAutofit/>
          </a:bodyPr>
          <a:lstStyle/>
          <a:p>
            <a:pPr algn="ctr"/>
            <a:r>
              <a:rPr lang="en-GB" sz="1097" b="1">
                <a:latin typeface="+mn-lt"/>
                <a:ea typeface="Verdana" panose="020B0604030504040204" pitchFamily="34" charset="0"/>
                <a:cs typeface="Arial" panose="020B0604020202020204" pitchFamily="34" charset="0"/>
              </a:rPr>
              <a:t>MFF 2028-2034</a:t>
            </a:r>
          </a:p>
          <a:p>
            <a:pPr algn="ctr"/>
            <a:r>
              <a:rPr lang="en-GB" sz="1097" b="1">
                <a:latin typeface="+mn-lt"/>
                <a:ea typeface="Verdana" panose="020B0604030504040204" pitchFamily="34" charset="0"/>
                <a:cs typeface="Arial" panose="020B0604020202020204" pitchFamily="34" charset="0"/>
              </a:rPr>
              <a:t>CM28</a:t>
            </a:r>
          </a:p>
        </p:txBody>
      </p:sp>
      <p:cxnSp>
        <p:nvCxnSpPr>
          <p:cNvPr id="43" name="Connector: Elbow 42">
            <a:extLst>
              <a:ext uri="{FF2B5EF4-FFF2-40B4-BE49-F238E27FC236}">
                <a16:creationId xmlns:a16="http://schemas.microsoft.com/office/drawing/2014/main" id="{9CD65B7D-800C-C76F-000C-A3F0C02CEDF2}"/>
              </a:ext>
            </a:extLst>
          </p:cNvPr>
          <p:cNvCxnSpPr>
            <a:cxnSpLocks/>
            <a:stCxn id="32" idx="3"/>
            <a:endCxn id="42" idx="1"/>
          </p:cNvCxnSpPr>
          <p:nvPr/>
        </p:nvCxnSpPr>
        <p:spPr>
          <a:xfrm>
            <a:off x="9299208" y="2818955"/>
            <a:ext cx="1666675" cy="448973"/>
          </a:xfrm>
          <a:prstGeom prst="bentConnector3">
            <a:avLst>
              <a:gd name="adj1" fmla="val 50000"/>
            </a:avLst>
          </a:prstGeom>
          <a:ln w="12700">
            <a:solidFill>
              <a:schemeClr val="tx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44" name="Connector: Elbow 43">
            <a:extLst>
              <a:ext uri="{FF2B5EF4-FFF2-40B4-BE49-F238E27FC236}">
                <a16:creationId xmlns:a16="http://schemas.microsoft.com/office/drawing/2014/main" id="{5EE5DFFD-7906-1467-9027-49828EB28AA9}"/>
              </a:ext>
            </a:extLst>
          </p:cNvPr>
          <p:cNvCxnSpPr>
            <a:cxnSpLocks/>
            <a:stCxn id="31" idx="3"/>
            <a:endCxn id="42" idx="1"/>
          </p:cNvCxnSpPr>
          <p:nvPr/>
        </p:nvCxnSpPr>
        <p:spPr>
          <a:xfrm flipV="1">
            <a:off x="9299208" y="3267928"/>
            <a:ext cx="1666675" cy="439198"/>
          </a:xfrm>
          <a:prstGeom prst="bentConnector3">
            <a:avLst>
              <a:gd name="adj1" fmla="val 50000"/>
            </a:avLst>
          </a:prstGeom>
          <a:ln w="12700">
            <a:solidFill>
              <a:schemeClr val="tx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6CFE1493-E699-7FA7-65AC-14FA71B4EA7A}"/>
              </a:ext>
            </a:extLst>
          </p:cNvPr>
          <p:cNvSpPr txBox="1"/>
          <p:nvPr/>
        </p:nvSpPr>
        <p:spPr>
          <a:xfrm>
            <a:off x="9783781" y="3204320"/>
            <a:ext cx="284557" cy="161142"/>
          </a:xfrm>
          <a:prstGeom prst="rect">
            <a:avLst/>
          </a:prstGeom>
          <a:noFill/>
          <a:effectLst/>
        </p:spPr>
        <p:txBody>
          <a:bodyPr wrap="none" lIns="0" tIns="0" rIns="0" bIns="0" rtlCol="0">
            <a:spAutoFit/>
          </a:bodyPr>
          <a:lstStyle/>
          <a:p>
            <a:r>
              <a:rPr lang="en-GB" sz="1047" i="1">
                <a:latin typeface="+mn-lt"/>
                <a:ea typeface="Verdana" panose="020B0604030504040204" pitchFamily="34" charset="0"/>
                <a:cs typeface="Arial" panose="020B0604020202020204" pitchFamily="34" charset="0"/>
              </a:rPr>
              <a:t>PDR</a:t>
            </a:r>
          </a:p>
        </p:txBody>
      </p:sp>
      <p:sp>
        <p:nvSpPr>
          <p:cNvPr id="48" name="TextBox 47">
            <a:extLst>
              <a:ext uri="{FF2B5EF4-FFF2-40B4-BE49-F238E27FC236}">
                <a16:creationId xmlns:a16="http://schemas.microsoft.com/office/drawing/2014/main" id="{8A5DFC54-416A-ED70-3303-352259371CB3}"/>
              </a:ext>
            </a:extLst>
          </p:cNvPr>
          <p:cNvSpPr txBox="1"/>
          <p:nvPr/>
        </p:nvSpPr>
        <p:spPr>
          <a:xfrm>
            <a:off x="8494547" y="4103874"/>
            <a:ext cx="329319" cy="161142"/>
          </a:xfrm>
          <a:prstGeom prst="rect">
            <a:avLst/>
          </a:prstGeom>
          <a:noFill/>
          <a:effectLst/>
        </p:spPr>
        <p:txBody>
          <a:bodyPr wrap="none" lIns="0" tIns="0" rIns="0" bIns="0" rtlCol="0">
            <a:spAutoFit/>
          </a:bodyPr>
          <a:lstStyle/>
          <a:p>
            <a:r>
              <a:rPr lang="en-GB" sz="1047" i="1">
                <a:latin typeface="+mn-lt"/>
                <a:ea typeface="Verdana" panose="020B0604030504040204" pitchFamily="34" charset="0"/>
                <a:cs typeface="Arial" panose="020B0604020202020204" pitchFamily="34" charset="0"/>
              </a:rPr>
              <a:t>TRL6</a:t>
            </a:r>
          </a:p>
        </p:txBody>
      </p:sp>
      <p:cxnSp>
        <p:nvCxnSpPr>
          <p:cNvPr id="49" name="Connector: Elbow 48">
            <a:extLst>
              <a:ext uri="{FF2B5EF4-FFF2-40B4-BE49-F238E27FC236}">
                <a16:creationId xmlns:a16="http://schemas.microsoft.com/office/drawing/2014/main" id="{AF34A012-CDC5-9ADC-0ED1-B4E7598CAC6F}"/>
              </a:ext>
            </a:extLst>
          </p:cNvPr>
          <p:cNvCxnSpPr>
            <a:cxnSpLocks/>
            <a:stCxn id="98" idx="3"/>
            <a:endCxn id="42" idx="2"/>
          </p:cNvCxnSpPr>
          <p:nvPr/>
        </p:nvCxnSpPr>
        <p:spPr>
          <a:xfrm flipV="1">
            <a:off x="9299208" y="3497837"/>
            <a:ext cx="2229867" cy="2197265"/>
          </a:xfrm>
          <a:prstGeom prst="bentConnector2">
            <a:avLst/>
          </a:prstGeom>
          <a:ln w="12700">
            <a:solidFill>
              <a:schemeClr val="tx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a16="http://schemas.microsoft.com/office/drawing/2014/main" id="{260AAAE5-CF7C-683A-2E2D-AE42B2345270}"/>
              </a:ext>
            </a:extLst>
          </p:cNvPr>
          <p:cNvCxnSpPr>
            <a:cxnSpLocks/>
            <a:stCxn id="33" idx="2"/>
            <a:endCxn id="63" idx="0"/>
          </p:cNvCxnSpPr>
          <p:nvPr/>
        </p:nvCxnSpPr>
        <p:spPr>
          <a:xfrm>
            <a:off x="8401662" y="5009682"/>
            <a:ext cx="0" cy="244549"/>
          </a:xfrm>
          <a:prstGeom prst="straightConnector1">
            <a:avLst/>
          </a:prstGeom>
          <a:ln w="12700">
            <a:solidFill>
              <a:schemeClr val="tx1"/>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53" name="Connector: Elbow 52">
            <a:extLst>
              <a:ext uri="{FF2B5EF4-FFF2-40B4-BE49-F238E27FC236}">
                <a16:creationId xmlns:a16="http://schemas.microsoft.com/office/drawing/2014/main" id="{33CFCC92-8312-7CD1-2B93-8295170418FC}"/>
              </a:ext>
            </a:extLst>
          </p:cNvPr>
          <p:cNvCxnSpPr>
            <a:cxnSpLocks/>
            <a:stCxn id="26" idx="3"/>
            <a:endCxn id="34" idx="1"/>
          </p:cNvCxnSpPr>
          <p:nvPr/>
        </p:nvCxnSpPr>
        <p:spPr>
          <a:xfrm flipV="1">
            <a:off x="6250509" y="1927597"/>
            <a:ext cx="1253608" cy="731282"/>
          </a:xfrm>
          <a:prstGeom prst="bentConnector3">
            <a:avLst>
              <a:gd name="adj1" fmla="val 50000"/>
            </a:avLst>
          </a:prstGeom>
          <a:ln w="12700">
            <a:solidFill>
              <a:schemeClr val="tx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54" name="Straight Arrow Connector 53">
            <a:extLst>
              <a:ext uri="{FF2B5EF4-FFF2-40B4-BE49-F238E27FC236}">
                <a16:creationId xmlns:a16="http://schemas.microsoft.com/office/drawing/2014/main" id="{6CDA8F5B-7443-1A78-E009-D81A88C28522}"/>
              </a:ext>
            </a:extLst>
          </p:cNvPr>
          <p:cNvCxnSpPr>
            <a:cxnSpLocks/>
            <a:stCxn id="62" idx="1"/>
            <a:endCxn id="34" idx="3"/>
          </p:cNvCxnSpPr>
          <p:nvPr/>
        </p:nvCxnSpPr>
        <p:spPr>
          <a:xfrm flipH="1">
            <a:off x="9299209" y="1927596"/>
            <a:ext cx="265453" cy="0"/>
          </a:xfrm>
          <a:prstGeom prst="straightConnector1">
            <a:avLst/>
          </a:prstGeom>
          <a:ln w="12700">
            <a:solidFill>
              <a:schemeClr val="tx1"/>
            </a:solidFill>
            <a:headEnd type="triangl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7" name="Connector: Elbow 56">
            <a:extLst>
              <a:ext uri="{FF2B5EF4-FFF2-40B4-BE49-F238E27FC236}">
                <a16:creationId xmlns:a16="http://schemas.microsoft.com/office/drawing/2014/main" id="{E04C5949-B6DA-A399-4AD7-ABE7BD35FE5C}"/>
              </a:ext>
            </a:extLst>
          </p:cNvPr>
          <p:cNvCxnSpPr>
            <a:cxnSpLocks/>
            <a:stCxn id="62" idx="3"/>
            <a:endCxn id="42" idx="0"/>
          </p:cNvCxnSpPr>
          <p:nvPr/>
        </p:nvCxnSpPr>
        <p:spPr>
          <a:xfrm>
            <a:off x="11359753" y="1927597"/>
            <a:ext cx="169322" cy="1110421"/>
          </a:xfrm>
          <a:prstGeom prst="bentConnector2">
            <a:avLst/>
          </a:prstGeom>
          <a:ln w="12700">
            <a:solidFill>
              <a:schemeClr val="tx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58" name="Connector: Elbow 57">
            <a:extLst>
              <a:ext uri="{FF2B5EF4-FFF2-40B4-BE49-F238E27FC236}">
                <a16:creationId xmlns:a16="http://schemas.microsoft.com/office/drawing/2014/main" id="{2DF6C021-470D-025B-BDD9-8BF8F2CA6787}"/>
              </a:ext>
            </a:extLst>
          </p:cNvPr>
          <p:cNvCxnSpPr>
            <a:cxnSpLocks/>
            <a:stCxn id="97" idx="3"/>
            <a:endCxn id="62" idx="2"/>
          </p:cNvCxnSpPr>
          <p:nvPr/>
        </p:nvCxnSpPr>
        <p:spPr>
          <a:xfrm flipV="1">
            <a:off x="9299209" y="2250713"/>
            <a:ext cx="1162999" cy="3208183"/>
          </a:xfrm>
          <a:prstGeom prst="bentConnector2">
            <a:avLst/>
          </a:prstGeom>
          <a:ln w="12700">
            <a:solidFill>
              <a:schemeClr val="tx1"/>
            </a:solidFill>
            <a:prstDash val="lgDash"/>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59" name="Connector: Elbow 58">
            <a:extLst>
              <a:ext uri="{FF2B5EF4-FFF2-40B4-BE49-F238E27FC236}">
                <a16:creationId xmlns:a16="http://schemas.microsoft.com/office/drawing/2014/main" id="{A1855C18-7ED8-25E6-4A58-46FE779B9CDE}"/>
              </a:ext>
            </a:extLst>
          </p:cNvPr>
          <p:cNvCxnSpPr>
            <a:cxnSpLocks/>
            <a:stCxn id="27" idx="3"/>
            <a:endCxn id="31" idx="1"/>
          </p:cNvCxnSpPr>
          <p:nvPr/>
        </p:nvCxnSpPr>
        <p:spPr>
          <a:xfrm>
            <a:off x="6250509" y="2984130"/>
            <a:ext cx="1253608" cy="722996"/>
          </a:xfrm>
          <a:prstGeom prst="bentConnector3">
            <a:avLst>
              <a:gd name="adj1" fmla="val 50000"/>
            </a:avLst>
          </a:prstGeom>
          <a:ln w="12700">
            <a:solidFill>
              <a:schemeClr val="tx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692B1A77-5027-2266-3AD0-B81BB7F7BE3B}"/>
              </a:ext>
            </a:extLst>
          </p:cNvPr>
          <p:cNvSpPr txBox="1"/>
          <p:nvPr/>
        </p:nvSpPr>
        <p:spPr>
          <a:xfrm>
            <a:off x="9564661" y="1604480"/>
            <a:ext cx="1795092" cy="646233"/>
          </a:xfrm>
          <a:prstGeom prst="roundRect">
            <a:avLst/>
          </a:prstGeom>
          <a:solidFill>
            <a:srgbClr val="006B6F">
              <a:alpha val="10000"/>
            </a:srgbClr>
          </a:solidFill>
          <a:ln w="28575">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defPPr>
              <a:defRPr lang="en-US"/>
            </a:defPPr>
            <a:lvl1pPr algn="ctr">
              <a:defRPr sz="1050">
                <a:solidFill>
                  <a:srgbClr val="196B24"/>
                </a:solidFill>
                <a:latin typeface="Verdana" panose="020B0604030504040204" pitchFamily="34" charset="0"/>
                <a:ea typeface="Verdana" panose="020B060403050404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1197" b="1">
                <a:solidFill>
                  <a:srgbClr val="004346"/>
                </a:solidFill>
                <a:latin typeface="+mn-lt"/>
              </a:rPr>
              <a:t>Applications PoC Demonstration Activities</a:t>
            </a:r>
          </a:p>
        </p:txBody>
      </p:sp>
      <p:sp>
        <p:nvSpPr>
          <p:cNvPr id="63" name="TextBox 62">
            <a:extLst>
              <a:ext uri="{FF2B5EF4-FFF2-40B4-BE49-F238E27FC236}">
                <a16:creationId xmlns:a16="http://schemas.microsoft.com/office/drawing/2014/main" id="{42ED0136-0044-A8AD-9E68-A03D788FFBCD}"/>
              </a:ext>
            </a:extLst>
          </p:cNvPr>
          <p:cNvSpPr txBox="1"/>
          <p:nvPr/>
        </p:nvSpPr>
        <p:spPr>
          <a:xfrm>
            <a:off x="7504116" y="5254231"/>
            <a:ext cx="1795092" cy="646233"/>
          </a:xfrm>
          <a:prstGeom prst="roundRect">
            <a:avLst/>
          </a:prstGeom>
          <a:solidFill>
            <a:srgbClr val="006B6F">
              <a:alpha val="10000"/>
            </a:srgb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1197" b="1">
                <a:solidFill>
                  <a:srgbClr val="004346"/>
                </a:solidFill>
                <a:ea typeface="Verdana" panose="020B0604030504040204" pitchFamily="34" charset="0"/>
              </a:rPr>
              <a:t>IOD/IOV Activities</a:t>
            </a:r>
          </a:p>
        </p:txBody>
      </p:sp>
      <p:sp>
        <p:nvSpPr>
          <p:cNvPr id="64" name="TextBox 63">
            <a:extLst>
              <a:ext uri="{FF2B5EF4-FFF2-40B4-BE49-F238E27FC236}">
                <a16:creationId xmlns:a16="http://schemas.microsoft.com/office/drawing/2014/main" id="{6CF767E9-9A1E-CBAE-762F-3CD901BB9087}"/>
              </a:ext>
            </a:extLst>
          </p:cNvPr>
          <p:cNvSpPr txBox="1"/>
          <p:nvPr/>
        </p:nvSpPr>
        <p:spPr>
          <a:xfrm>
            <a:off x="9356235" y="5257468"/>
            <a:ext cx="284557" cy="161142"/>
          </a:xfrm>
          <a:prstGeom prst="rect">
            <a:avLst/>
          </a:prstGeom>
          <a:noFill/>
          <a:effectLst/>
        </p:spPr>
        <p:txBody>
          <a:bodyPr wrap="none" lIns="0" tIns="0" rIns="0" bIns="0" rtlCol="0">
            <a:spAutoFit/>
          </a:bodyPr>
          <a:lstStyle/>
          <a:p>
            <a:r>
              <a:rPr lang="en-GB" sz="1047" i="1">
                <a:latin typeface="+mn-lt"/>
                <a:ea typeface="Verdana" panose="020B0604030504040204" pitchFamily="34" charset="0"/>
                <a:cs typeface="Arial" panose="020B0604020202020204" pitchFamily="34" charset="0"/>
              </a:rPr>
              <a:t>Data</a:t>
            </a:r>
          </a:p>
        </p:txBody>
      </p:sp>
      <p:cxnSp>
        <p:nvCxnSpPr>
          <p:cNvPr id="65" name="Straight Arrow Connector 64">
            <a:extLst>
              <a:ext uri="{FF2B5EF4-FFF2-40B4-BE49-F238E27FC236}">
                <a16:creationId xmlns:a16="http://schemas.microsoft.com/office/drawing/2014/main" id="{860BD1A6-B7B3-9764-E5B4-919D4BF65BF1}"/>
              </a:ext>
            </a:extLst>
          </p:cNvPr>
          <p:cNvCxnSpPr>
            <a:cxnSpLocks/>
            <a:stCxn id="32" idx="0"/>
            <a:endCxn id="34" idx="2"/>
          </p:cNvCxnSpPr>
          <p:nvPr/>
        </p:nvCxnSpPr>
        <p:spPr>
          <a:xfrm flipV="1">
            <a:off x="8401662" y="2250713"/>
            <a:ext cx="0" cy="245125"/>
          </a:xfrm>
          <a:prstGeom prst="straightConnector1">
            <a:avLst/>
          </a:prstGeom>
          <a:ln w="12700">
            <a:solidFill>
              <a:schemeClr val="tx1"/>
            </a:solidFill>
            <a:headEnd type="triangl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6" name="Straight Arrow Connector 65">
            <a:extLst>
              <a:ext uri="{FF2B5EF4-FFF2-40B4-BE49-F238E27FC236}">
                <a16:creationId xmlns:a16="http://schemas.microsoft.com/office/drawing/2014/main" id="{F1A0D099-7820-55FB-D0AE-1ED2EC04159C}"/>
              </a:ext>
            </a:extLst>
          </p:cNvPr>
          <p:cNvCxnSpPr>
            <a:cxnSpLocks/>
            <a:stCxn id="31" idx="0"/>
            <a:endCxn id="32" idx="2"/>
          </p:cNvCxnSpPr>
          <p:nvPr/>
        </p:nvCxnSpPr>
        <p:spPr>
          <a:xfrm flipV="1">
            <a:off x="8401662" y="3142071"/>
            <a:ext cx="0" cy="241938"/>
          </a:xfrm>
          <a:prstGeom prst="straightConnector1">
            <a:avLst/>
          </a:prstGeom>
          <a:ln w="12700">
            <a:solidFill>
              <a:schemeClr val="tx1"/>
            </a:solidFill>
            <a:headEnd type="triangl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67" name="TextBox 66">
            <a:extLst>
              <a:ext uri="{FF2B5EF4-FFF2-40B4-BE49-F238E27FC236}">
                <a16:creationId xmlns:a16="http://schemas.microsoft.com/office/drawing/2014/main" id="{FD6597CB-3FB7-2A1B-DCAE-2D817A7AF9E4}"/>
              </a:ext>
            </a:extLst>
          </p:cNvPr>
          <p:cNvSpPr txBox="1"/>
          <p:nvPr/>
        </p:nvSpPr>
        <p:spPr>
          <a:xfrm>
            <a:off x="9356235" y="5708240"/>
            <a:ext cx="329319" cy="161142"/>
          </a:xfrm>
          <a:prstGeom prst="rect">
            <a:avLst/>
          </a:prstGeom>
          <a:noFill/>
          <a:effectLst/>
        </p:spPr>
        <p:txBody>
          <a:bodyPr wrap="none" lIns="0" tIns="0" rIns="0" bIns="0" rtlCol="0">
            <a:spAutoFit/>
          </a:bodyPr>
          <a:lstStyle/>
          <a:p>
            <a:r>
              <a:rPr lang="en-GB" sz="1047" i="1">
                <a:latin typeface="+mn-lt"/>
                <a:ea typeface="Verdana" panose="020B0604030504040204" pitchFamily="34" charset="0"/>
                <a:cs typeface="Arial" panose="020B0604020202020204" pitchFamily="34" charset="0"/>
              </a:rPr>
              <a:t>TRL9</a:t>
            </a:r>
          </a:p>
        </p:txBody>
      </p:sp>
      <p:sp>
        <p:nvSpPr>
          <p:cNvPr id="68" name="TextBox 67">
            <a:extLst>
              <a:ext uri="{FF2B5EF4-FFF2-40B4-BE49-F238E27FC236}">
                <a16:creationId xmlns:a16="http://schemas.microsoft.com/office/drawing/2014/main" id="{AA9A5742-3101-D62F-2F44-3B8CB5183152}"/>
              </a:ext>
            </a:extLst>
          </p:cNvPr>
          <p:cNvSpPr txBox="1"/>
          <p:nvPr/>
        </p:nvSpPr>
        <p:spPr>
          <a:xfrm>
            <a:off x="4283336" y="3193280"/>
            <a:ext cx="734312" cy="153468"/>
          </a:xfrm>
          <a:prstGeom prst="rect">
            <a:avLst/>
          </a:prstGeom>
          <a:noFill/>
          <a:effectLst/>
        </p:spPr>
        <p:txBody>
          <a:bodyPr wrap="square" lIns="0" tIns="0" rIns="0" bIns="0" rtlCol="0">
            <a:spAutoFit/>
          </a:bodyPr>
          <a:lstStyle/>
          <a:p>
            <a:pPr algn="l"/>
            <a:r>
              <a:rPr lang="en-GB" sz="997" i="1">
                <a:latin typeface="+mn-lt"/>
                <a:ea typeface="Verdana" panose="020B0604030504040204" pitchFamily="34" charset="0"/>
              </a:rPr>
              <a:t>*EC funded</a:t>
            </a:r>
          </a:p>
        </p:txBody>
      </p:sp>
      <p:sp>
        <p:nvSpPr>
          <p:cNvPr id="3" name="Rectangle: Rounded Corners 2">
            <a:extLst>
              <a:ext uri="{FF2B5EF4-FFF2-40B4-BE49-F238E27FC236}">
                <a16:creationId xmlns:a16="http://schemas.microsoft.com/office/drawing/2014/main" id="{2AB05E7E-71FE-9482-12F9-9C417C3C6788}"/>
              </a:ext>
            </a:extLst>
          </p:cNvPr>
          <p:cNvSpPr/>
          <p:nvPr/>
        </p:nvSpPr>
        <p:spPr>
          <a:xfrm>
            <a:off x="4223142" y="1379628"/>
            <a:ext cx="2261815" cy="1985092"/>
          </a:xfrm>
          <a:prstGeom prst="roundRect">
            <a:avLst>
              <a:gd name="adj" fmla="val 7547"/>
            </a:avLst>
          </a:pr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oup 24">
            <a:extLst>
              <a:ext uri="{FF2B5EF4-FFF2-40B4-BE49-F238E27FC236}">
                <a16:creationId xmlns:a16="http://schemas.microsoft.com/office/drawing/2014/main" id="{2C85C443-C231-A12E-6735-95AB8A2D5B73}"/>
              </a:ext>
            </a:extLst>
          </p:cNvPr>
          <p:cNvGrpSpPr/>
          <p:nvPr/>
        </p:nvGrpSpPr>
        <p:grpSpPr>
          <a:xfrm>
            <a:off x="4478177" y="2275852"/>
            <a:ext cx="1666610" cy="215411"/>
            <a:chOff x="4511944" y="1575672"/>
            <a:chExt cx="1671167" cy="216000"/>
          </a:xfrm>
        </p:grpSpPr>
        <p:cxnSp>
          <p:nvCxnSpPr>
            <p:cNvPr id="35" name="Straight Arrow Connector 34">
              <a:extLst>
                <a:ext uri="{FF2B5EF4-FFF2-40B4-BE49-F238E27FC236}">
                  <a16:creationId xmlns:a16="http://schemas.microsoft.com/office/drawing/2014/main" id="{E9C64DEB-D16F-078C-B6F7-1A369F7E047D}"/>
                </a:ext>
              </a:extLst>
            </p:cNvPr>
            <p:cNvCxnSpPr>
              <a:cxnSpLocks/>
            </p:cNvCxnSpPr>
            <p:nvPr/>
          </p:nvCxnSpPr>
          <p:spPr>
            <a:xfrm>
              <a:off x="5512765" y="1575672"/>
              <a:ext cx="0" cy="216000"/>
            </a:xfrm>
            <a:prstGeom prst="straightConnector1">
              <a:avLst/>
            </a:prstGeom>
            <a:ln w="12700">
              <a:solidFill>
                <a:schemeClr val="tx1"/>
              </a:solidFill>
              <a:headEnd type="triangl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7EBBA15A-4D8B-A4EE-36F7-D7EB307FC335}"/>
                </a:ext>
              </a:extLst>
            </p:cNvPr>
            <p:cNvSpPr txBox="1"/>
            <p:nvPr/>
          </p:nvSpPr>
          <p:spPr>
            <a:xfrm>
              <a:off x="4511944" y="1602881"/>
              <a:ext cx="601127" cy="161583"/>
            </a:xfrm>
            <a:prstGeom prst="rect">
              <a:avLst/>
            </a:prstGeom>
            <a:noFill/>
            <a:effectLst/>
          </p:spPr>
          <p:txBody>
            <a:bodyPr wrap="none" lIns="0" tIns="0" rIns="0" bIns="0" rtlCol="0">
              <a:spAutoFit/>
            </a:bodyPr>
            <a:lstStyle/>
            <a:p>
              <a:r>
                <a:rPr lang="en-GB" sz="1047" i="1">
                  <a:latin typeface="+mn-lt"/>
                  <a:ea typeface="Verdana" panose="020B0604030504040204" pitchFamily="34" charset="0"/>
                  <a:cs typeface="Arial" panose="020B0604020202020204" pitchFamily="34" charset="0"/>
                </a:rPr>
                <a:t>Scenarios</a:t>
              </a:r>
            </a:p>
          </p:txBody>
        </p:sp>
        <p:cxnSp>
          <p:nvCxnSpPr>
            <p:cNvPr id="37" name="Straight Arrow Connector 36">
              <a:extLst>
                <a:ext uri="{FF2B5EF4-FFF2-40B4-BE49-F238E27FC236}">
                  <a16:creationId xmlns:a16="http://schemas.microsoft.com/office/drawing/2014/main" id="{6CBBDB9F-1126-5640-D64D-8FDB549C5C09}"/>
                </a:ext>
              </a:extLst>
            </p:cNvPr>
            <p:cNvCxnSpPr>
              <a:cxnSpLocks/>
            </p:cNvCxnSpPr>
            <p:nvPr/>
          </p:nvCxnSpPr>
          <p:spPr>
            <a:xfrm flipV="1">
              <a:off x="5294747" y="1575672"/>
              <a:ext cx="0" cy="216000"/>
            </a:xfrm>
            <a:prstGeom prst="straightConnector1">
              <a:avLst/>
            </a:prstGeom>
            <a:ln w="12700">
              <a:solidFill>
                <a:schemeClr val="tx1"/>
              </a:solidFill>
              <a:headEnd type="triangl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8B3158F7-4963-DB6B-7E4B-DEFE72326208}"/>
                </a:ext>
              </a:extLst>
            </p:cNvPr>
            <p:cNvSpPr txBox="1"/>
            <p:nvPr/>
          </p:nvSpPr>
          <p:spPr>
            <a:xfrm>
              <a:off x="5634884" y="1602881"/>
              <a:ext cx="548227" cy="161583"/>
            </a:xfrm>
            <a:prstGeom prst="rect">
              <a:avLst/>
            </a:prstGeom>
            <a:noFill/>
            <a:effectLst/>
          </p:spPr>
          <p:txBody>
            <a:bodyPr wrap="none" lIns="0" tIns="0" rIns="0" bIns="0" rtlCol="0">
              <a:spAutoFit/>
            </a:bodyPr>
            <a:lstStyle/>
            <a:p>
              <a:r>
                <a:rPr lang="en-GB" sz="1047" i="1">
                  <a:latin typeface="+mn-lt"/>
                  <a:ea typeface="Verdana" panose="020B0604030504040204" pitchFamily="34" charset="0"/>
                  <a:cs typeface="Arial" panose="020B0604020202020204" pitchFamily="34" charset="0"/>
                </a:rPr>
                <a:t>Analyses</a:t>
              </a:r>
            </a:p>
          </p:txBody>
        </p:sp>
      </p:grpSp>
      <p:sp>
        <p:nvSpPr>
          <p:cNvPr id="61" name="TextBox 60">
            <a:extLst>
              <a:ext uri="{FF2B5EF4-FFF2-40B4-BE49-F238E27FC236}">
                <a16:creationId xmlns:a16="http://schemas.microsoft.com/office/drawing/2014/main" id="{0B58D6C6-B5B0-FE0D-E54A-22CEC2B27EC6}"/>
              </a:ext>
            </a:extLst>
          </p:cNvPr>
          <p:cNvSpPr txBox="1"/>
          <p:nvPr/>
        </p:nvSpPr>
        <p:spPr>
          <a:xfrm>
            <a:off x="4456504" y="1603011"/>
            <a:ext cx="1795092" cy="646233"/>
          </a:xfrm>
          <a:prstGeom prst="roundRect">
            <a:avLst/>
          </a:prstGeom>
          <a:solidFill>
            <a:srgbClr val="005A76">
              <a:alpha val="10000"/>
            </a:srgb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defPPr>
              <a:defRPr lang="en-US"/>
            </a:defPPr>
            <a:lvl1pPr algn="ctr">
              <a:defRPr sz="1100">
                <a:solidFill>
                  <a:srgbClr val="215F9A"/>
                </a:solidFill>
                <a:latin typeface="Verdana" panose="020B0604030504040204" pitchFamily="34" charset="0"/>
                <a:ea typeface="Verdana" panose="020B060403050404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1197" b="1">
                <a:solidFill>
                  <a:schemeClr val="tx1"/>
                </a:solidFill>
                <a:latin typeface="+mn-lt"/>
              </a:rPr>
              <a:t>End-to-end Performance Simulator Activity</a:t>
            </a:r>
          </a:p>
        </p:txBody>
      </p:sp>
      <p:grpSp>
        <p:nvGrpSpPr>
          <p:cNvPr id="72" name="Group 71">
            <a:extLst>
              <a:ext uri="{FF2B5EF4-FFF2-40B4-BE49-F238E27FC236}">
                <a16:creationId xmlns:a16="http://schemas.microsoft.com/office/drawing/2014/main" id="{944C88C7-F3E6-67A2-DB78-C81297F4773F}"/>
              </a:ext>
            </a:extLst>
          </p:cNvPr>
          <p:cNvGrpSpPr/>
          <p:nvPr/>
        </p:nvGrpSpPr>
        <p:grpSpPr>
          <a:xfrm>
            <a:off x="4456504" y="2495838"/>
            <a:ext cx="1795092" cy="646233"/>
            <a:chOff x="4490212" y="1798878"/>
            <a:chExt cx="1800000" cy="648000"/>
          </a:xfrm>
        </p:grpSpPr>
        <p:sp>
          <p:nvSpPr>
            <p:cNvPr id="60" name="TextBox 59">
              <a:extLst>
                <a:ext uri="{FF2B5EF4-FFF2-40B4-BE49-F238E27FC236}">
                  <a16:creationId xmlns:a16="http://schemas.microsoft.com/office/drawing/2014/main" id="{557CCA46-8399-1EE6-0602-CE3C59B8B5B0}"/>
                </a:ext>
              </a:extLst>
            </p:cNvPr>
            <p:cNvSpPr txBox="1"/>
            <p:nvPr/>
          </p:nvSpPr>
          <p:spPr>
            <a:xfrm>
              <a:off x="4490212" y="1798878"/>
              <a:ext cx="1800000" cy="648000"/>
            </a:xfrm>
            <a:prstGeom prst="roundRect">
              <a:avLst/>
            </a:prstGeom>
            <a:solidFill>
              <a:srgbClr val="005A76">
                <a:alpha val="10000"/>
              </a:srgb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1197" b="1">
                  <a:solidFill>
                    <a:schemeClr val="tx1"/>
                  </a:solidFill>
                  <a:ea typeface="Verdana" panose="020B0604030504040204" pitchFamily="34" charset="0"/>
                </a:rPr>
                <a:t>EOGS Architecture  Design Studies*</a:t>
              </a:r>
            </a:p>
          </p:txBody>
        </p:sp>
        <p:sp>
          <p:nvSpPr>
            <p:cNvPr id="26" name="Rectangle 25">
              <a:extLst>
                <a:ext uri="{FF2B5EF4-FFF2-40B4-BE49-F238E27FC236}">
                  <a16:creationId xmlns:a16="http://schemas.microsoft.com/office/drawing/2014/main" id="{4729E49F-9139-15D6-90C0-4BE96F094116}"/>
                </a:ext>
              </a:extLst>
            </p:cNvPr>
            <p:cNvSpPr/>
            <p:nvPr/>
          </p:nvSpPr>
          <p:spPr>
            <a:xfrm>
              <a:off x="6194743" y="1900517"/>
              <a:ext cx="94379" cy="12369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188EF72-D46D-2B1D-628B-3EC2A44DAA8C}"/>
                </a:ext>
              </a:extLst>
            </p:cNvPr>
            <p:cNvSpPr/>
            <p:nvPr/>
          </p:nvSpPr>
          <p:spPr>
            <a:xfrm>
              <a:off x="6194743" y="2226657"/>
              <a:ext cx="94379" cy="12369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3672567-4BAE-C754-7E23-F85FD95669FF}"/>
                </a:ext>
              </a:extLst>
            </p:cNvPr>
            <p:cNvSpPr/>
            <p:nvPr/>
          </p:nvSpPr>
          <p:spPr>
            <a:xfrm>
              <a:off x="6194743" y="2063587"/>
              <a:ext cx="94379" cy="12369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77" name="Straight Arrow Connector 76">
            <a:extLst>
              <a:ext uri="{FF2B5EF4-FFF2-40B4-BE49-F238E27FC236}">
                <a16:creationId xmlns:a16="http://schemas.microsoft.com/office/drawing/2014/main" id="{BEF61FAF-4E5F-4B4C-0A88-713E38790B40}"/>
              </a:ext>
            </a:extLst>
          </p:cNvPr>
          <p:cNvCxnSpPr>
            <a:cxnSpLocks/>
            <a:stCxn id="33" idx="0"/>
            <a:endCxn id="31" idx="2"/>
          </p:cNvCxnSpPr>
          <p:nvPr/>
        </p:nvCxnSpPr>
        <p:spPr>
          <a:xfrm flipV="1">
            <a:off x="8401662" y="4030242"/>
            <a:ext cx="0" cy="333207"/>
          </a:xfrm>
          <a:prstGeom prst="straightConnector1">
            <a:avLst/>
          </a:prstGeom>
          <a:ln w="12700">
            <a:solidFill>
              <a:schemeClr val="tx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97" name="Rectangle 96">
            <a:extLst>
              <a:ext uri="{FF2B5EF4-FFF2-40B4-BE49-F238E27FC236}">
                <a16:creationId xmlns:a16="http://schemas.microsoft.com/office/drawing/2014/main" id="{9C225F61-569F-9B14-9F47-6B3D5CC3D5E0}"/>
              </a:ext>
            </a:extLst>
          </p:cNvPr>
          <p:cNvSpPr/>
          <p:nvPr/>
        </p:nvSpPr>
        <p:spPr>
          <a:xfrm>
            <a:off x="9187059" y="5378325"/>
            <a:ext cx="112149" cy="16114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Rectangle 97">
            <a:extLst>
              <a:ext uri="{FF2B5EF4-FFF2-40B4-BE49-F238E27FC236}">
                <a16:creationId xmlns:a16="http://schemas.microsoft.com/office/drawing/2014/main" id="{5968B6E8-AA10-5909-3E9D-83EDA4CCA117}"/>
              </a:ext>
            </a:extLst>
          </p:cNvPr>
          <p:cNvSpPr/>
          <p:nvPr/>
        </p:nvSpPr>
        <p:spPr>
          <a:xfrm>
            <a:off x="9187059" y="5614531"/>
            <a:ext cx="112149" cy="16114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1" name="Group 110">
            <a:extLst>
              <a:ext uri="{FF2B5EF4-FFF2-40B4-BE49-F238E27FC236}">
                <a16:creationId xmlns:a16="http://schemas.microsoft.com/office/drawing/2014/main" id="{7D3B79C6-BA7D-C598-1DFE-D32EBA2D9556}"/>
              </a:ext>
            </a:extLst>
          </p:cNvPr>
          <p:cNvGrpSpPr/>
          <p:nvPr/>
        </p:nvGrpSpPr>
        <p:grpSpPr>
          <a:xfrm>
            <a:off x="5084786" y="3500575"/>
            <a:ext cx="538527" cy="179509"/>
            <a:chOff x="5053498" y="3132471"/>
            <a:chExt cx="582519" cy="180000"/>
          </a:xfrm>
          <a:solidFill>
            <a:srgbClr val="003247"/>
          </a:solidFill>
        </p:grpSpPr>
        <p:sp>
          <p:nvSpPr>
            <p:cNvPr id="109" name="Arrow: Down 108">
              <a:extLst>
                <a:ext uri="{FF2B5EF4-FFF2-40B4-BE49-F238E27FC236}">
                  <a16:creationId xmlns:a16="http://schemas.microsoft.com/office/drawing/2014/main" id="{BD387284-3A3D-9E37-ADD3-B23FD7BCA04A}"/>
                </a:ext>
              </a:extLst>
            </p:cNvPr>
            <p:cNvSpPr/>
            <p:nvPr/>
          </p:nvSpPr>
          <p:spPr>
            <a:xfrm>
              <a:off x="5053498" y="3132471"/>
              <a:ext cx="216000" cy="180000"/>
            </a:xfrm>
            <a:prstGeom prst="downArrow">
              <a:avLst/>
            </a:prstGeom>
            <a:grp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Arrow: Down 109">
              <a:extLst>
                <a:ext uri="{FF2B5EF4-FFF2-40B4-BE49-F238E27FC236}">
                  <a16:creationId xmlns:a16="http://schemas.microsoft.com/office/drawing/2014/main" id="{FFA74AAD-66F5-32FD-E698-833E430F64F9}"/>
                </a:ext>
              </a:extLst>
            </p:cNvPr>
            <p:cNvSpPr/>
            <p:nvPr/>
          </p:nvSpPr>
          <p:spPr>
            <a:xfrm flipV="1">
              <a:off x="5420017" y="3132471"/>
              <a:ext cx="216000" cy="180000"/>
            </a:xfrm>
            <a:prstGeom prst="downArrow">
              <a:avLst/>
            </a:prstGeom>
            <a:grp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6" name="Group 115">
            <a:extLst>
              <a:ext uri="{FF2B5EF4-FFF2-40B4-BE49-F238E27FC236}">
                <a16:creationId xmlns:a16="http://schemas.microsoft.com/office/drawing/2014/main" id="{06432C64-0519-56FC-06A8-B1F283006B9E}"/>
              </a:ext>
            </a:extLst>
          </p:cNvPr>
          <p:cNvGrpSpPr/>
          <p:nvPr/>
        </p:nvGrpSpPr>
        <p:grpSpPr>
          <a:xfrm>
            <a:off x="4061584" y="3780351"/>
            <a:ext cx="2584932" cy="1391368"/>
            <a:chOff x="4072690" y="3781311"/>
            <a:chExt cx="2592000" cy="1395173"/>
          </a:xfrm>
        </p:grpSpPr>
        <p:sp>
          <p:nvSpPr>
            <p:cNvPr id="5" name="Rectangle: Rounded Corners 4">
              <a:extLst>
                <a:ext uri="{FF2B5EF4-FFF2-40B4-BE49-F238E27FC236}">
                  <a16:creationId xmlns:a16="http://schemas.microsoft.com/office/drawing/2014/main" id="{8605E960-E0FD-EDB4-F677-AA5349F6C74E}"/>
                </a:ext>
              </a:extLst>
            </p:cNvPr>
            <p:cNvSpPr/>
            <p:nvPr/>
          </p:nvSpPr>
          <p:spPr>
            <a:xfrm>
              <a:off x="4792690" y="4672484"/>
              <a:ext cx="828000" cy="504000"/>
            </a:xfrm>
            <a:prstGeom prst="roundRect">
              <a:avLst>
                <a:gd name="adj" fmla="val 8953"/>
              </a:avLst>
            </a:prstGeom>
            <a:solidFill>
              <a:srgbClr val="57CC99"/>
            </a:solidFill>
            <a:ln w="25400" cap="flat" cmpd="sng" algn="ctr">
              <a:noFill/>
              <a:prstDash val="solid"/>
            </a:ln>
            <a:effectLst/>
          </p:spPr>
          <p:txBody>
            <a:bodyPr lIns="0" tIns="0" rIns="0" bIns="0" rtlCol="0" anchor="ctr"/>
            <a:lstStyle/>
            <a:p>
              <a:pPr algn="ctr" defTabSz="911931">
                <a:defRPr/>
              </a:pPr>
              <a:r>
                <a:rPr lang="en-GB" sz="1047" b="1" kern="0">
                  <a:solidFill>
                    <a:srgbClr val="133D2B"/>
                  </a:solidFill>
                  <a:latin typeface="+mn-lt"/>
                </a:rPr>
                <a:t>MS-OWNED</a:t>
              </a:r>
            </a:p>
            <a:p>
              <a:pPr algn="ctr" defTabSz="911931">
                <a:defRPr/>
              </a:pPr>
              <a:r>
                <a:rPr lang="en-GB" sz="1047" b="1" kern="0">
                  <a:solidFill>
                    <a:srgbClr val="133D2B"/>
                  </a:solidFill>
                  <a:latin typeface="+mn-lt"/>
                </a:rPr>
                <a:t>ASSETS</a:t>
              </a:r>
            </a:p>
          </p:txBody>
        </p:sp>
        <p:sp>
          <p:nvSpPr>
            <p:cNvPr id="7" name="Rectangle: Rounded Corners 6">
              <a:extLst>
                <a:ext uri="{FF2B5EF4-FFF2-40B4-BE49-F238E27FC236}">
                  <a16:creationId xmlns:a16="http://schemas.microsoft.com/office/drawing/2014/main" id="{F86AFE9D-B20C-350C-5495-102652ED94B8}"/>
                </a:ext>
              </a:extLst>
            </p:cNvPr>
            <p:cNvSpPr/>
            <p:nvPr/>
          </p:nvSpPr>
          <p:spPr>
            <a:xfrm>
              <a:off x="5656690" y="4672484"/>
              <a:ext cx="1008000" cy="504000"/>
            </a:xfrm>
            <a:prstGeom prst="roundRect">
              <a:avLst>
                <a:gd name="adj" fmla="val 8953"/>
              </a:avLst>
            </a:prstGeom>
            <a:solidFill>
              <a:srgbClr val="36DEC6"/>
            </a:solidFill>
            <a:ln w="25400" cap="flat" cmpd="sng" algn="ctr">
              <a:noFill/>
              <a:prstDash val="solid"/>
            </a:ln>
            <a:effectLst/>
          </p:spPr>
          <p:txBody>
            <a:bodyPr lIns="0" tIns="0" rIns="0" bIns="0" rtlCol="0" anchor="ctr"/>
            <a:lstStyle/>
            <a:p>
              <a:pPr algn="ctr" defTabSz="911931">
                <a:defRPr/>
              </a:pPr>
              <a:r>
                <a:rPr lang="en-GB" sz="1047" b="1" kern="0">
                  <a:solidFill>
                    <a:srgbClr val="093932"/>
                  </a:solidFill>
                  <a:latin typeface="+mn-lt"/>
                </a:rPr>
                <a:t>COMMERCIAL</a:t>
              </a:r>
            </a:p>
            <a:p>
              <a:pPr algn="ctr" defTabSz="911931">
                <a:defRPr/>
              </a:pPr>
              <a:r>
                <a:rPr lang="en-GB" sz="1047" b="1" kern="0">
                  <a:solidFill>
                    <a:srgbClr val="093932"/>
                  </a:solidFill>
                  <a:latin typeface="+mn-lt"/>
                </a:rPr>
                <a:t>OPERATORS</a:t>
              </a:r>
            </a:p>
          </p:txBody>
        </p:sp>
        <p:sp>
          <p:nvSpPr>
            <p:cNvPr id="12" name="Rectangle: Rounded Corners 11">
              <a:extLst>
                <a:ext uri="{FF2B5EF4-FFF2-40B4-BE49-F238E27FC236}">
                  <a16:creationId xmlns:a16="http://schemas.microsoft.com/office/drawing/2014/main" id="{C0301B47-F7B8-9677-6F4E-551015859B91}"/>
                </a:ext>
              </a:extLst>
            </p:cNvPr>
            <p:cNvSpPr/>
            <p:nvPr/>
          </p:nvSpPr>
          <p:spPr>
            <a:xfrm>
              <a:off x="4792690" y="4420484"/>
              <a:ext cx="1872000" cy="216000"/>
            </a:xfrm>
            <a:prstGeom prst="roundRect">
              <a:avLst>
                <a:gd name="adj" fmla="val 24145"/>
              </a:avLst>
            </a:prstGeom>
            <a:solidFill>
              <a:srgbClr val="FACA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197" b="1">
                  <a:solidFill>
                    <a:srgbClr val="4C3E00"/>
                  </a:solidFill>
                </a:rPr>
                <a:t>Pooling Rules</a:t>
              </a:r>
            </a:p>
          </p:txBody>
        </p:sp>
        <p:sp>
          <p:nvSpPr>
            <p:cNvPr id="18" name="Rectangle: Rounded Corners 17">
              <a:extLst>
                <a:ext uri="{FF2B5EF4-FFF2-40B4-BE49-F238E27FC236}">
                  <a16:creationId xmlns:a16="http://schemas.microsoft.com/office/drawing/2014/main" id="{7265D907-CFED-2578-05C0-C747D0A48564}"/>
                </a:ext>
              </a:extLst>
            </p:cNvPr>
            <p:cNvSpPr/>
            <p:nvPr/>
          </p:nvSpPr>
          <p:spPr>
            <a:xfrm>
              <a:off x="4072690" y="3781311"/>
              <a:ext cx="2592000" cy="576000"/>
            </a:xfrm>
            <a:prstGeom prst="roundRect">
              <a:avLst>
                <a:gd name="adj" fmla="val 16744"/>
              </a:avLst>
            </a:prstGeom>
            <a:solidFill>
              <a:srgbClr val="38A3A5"/>
            </a:solidFill>
            <a:ln w="25400" cap="flat" cmpd="sng" algn="ctr">
              <a:noFill/>
              <a:prstDash val="solid"/>
            </a:ln>
            <a:effectLst/>
          </p:spPr>
          <p:txBody>
            <a:bodyPr lIns="71804" tIns="71804" rIns="71804" rtlCol="0" anchor="t" anchorCtr="0"/>
            <a:lstStyle/>
            <a:p>
              <a:pPr algn="ctr" defTabSz="911931">
                <a:defRPr/>
              </a:pPr>
              <a:r>
                <a:rPr lang="en-GB" sz="1396" b="1" kern="0">
                  <a:solidFill>
                    <a:srgbClr val="FEFFFF"/>
                  </a:solidFill>
                  <a:latin typeface="+mn-lt"/>
                </a:rPr>
                <a:t>SECURE PLATFORM</a:t>
              </a:r>
            </a:p>
          </p:txBody>
        </p:sp>
        <p:sp>
          <p:nvSpPr>
            <p:cNvPr id="73" name="Rectangle: Rounded Corners 72">
              <a:extLst>
                <a:ext uri="{FF2B5EF4-FFF2-40B4-BE49-F238E27FC236}">
                  <a16:creationId xmlns:a16="http://schemas.microsoft.com/office/drawing/2014/main" id="{D303E9DA-9FDA-524B-8971-494FEE170F0C}"/>
                </a:ext>
              </a:extLst>
            </p:cNvPr>
            <p:cNvSpPr/>
            <p:nvPr/>
          </p:nvSpPr>
          <p:spPr>
            <a:xfrm>
              <a:off x="4072690" y="4420484"/>
              <a:ext cx="648000" cy="756000"/>
            </a:xfrm>
            <a:prstGeom prst="roundRect">
              <a:avLst>
                <a:gd name="adj" fmla="val 9396"/>
              </a:avLst>
            </a:prstGeom>
            <a:solidFill>
              <a:srgbClr val="80ED99"/>
            </a:solidFill>
            <a:ln w="25400" cap="flat" cmpd="sng" algn="ctr">
              <a:noFill/>
              <a:prstDash val="solid"/>
            </a:ln>
            <a:effectLst/>
          </p:spPr>
          <p:txBody>
            <a:bodyPr lIns="0" tIns="0" rIns="0" bIns="0" rtlCol="0" anchor="ctr"/>
            <a:lstStyle/>
            <a:p>
              <a:pPr algn="ctr" defTabSz="911931">
                <a:defRPr/>
              </a:pPr>
              <a:r>
                <a:rPr lang="en-GB" sz="1197" b="1" kern="0">
                  <a:solidFill>
                    <a:srgbClr val="133D2B"/>
                  </a:solidFill>
                  <a:latin typeface="+mn-lt"/>
                </a:rPr>
                <a:t>EOGS-SM</a:t>
              </a:r>
            </a:p>
          </p:txBody>
        </p:sp>
        <p:sp>
          <p:nvSpPr>
            <p:cNvPr id="115" name="Rectangle: Rounded Corners 114">
              <a:extLst>
                <a:ext uri="{FF2B5EF4-FFF2-40B4-BE49-F238E27FC236}">
                  <a16:creationId xmlns:a16="http://schemas.microsoft.com/office/drawing/2014/main" id="{D7A966BA-4B3A-1727-5C35-1F4AB8CB48D9}"/>
                </a:ext>
              </a:extLst>
            </p:cNvPr>
            <p:cNvSpPr/>
            <p:nvPr/>
          </p:nvSpPr>
          <p:spPr>
            <a:xfrm>
              <a:off x="4131335" y="4152694"/>
              <a:ext cx="2474711" cy="166636"/>
            </a:xfrm>
            <a:prstGeom prst="roundRect">
              <a:avLst>
                <a:gd name="adj" fmla="val 50000"/>
              </a:avLst>
            </a:prstGeom>
            <a:solidFill>
              <a:srgbClr val="2A7C7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98" b="1">
                  <a:solidFill>
                    <a:schemeClr val="bg1"/>
                  </a:solidFill>
                </a:rPr>
                <a:t>Federation Layer </a:t>
              </a:r>
            </a:p>
          </p:txBody>
        </p:sp>
      </p:grpSp>
      <p:sp>
        <p:nvSpPr>
          <p:cNvPr id="4" name="TextBox 3">
            <a:extLst>
              <a:ext uri="{FF2B5EF4-FFF2-40B4-BE49-F238E27FC236}">
                <a16:creationId xmlns:a16="http://schemas.microsoft.com/office/drawing/2014/main" id="{B40F9621-9AC4-3585-1DC6-DD1C27D4B974}"/>
              </a:ext>
            </a:extLst>
          </p:cNvPr>
          <p:cNvSpPr txBox="1"/>
          <p:nvPr/>
        </p:nvSpPr>
        <p:spPr>
          <a:xfrm>
            <a:off x="6341118" y="2616542"/>
            <a:ext cx="456364" cy="400726"/>
          </a:xfrm>
          <a:prstGeom prst="roundRect">
            <a:avLst/>
          </a:prstGeom>
          <a:solidFill>
            <a:srgbClr val="F4F6F4"/>
          </a:solidFill>
          <a:effectLst/>
        </p:spPr>
        <p:txBody>
          <a:bodyPr wrap="square" lIns="0" tIns="0" rIns="0" bIns="0" rtlCol="0" anchor="ctr">
            <a:noAutofit/>
          </a:bodyPr>
          <a:lstStyle/>
          <a:p>
            <a:pPr algn="ctr"/>
            <a:r>
              <a:rPr lang="en-GB" sz="1047" i="1">
                <a:latin typeface="+mn-lt"/>
                <a:ea typeface="Verdana" panose="020B0604030504040204" pitchFamily="34" charset="0"/>
                <a:cs typeface="Arial" panose="020B0604020202020204" pitchFamily="34" charset="0"/>
              </a:rPr>
              <a:t>SRD</a:t>
            </a:r>
          </a:p>
        </p:txBody>
      </p:sp>
    </p:spTree>
    <p:extLst>
      <p:ext uri="{BB962C8B-B14F-4D97-AF65-F5344CB8AC3E}">
        <p14:creationId xmlns:p14="http://schemas.microsoft.com/office/powerpoint/2010/main" val="3745062845"/>
      </p:ext>
    </p:extLst>
  </p:cSld>
  <p:clrMapOvr>
    <a:masterClrMapping/>
  </p:clrMapOvr>
</p:sld>
</file>

<file path=ppt/theme/theme1.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dirty="0">
            <a:solidFill>
              <a:srgbClr val="8197A6"/>
            </a:solidFill>
            <a:latin typeface="Arial" panose="020B0604020202020204" pitchFamily="34" charset="0"/>
            <a:ea typeface="MS PGothic" pitchFamily="34" charset="-128"/>
            <a:cs typeface="Arial" panose="020B0604020202020204" pitchFamily="34" charset="0"/>
          </a:defRPr>
        </a:defPPr>
      </a:lstStyle>
    </a:txDef>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5B9979CE-F6D6-4CDA-8589-F8B43FE72354}" vid="{6B3D98F0-8F27-4BB1-98E2-0EFA105C5170}"/>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24E9769040252419D148943D18FE6EE" ma:contentTypeVersion="10" ma:contentTypeDescription="Create a new document." ma:contentTypeScope="" ma:versionID="bf5b967c251c279aeaea4faf9f9969f9">
  <xsd:schema xmlns:xsd="http://www.w3.org/2001/XMLSchema" xmlns:xs="http://www.w3.org/2001/XMLSchema" xmlns:p="http://schemas.microsoft.com/office/2006/metadata/properties" xmlns:ns1="http://schemas.microsoft.com/sharepoint/v3" xmlns:ns2="2b7edb8a-803b-4f5d-a6a7-297036dbcd4f" targetNamespace="http://schemas.microsoft.com/office/2006/metadata/properties" ma:root="true" ma:fieldsID="3d50f1ff37f3b5ec3e097100c81827f5" ns1:_="" ns2:_="">
    <xsd:import namespace="http://schemas.microsoft.com/sharepoint/v3"/>
    <xsd:import namespace="2b7edb8a-803b-4f5d-a6a7-297036dbcd4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b7edb8a-803b-4f5d-a6a7-297036dbcd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7"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22279E-2C4C-4C93-8498-455A58D1433E}">
  <ds:schemaRefs>
    <ds:schemaRef ds:uri="http://schemas.microsoft.com/sharepoint/v3"/>
    <ds:schemaRef ds:uri="2b7edb8a-803b-4f5d-a6a7-297036dbcd4f"/>
    <ds:schemaRef ds:uri="http://www.w3.org/XML/1998/namespace"/>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2006/metadata/properties"/>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548D79E0-F545-4A75-B39D-7B8AF1D9BA85}">
  <ds:schemaRefs>
    <ds:schemaRef ds:uri="http://schemas.microsoft.com/sharepoint/v3/contenttype/forms"/>
  </ds:schemaRefs>
</ds:datastoreItem>
</file>

<file path=customXml/itemProps3.xml><?xml version="1.0" encoding="utf-8"?>
<ds:datastoreItem xmlns:ds="http://schemas.openxmlformats.org/officeDocument/2006/customXml" ds:itemID="{016A9F66-CA80-43D6-8CD0-74C1AC26FB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b7edb8a-803b-4f5d-a6a7-297036dbcd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976fa30-1907-4356-8241-62ea5e1c0256}" enabled="1" method="Standard" siteId="{9a5cacd0-2bef-4dd7-ac5c-7ebe1f54f495}" removed="0"/>
</clbl:labelList>
</file>

<file path=docProps/app.xml><?xml version="1.0" encoding="utf-8"?>
<Properties xmlns="http://schemas.openxmlformats.org/officeDocument/2006/extended-properties" xmlns:vt="http://schemas.openxmlformats.org/officeDocument/2006/docPropsVTypes">
  <Template>ESA Presentation</Template>
  <TotalTime>12983</TotalTime>
  <Words>3176</Words>
  <Application>Microsoft Office PowerPoint</Application>
  <PresentationFormat>Widescreen</PresentationFormat>
  <Paragraphs>474</Paragraphs>
  <Slides>22</Slides>
  <Notes>14</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ESA_Presentation_CLEAR</vt:lpstr>
      <vt:lpstr>PowerPoint Presentation</vt:lpstr>
      <vt:lpstr>Geopolitical Shift and ESA programmes </vt:lpstr>
      <vt:lpstr>European Resilience from Space Initiative</vt:lpstr>
      <vt:lpstr>The three pillars of ERS</vt:lpstr>
      <vt:lpstr>Use cases benefiting from system of system approach</vt:lpstr>
      <vt:lpstr>PowerPoint Presentation</vt:lpstr>
      <vt:lpstr>ERS-EO Element 1 &amp; 2</vt:lpstr>
      <vt:lpstr>Introduction to EOGS</vt:lpstr>
      <vt:lpstr>Element 1 Coordination with EOGS preparation</vt:lpstr>
      <vt:lpstr>Users needs / security requirements for ERS-EO</vt:lpstr>
      <vt:lpstr>ERS-EO timeline</vt:lpstr>
      <vt:lpstr>2. Consolidation of the overall System Architecture</vt:lpstr>
      <vt:lpstr>2. Development Activities</vt:lpstr>
      <vt:lpstr>2. End‑to‑End Proof‑of‑Concept Activities</vt:lpstr>
      <vt:lpstr>2. EOGS Space Mission (EOGS-SM) Definition Activities</vt:lpstr>
      <vt:lpstr>Information on ERS-EO Element 2</vt:lpstr>
      <vt:lpstr>ERS-EO timeline (Element2)</vt:lpstr>
      <vt:lpstr>ERS-EO Element 2 Federation of National Observation Capabilities</vt:lpstr>
      <vt:lpstr>ERS-EO Element 2 – ALPSTAR cluster</vt:lpstr>
      <vt:lpstr>ESCA+</vt:lpstr>
      <vt:lpstr>ERS-EO Element 2 - Space Resilience Nodes</vt:lpstr>
      <vt:lpstr>Thank you</vt:lpstr>
    </vt:vector>
  </TitlesOfParts>
  <Manager/>
  <Company>ESA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subject>Presentation title</dc:subject>
  <dc:creator>Sabrina Lodadio</dc:creator>
  <cp:keywords/>
  <dc:description/>
  <cp:lastModifiedBy>Maria Michela Corvino</cp:lastModifiedBy>
  <cp:revision>5</cp:revision>
  <cp:lastPrinted>2008-08-26T16:26:23Z</cp:lastPrinted>
  <dcterms:created xsi:type="dcterms:W3CDTF">2026-02-11T15:38:44Z</dcterms:created>
  <dcterms:modified xsi:type="dcterms:W3CDTF">2026-07-01T15:01:19Z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TITLE OF PRESENTATION</vt:lpwstr>
  </property>
  <property fmtid="{D5CDD505-2E9C-101B-9397-08002B2CF9AE}" pid="3" name="PSubtitle">
    <vt:lpwstr>TITLE OF PRESENTATION</vt:lpwstr>
  </property>
  <property fmtid="{D5CDD505-2E9C-101B-9397-08002B2CF9AE}" pid="4" name="PAuthor">
    <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false</vt:bool>
  </property>
  <property fmtid="{D5CDD505-2E9C-101B-9397-08002B2CF9AE}" pid="12" name="ESAVersion">
    <vt:lpwstr>5GV2.0</vt:lpwstr>
  </property>
  <property fmtid="{D5CDD505-2E9C-101B-9397-08002B2CF9AE}" pid="13" name="ShowESADialog1">
    <vt:bool>true</vt:bool>
  </property>
  <property fmtid="{D5CDD505-2E9C-101B-9397-08002B2CF9AE}" pid="14" name="ContentTypeId">
    <vt:lpwstr>0x010100F24E9769040252419D148943D18FE6EE</vt:lpwstr>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ESA Official Use Only</vt:lpwstr>
  </property>
  <property fmtid="{D5CDD505-2E9C-101B-9397-08002B2CF9AE}" pid="18" name="Classification Caveat">
    <vt:lpwstr/>
  </property>
  <property fmtid="{D5CDD505-2E9C-101B-9397-08002B2CF9AE}" pid="19" name="Status">
    <vt:lpwstr>N/A</vt:lpwstr>
  </property>
  <property fmtid="{D5CDD505-2E9C-101B-9397-08002B2CF9AE}" pid="20" name="bmsSiteName">
    <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
  </property>
  <property fmtid="{D5CDD505-2E9C-101B-9397-08002B2CF9AE}" pid="24" name="bmsAddress">
    <vt:lpwstr/>
  </property>
  <property fmtid="{D5CDD505-2E9C-101B-9397-08002B2CF9AE}" pid="25" name="bmsPlace">
    <vt:lpwstr/>
  </property>
  <property fmtid="{D5CDD505-2E9C-101B-9397-08002B2CF9AE}" pid="26" name="bmsPhoneFax">
    <vt:lpwstr/>
  </property>
  <property fmtid="{D5CDD505-2E9C-101B-9397-08002B2CF9AE}" pid="27" name="Issue">
    <vt:i4>0</vt:i4>
  </property>
  <property fmtid="{D5CDD505-2E9C-101B-9397-08002B2CF9AE}" pid="28" name="Revision">
    <vt:i4>0</vt:i4>
  </property>
  <property fmtid="{D5CDD505-2E9C-101B-9397-08002B2CF9AE}" pid="29" name="Issue Date">
    <vt:filetime>2026-02-10T23:00:00Z</vt:filetime>
  </property>
  <property fmtid="{D5CDD505-2E9C-101B-9397-08002B2CF9AE}" pid="30" name="Organisational_x0020_entity">
    <vt:lpwstr/>
  </property>
  <property fmtid="{D5CDD505-2E9C-101B-9397-08002B2CF9AE}" pid="31" name="_dlc_DocIdItemGuid">
    <vt:lpwstr>5f0bab48-4ce0-4eab-83cc-d71b5b88219f</vt:lpwstr>
  </property>
  <property fmtid="{D5CDD505-2E9C-101B-9397-08002B2CF9AE}" pid="32" name="Organisational entity">
    <vt:lpwstr/>
  </property>
  <property fmtid="{D5CDD505-2E9C-101B-9397-08002B2CF9AE}" pid="33" name="IconOverlay">
    <vt:lpwstr/>
  </property>
  <property fmtid="{D5CDD505-2E9C-101B-9397-08002B2CF9AE}" pid="34" name="Document ID Value">
    <vt:lpwstr>PKKMWAM5UKCP-1108600927-1303</vt:lpwstr>
  </property>
  <property fmtid="{D5CDD505-2E9C-101B-9397-08002B2CF9AE}" pid="35" name="MSIP_Label_3976fa30-1907-4356-8241-62ea5e1c0256_Enabled">
    <vt:lpwstr>true</vt:lpwstr>
  </property>
  <property fmtid="{D5CDD505-2E9C-101B-9397-08002B2CF9AE}" pid="36" name="MSIP_Label_3976fa30-1907-4356-8241-62ea5e1c0256_SetDate">
    <vt:lpwstr>2020-09-30T12:03:24Z</vt:lpwstr>
  </property>
  <property fmtid="{D5CDD505-2E9C-101B-9397-08002B2CF9AE}" pid="37" name="MSIP_Label_3976fa30-1907-4356-8241-62ea5e1c0256_Method">
    <vt:lpwstr>Standard</vt:lpwstr>
  </property>
  <property fmtid="{D5CDD505-2E9C-101B-9397-08002B2CF9AE}" pid="38" name="MSIP_Label_3976fa30-1907-4356-8241-62ea5e1c0256_Name">
    <vt:lpwstr>ESA UNCLASSIFIED – For ESA Official Use Only</vt:lpwstr>
  </property>
  <property fmtid="{D5CDD505-2E9C-101B-9397-08002B2CF9AE}" pid="39" name="MSIP_Label_3976fa30-1907-4356-8241-62ea5e1c0256_SiteId">
    <vt:lpwstr>9a5cacd0-2bef-4dd7-ac5c-7ebe1f54f495</vt:lpwstr>
  </property>
  <property fmtid="{D5CDD505-2E9C-101B-9397-08002B2CF9AE}" pid="40" name="MSIP_Label_3976fa30-1907-4356-8241-62ea5e1c0256_ActionId">
    <vt:lpwstr>12cffb5a-e4fd-4993-a937-3b8906224a24</vt:lpwstr>
  </property>
  <property fmtid="{D5CDD505-2E9C-101B-9397-08002B2CF9AE}" pid="41" name="MSIP_Label_3976fa30-1907-4356-8241-62ea5e1c0256_ContentBits">
    <vt:lpwstr>0</vt:lpwstr>
  </property>
  <property fmtid="{D5CDD505-2E9C-101B-9397-08002B2CF9AE}" pid="42" name="Unified Compliance Policy UI Action">
    <vt:lpwstr/>
  </property>
  <property fmtid="{D5CDD505-2E9C-101B-9397-08002B2CF9AE}" pid="43" name="Unified Compliance Policy Properties">
    <vt:lpwstr/>
  </property>
</Properties>
</file>