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5"/>
  </p:sldMasterIdLst>
  <p:notesMasterIdLst>
    <p:notesMasterId r:id="rId8"/>
  </p:notesMasterIdLst>
  <p:handoutMasterIdLst>
    <p:handoutMasterId r:id="rId9"/>
  </p:handoutMasterIdLst>
  <p:sldIdLst>
    <p:sldId id="258" r:id="rId6"/>
    <p:sldId id="257" r:id="rId7"/>
  </p:sldIdLst>
  <p:sldSz cx="12225338" cy="6858000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6106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12212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8319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24425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3053182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3663818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4274454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4885091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 scaleToFitPaper="1"/>
  <p:clrMru>
    <a:srgbClr val="8197A6"/>
    <a:srgbClr val="F1666A"/>
    <a:srgbClr val="D9D9D9"/>
    <a:srgbClr val="053249"/>
    <a:srgbClr val="003249"/>
    <a:srgbClr val="335E6F"/>
    <a:srgbClr val="006196"/>
    <a:srgbClr val="6DCFF6"/>
    <a:srgbClr val="FFCC4E"/>
    <a:srgbClr val="76C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967BF3-76CB-4AB5-8D20-BD68D35A343A}" v="3" dt="2026-01-12T15:58:57.1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35" autoAdjust="0"/>
  </p:normalViewPr>
  <p:slideViewPr>
    <p:cSldViewPr snapToGrid="0">
      <p:cViewPr varScale="1">
        <p:scale>
          <a:sx n="90" d="100"/>
          <a:sy n="90" d="100"/>
        </p:scale>
        <p:origin x="2336" y="68"/>
      </p:cViewPr>
      <p:guideLst>
        <p:guide orient="horz" pos="2160"/>
        <p:guide pos="38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659" y="-67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1/14/2026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4025" y="693738"/>
            <a:ext cx="617696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610636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221273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831909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442545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3053182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6pPr>
    <a:lvl7pPr marL="3663818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7pPr>
    <a:lvl8pPr marL="4274454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8pPr>
    <a:lvl9pPr marL="4885091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13619" y="5649819"/>
            <a:ext cx="10627380" cy="3814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736"/>
            </a:lvl1pPr>
          </a:lstStyle>
          <a:p>
            <a:pPr lvl="0"/>
            <a:r>
              <a:rPr lang="en-GB" noProof="0" dirty="0" err="1"/>
              <a:t>SubTitle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47704" y="4746083"/>
            <a:ext cx="11809731" cy="70788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NAME YOUR PRESENTATION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844737" y="642937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sp>
        <p:nvSpPr>
          <p:cNvPr id="10" name="Text Box 58"/>
          <p:cNvSpPr txBox="1">
            <a:spLocks noChangeArrowheads="1"/>
          </p:cNvSpPr>
          <p:nvPr userDrawn="1"/>
        </p:nvSpPr>
        <p:spPr bwMode="auto">
          <a:xfrm>
            <a:off x="213480" y="6202800"/>
            <a:ext cx="670695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 UNCLASSIFIED – For ESA Official Use Only</a:t>
            </a:r>
            <a:endParaRPr lang="en-GB" sz="800" noProof="0" dirty="0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4" name="Straight Connector 152">
            <a:extLst>
              <a:ext uri="{FF2B5EF4-FFF2-40B4-BE49-F238E27FC236}">
                <a16:creationId xmlns:a16="http://schemas.microsoft.com/office/drawing/2014/main" id="{357F7D0F-2D50-4418-8EB4-564A4B2CEE5B}"/>
              </a:ext>
            </a:extLst>
          </p:cNvPr>
          <p:cNvCxnSpPr>
            <a:cxnSpLocks/>
          </p:cNvCxnSpPr>
          <p:nvPr userDrawn="1"/>
        </p:nvCxnSpPr>
        <p:spPr>
          <a:xfrm>
            <a:off x="113619" y="5564610"/>
            <a:ext cx="11736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6C34021B-66EB-9E45-8BD1-64D5855A58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31489" y="-216085"/>
            <a:ext cx="2093892" cy="1314000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90A106D-F82D-4A4A-81C2-51E2F76FBD9F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5">
            <a:extLst>
              <a:ext uri="{FF2B5EF4-FFF2-40B4-BE49-F238E27FC236}">
                <a16:creationId xmlns:a16="http://schemas.microsoft.com/office/drawing/2014/main" id="{F2382437-E20D-44CE-9678-6FC2D2C8FA21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800" y="6584400"/>
            <a:ext cx="1641396" cy="10440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B965BA-5FAA-5543-9444-B14F3D19DD2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" y="6456954"/>
            <a:ext cx="10159937" cy="4307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224674-ACC3-2E47-5D25-76982A3EBF34}"/>
              </a:ext>
            </a:extLst>
          </p:cNvPr>
          <p:cNvSpPr txBox="1"/>
          <p:nvPr userDrawn="1"/>
        </p:nvSpPr>
        <p:spPr>
          <a:xfrm>
            <a:off x="533038" y="2143194"/>
            <a:ext cx="11039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12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th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 International Workshop on Science and Applications of SAR Polarimetry and Polarimetric Interferometry and </a:t>
            </a:r>
            <a:b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6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th 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Biomass Science Workshop and 1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st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 Cal/Val meeting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8DA5D-E851-8620-4ABD-B52104DB63A0}"/>
              </a:ext>
            </a:extLst>
          </p:cNvPr>
          <p:cNvSpPr txBox="1"/>
          <p:nvPr userDrawn="1"/>
        </p:nvSpPr>
        <p:spPr>
          <a:xfrm>
            <a:off x="213480" y="27265"/>
            <a:ext cx="106273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>
                <a:solidFill>
                  <a:schemeClr val="bg1"/>
                </a:solidFill>
                <a:latin typeface="NotesEsa" panose="02000506030000020004" pitchFamily="2" charset="0"/>
                <a:ea typeface="MS PGothic" pitchFamily="34" charset="-128"/>
                <a:cs typeface="Arial" panose="020B0604020202020204" pitchFamily="34" charset="0"/>
              </a:rPr>
              <a:t> </a:t>
            </a:r>
            <a:r>
              <a:rPr lang="en-GB" sz="5400" b="0" i="0" kern="1200" cap="all" dirty="0">
                <a:solidFill>
                  <a:schemeClr val="bg1"/>
                </a:solidFill>
                <a:effectLst/>
                <a:latin typeface="NotesEsa" panose="02000506030000020004" pitchFamily="2" charset="0"/>
                <a:ea typeface="+mn-ea"/>
                <a:cs typeface="+mn-cs"/>
              </a:rPr>
              <a:t>ESA </a:t>
            </a:r>
            <a:r>
              <a:rPr lang="en-GB" sz="5400" b="0" i="0" kern="1200" cap="all" dirty="0" err="1">
                <a:solidFill>
                  <a:schemeClr val="bg1"/>
                </a:solidFill>
                <a:effectLst/>
                <a:latin typeface="NotesEsa" panose="02000506030000020004" pitchFamily="2" charset="0"/>
                <a:ea typeface="+mn-ea"/>
                <a:cs typeface="+mn-cs"/>
              </a:rPr>
              <a:t>Polinsar</a:t>
            </a:r>
            <a:r>
              <a:rPr lang="en-GB" sz="5400" b="0" i="0" kern="1200" cap="all" dirty="0">
                <a:solidFill>
                  <a:schemeClr val="bg1"/>
                </a:solidFill>
                <a:effectLst/>
                <a:latin typeface="NotesEsa" panose="02000506030000020004" pitchFamily="2" charset="0"/>
                <a:ea typeface="+mn-ea"/>
                <a:cs typeface="+mn-cs"/>
              </a:rPr>
              <a:t>         Biomass 2026</a:t>
            </a:r>
          </a:p>
          <a:p>
            <a:pPr algn="ctr"/>
            <a:endParaRPr lang="en-GB" sz="5400" dirty="0">
              <a:solidFill>
                <a:schemeClr val="bg1"/>
              </a:solidFill>
              <a:latin typeface="NotesEsa" panose="02000506030000020004" pitchFamily="2" charset="0"/>
              <a:ea typeface="MS PGothic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5" hidden="1">
            <a:extLst>
              <a:ext uri="{FF2B5EF4-FFF2-40B4-BE49-F238E27FC236}">
                <a16:creationId xmlns:a16="http://schemas.microsoft.com/office/drawing/2014/main" id="{F49FFC1C-3741-4844-8C3F-E4F557524424}"/>
              </a:ext>
            </a:extLst>
          </p:cNvPr>
          <p:cNvGrpSpPr/>
          <p:nvPr userDrawn="1"/>
        </p:nvGrpSpPr>
        <p:grpSpPr>
          <a:xfrm>
            <a:off x="-6583" y="-3"/>
            <a:ext cx="12302859" cy="6858003"/>
            <a:chOff x="-6566" y="-2"/>
            <a:chExt cx="12269309" cy="6858002"/>
          </a:xfrm>
        </p:grpSpPr>
        <p:sp>
          <p:nvSpPr>
            <p:cNvPr id="5" name="Rectangle 36">
              <a:extLst>
                <a:ext uri="{FF2B5EF4-FFF2-40B4-BE49-F238E27FC236}">
                  <a16:creationId xmlns:a16="http://schemas.microsoft.com/office/drawing/2014/main" id="{0BD74276-8ED2-4824-9998-0BAA3955CD95}"/>
                </a:ext>
              </a:extLst>
            </p:cNvPr>
            <p:cNvSpPr/>
            <p:nvPr userDrawn="1"/>
          </p:nvSpPr>
          <p:spPr>
            <a:xfrm>
              <a:off x="-6566" y="-2"/>
              <a:ext cx="12198565" cy="6858002"/>
            </a:xfrm>
            <a:prstGeom prst="rect">
              <a:avLst/>
            </a:prstGeom>
            <a:solidFill>
              <a:srgbClr val="0032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02" dirty="0"/>
            </a:p>
          </p:txBody>
        </p:sp>
        <p:grpSp>
          <p:nvGrpSpPr>
            <p:cNvPr id="6" name="Group 37">
              <a:extLst>
                <a:ext uri="{FF2B5EF4-FFF2-40B4-BE49-F238E27FC236}">
                  <a16:creationId xmlns:a16="http://schemas.microsoft.com/office/drawing/2014/main" id="{978F2107-068F-4327-9136-6EB3073A4403}"/>
                </a:ext>
              </a:extLst>
            </p:cNvPr>
            <p:cNvGrpSpPr/>
            <p:nvPr userDrawn="1"/>
          </p:nvGrpSpPr>
          <p:grpSpPr>
            <a:xfrm>
              <a:off x="442260" y="3456849"/>
              <a:ext cx="11820483" cy="2970388"/>
              <a:chOff x="442260" y="3600153"/>
              <a:chExt cx="11820483" cy="2970388"/>
            </a:xfrm>
          </p:grpSpPr>
          <p:cxnSp>
            <p:nvCxnSpPr>
              <p:cNvPr id="7" name="Straight Connector 38">
                <a:extLst>
                  <a:ext uri="{FF2B5EF4-FFF2-40B4-BE49-F238E27FC236}">
                    <a16:creationId xmlns:a16="http://schemas.microsoft.com/office/drawing/2014/main" id="{B5909EFF-FFE7-4DCA-BB35-2930538F8575}"/>
                  </a:ext>
                </a:extLst>
              </p:cNvPr>
              <p:cNvCxnSpPr/>
              <p:nvPr userDrawn="1"/>
            </p:nvCxnSpPr>
            <p:spPr>
              <a:xfrm flipV="1">
                <a:off x="9302285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39">
                <a:extLst>
                  <a:ext uri="{FF2B5EF4-FFF2-40B4-BE49-F238E27FC236}">
                    <a16:creationId xmlns:a16="http://schemas.microsoft.com/office/drawing/2014/main" id="{BBF66BD5-8EBB-4321-AEA7-778A769BCD0F}"/>
                  </a:ext>
                </a:extLst>
              </p:cNvPr>
              <p:cNvCxnSpPr/>
              <p:nvPr userDrawn="1"/>
            </p:nvCxnSpPr>
            <p:spPr>
              <a:xfrm flipV="1">
                <a:off x="8773056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40">
                <a:extLst>
                  <a:ext uri="{FF2B5EF4-FFF2-40B4-BE49-F238E27FC236}">
                    <a16:creationId xmlns:a16="http://schemas.microsoft.com/office/drawing/2014/main" id="{B6105F55-6F73-4EAC-A6FE-341C1EDD082D}"/>
                  </a:ext>
                </a:extLst>
              </p:cNvPr>
              <p:cNvCxnSpPr/>
              <p:nvPr userDrawn="1"/>
            </p:nvCxnSpPr>
            <p:spPr>
              <a:xfrm flipV="1">
                <a:off x="8235524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41">
                <a:extLst>
                  <a:ext uri="{FF2B5EF4-FFF2-40B4-BE49-F238E27FC236}">
                    <a16:creationId xmlns:a16="http://schemas.microsoft.com/office/drawing/2014/main" id="{231C4A1D-0D18-4C45-8CD2-9B482D211697}"/>
                  </a:ext>
                </a:extLst>
              </p:cNvPr>
              <p:cNvCxnSpPr/>
              <p:nvPr userDrawn="1"/>
            </p:nvCxnSpPr>
            <p:spPr>
              <a:xfrm flipV="1">
                <a:off x="7866030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42">
                <a:extLst>
                  <a:ext uri="{FF2B5EF4-FFF2-40B4-BE49-F238E27FC236}">
                    <a16:creationId xmlns:a16="http://schemas.microsoft.com/office/drawing/2014/main" id="{887B699A-26D9-4993-847C-C919922EE7EC}"/>
                  </a:ext>
                </a:extLst>
              </p:cNvPr>
              <p:cNvCxnSpPr/>
              <p:nvPr userDrawn="1"/>
            </p:nvCxnSpPr>
            <p:spPr>
              <a:xfrm flipV="1">
                <a:off x="7498863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43">
                <a:extLst>
                  <a:ext uri="{FF2B5EF4-FFF2-40B4-BE49-F238E27FC236}">
                    <a16:creationId xmlns:a16="http://schemas.microsoft.com/office/drawing/2014/main" id="{2861B340-F5C1-4BA1-BA98-8D650473066B}"/>
                  </a:ext>
                </a:extLst>
              </p:cNvPr>
              <p:cNvCxnSpPr/>
              <p:nvPr userDrawn="1"/>
            </p:nvCxnSpPr>
            <p:spPr>
              <a:xfrm flipV="1">
                <a:off x="7127208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44">
                <a:extLst>
                  <a:ext uri="{FF2B5EF4-FFF2-40B4-BE49-F238E27FC236}">
                    <a16:creationId xmlns:a16="http://schemas.microsoft.com/office/drawing/2014/main" id="{C3568F9F-131F-4452-A304-F5E5399BCD8C}"/>
                  </a:ext>
                </a:extLst>
              </p:cNvPr>
              <p:cNvCxnSpPr/>
              <p:nvPr userDrawn="1"/>
            </p:nvCxnSpPr>
            <p:spPr>
              <a:xfrm flipV="1">
                <a:off x="6758651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45">
                <a:extLst>
                  <a:ext uri="{FF2B5EF4-FFF2-40B4-BE49-F238E27FC236}">
                    <a16:creationId xmlns:a16="http://schemas.microsoft.com/office/drawing/2014/main" id="{CF836D01-B716-45B7-86B0-7412F0310BC3}"/>
                  </a:ext>
                </a:extLst>
              </p:cNvPr>
              <p:cNvCxnSpPr/>
              <p:nvPr userDrawn="1"/>
            </p:nvCxnSpPr>
            <p:spPr>
              <a:xfrm flipV="1">
                <a:off x="6389469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46">
                <a:extLst>
                  <a:ext uri="{FF2B5EF4-FFF2-40B4-BE49-F238E27FC236}">
                    <a16:creationId xmlns:a16="http://schemas.microsoft.com/office/drawing/2014/main" id="{456D7560-3022-407D-A56A-387D1CF7CBBE}"/>
                  </a:ext>
                </a:extLst>
              </p:cNvPr>
              <p:cNvCxnSpPr/>
              <p:nvPr userDrawn="1"/>
            </p:nvCxnSpPr>
            <p:spPr>
              <a:xfrm flipV="1">
                <a:off x="6009868" y="3607282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47">
                <a:extLst>
                  <a:ext uri="{FF2B5EF4-FFF2-40B4-BE49-F238E27FC236}">
                    <a16:creationId xmlns:a16="http://schemas.microsoft.com/office/drawing/2014/main" id="{C7A0A529-063D-45DD-8385-C74DBDC59E7E}"/>
                  </a:ext>
                </a:extLst>
              </p:cNvPr>
              <p:cNvCxnSpPr/>
              <p:nvPr userDrawn="1"/>
            </p:nvCxnSpPr>
            <p:spPr>
              <a:xfrm flipV="1">
                <a:off x="5643989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48">
                <a:extLst>
                  <a:ext uri="{FF2B5EF4-FFF2-40B4-BE49-F238E27FC236}">
                    <a16:creationId xmlns:a16="http://schemas.microsoft.com/office/drawing/2014/main" id="{A931E34D-B55F-40AD-83AF-7163B7D714F7}"/>
                  </a:ext>
                </a:extLst>
              </p:cNvPr>
              <p:cNvCxnSpPr/>
              <p:nvPr userDrawn="1"/>
            </p:nvCxnSpPr>
            <p:spPr>
              <a:xfrm flipV="1">
                <a:off x="5269261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49">
                <a:extLst>
                  <a:ext uri="{FF2B5EF4-FFF2-40B4-BE49-F238E27FC236}">
                    <a16:creationId xmlns:a16="http://schemas.microsoft.com/office/drawing/2014/main" id="{85C0AB43-36CD-4E1C-BBD6-F6E40C7E2D07}"/>
                  </a:ext>
                </a:extLst>
              </p:cNvPr>
              <p:cNvCxnSpPr/>
              <p:nvPr userDrawn="1"/>
            </p:nvCxnSpPr>
            <p:spPr>
              <a:xfrm flipV="1">
                <a:off x="4889660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50">
                <a:extLst>
                  <a:ext uri="{FF2B5EF4-FFF2-40B4-BE49-F238E27FC236}">
                    <a16:creationId xmlns:a16="http://schemas.microsoft.com/office/drawing/2014/main" id="{78CD91FC-28C9-4AC7-87D2-3236ADA79432}"/>
                  </a:ext>
                </a:extLst>
              </p:cNvPr>
              <p:cNvCxnSpPr/>
              <p:nvPr userDrawn="1"/>
            </p:nvCxnSpPr>
            <p:spPr>
              <a:xfrm flipV="1">
                <a:off x="4523327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51">
                <a:extLst>
                  <a:ext uri="{FF2B5EF4-FFF2-40B4-BE49-F238E27FC236}">
                    <a16:creationId xmlns:a16="http://schemas.microsoft.com/office/drawing/2014/main" id="{43CC5094-48A5-4786-A10E-9CE8FDA8F34F}"/>
                  </a:ext>
                </a:extLst>
              </p:cNvPr>
              <p:cNvCxnSpPr/>
              <p:nvPr userDrawn="1"/>
            </p:nvCxnSpPr>
            <p:spPr>
              <a:xfrm flipV="1">
                <a:off x="4155926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52">
                <a:extLst>
                  <a:ext uri="{FF2B5EF4-FFF2-40B4-BE49-F238E27FC236}">
                    <a16:creationId xmlns:a16="http://schemas.microsoft.com/office/drawing/2014/main" id="{B1CF75A4-9F1F-48F6-AFDA-C7897F2C1B55}"/>
                  </a:ext>
                </a:extLst>
              </p:cNvPr>
              <p:cNvCxnSpPr/>
              <p:nvPr userDrawn="1"/>
            </p:nvCxnSpPr>
            <p:spPr>
              <a:xfrm flipV="1">
                <a:off x="3786582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53">
                <a:extLst>
                  <a:ext uri="{FF2B5EF4-FFF2-40B4-BE49-F238E27FC236}">
                    <a16:creationId xmlns:a16="http://schemas.microsoft.com/office/drawing/2014/main" id="{D8B3EC32-3BCC-4CF3-A8AB-D5695C387FB1}"/>
                  </a:ext>
                </a:extLst>
              </p:cNvPr>
              <p:cNvCxnSpPr/>
              <p:nvPr userDrawn="1"/>
            </p:nvCxnSpPr>
            <p:spPr>
              <a:xfrm flipV="1">
                <a:off x="3420490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54">
                <a:extLst>
                  <a:ext uri="{FF2B5EF4-FFF2-40B4-BE49-F238E27FC236}">
                    <a16:creationId xmlns:a16="http://schemas.microsoft.com/office/drawing/2014/main" id="{646D2636-826F-4188-AECD-8E9F547C330E}"/>
                  </a:ext>
                </a:extLst>
              </p:cNvPr>
              <p:cNvCxnSpPr/>
              <p:nvPr userDrawn="1"/>
            </p:nvCxnSpPr>
            <p:spPr>
              <a:xfrm flipV="1">
                <a:off x="3051095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55">
                <a:extLst>
                  <a:ext uri="{FF2B5EF4-FFF2-40B4-BE49-F238E27FC236}">
                    <a16:creationId xmlns:a16="http://schemas.microsoft.com/office/drawing/2014/main" id="{D5190618-4665-4F2E-8844-020AD30239F6}"/>
                  </a:ext>
                </a:extLst>
              </p:cNvPr>
              <p:cNvCxnSpPr/>
              <p:nvPr userDrawn="1"/>
            </p:nvCxnSpPr>
            <p:spPr>
              <a:xfrm flipV="1">
                <a:off x="2674287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56">
                <a:extLst>
                  <a:ext uri="{FF2B5EF4-FFF2-40B4-BE49-F238E27FC236}">
                    <a16:creationId xmlns:a16="http://schemas.microsoft.com/office/drawing/2014/main" id="{E501E497-7672-440E-967B-911C1D6B4B10}"/>
                  </a:ext>
                </a:extLst>
              </p:cNvPr>
              <p:cNvCxnSpPr/>
              <p:nvPr userDrawn="1"/>
            </p:nvCxnSpPr>
            <p:spPr>
              <a:xfrm flipV="1">
                <a:off x="2308530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57">
                <a:extLst>
                  <a:ext uri="{FF2B5EF4-FFF2-40B4-BE49-F238E27FC236}">
                    <a16:creationId xmlns:a16="http://schemas.microsoft.com/office/drawing/2014/main" id="{8A688C29-83E0-4CC9-A8C5-B6B30A57710C}"/>
                  </a:ext>
                </a:extLst>
              </p:cNvPr>
              <p:cNvCxnSpPr/>
              <p:nvPr userDrawn="1"/>
            </p:nvCxnSpPr>
            <p:spPr>
              <a:xfrm flipV="1">
                <a:off x="1931070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58">
                <a:extLst>
                  <a:ext uri="{FF2B5EF4-FFF2-40B4-BE49-F238E27FC236}">
                    <a16:creationId xmlns:a16="http://schemas.microsoft.com/office/drawing/2014/main" id="{8D3348AE-2C08-472A-92E4-12BF79B738D1}"/>
                  </a:ext>
                </a:extLst>
              </p:cNvPr>
              <p:cNvCxnSpPr/>
              <p:nvPr userDrawn="1"/>
            </p:nvCxnSpPr>
            <p:spPr>
              <a:xfrm flipV="1">
                <a:off x="1558445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59">
                <a:extLst>
                  <a:ext uri="{FF2B5EF4-FFF2-40B4-BE49-F238E27FC236}">
                    <a16:creationId xmlns:a16="http://schemas.microsoft.com/office/drawing/2014/main" id="{D93531AE-9D57-49CA-BC46-F7384685F786}"/>
                  </a:ext>
                </a:extLst>
              </p:cNvPr>
              <p:cNvCxnSpPr/>
              <p:nvPr userDrawn="1"/>
            </p:nvCxnSpPr>
            <p:spPr>
              <a:xfrm flipV="1">
                <a:off x="1188389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60">
                <a:extLst>
                  <a:ext uri="{FF2B5EF4-FFF2-40B4-BE49-F238E27FC236}">
                    <a16:creationId xmlns:a16="http://schemas.microsoft.com/office/drawing/2014/main" id="{6130565B-76F2-434C-8896-54E337D6B462}"/>
                  </a:ext>
                </a:extLst>
              </p:cNvPr>
              <p:cNvCxnSpPr/>
              <p:nvPr userDrawn="1"/>
            </p:nvCxnSpPr>
            <p:spPr>
              <a:xfrm flipV="1">
                <a:off x="814086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61">
                <a:extLst>
                  <a:ext uri="{FF2B5EF4-FFF2-40B4-BE49-F238E27FC236}">
                    <a16:creationId xmlns:a16="http://schemas.microsoft.com/office/drawing/2014/main" id="{A0D45B84-40CC-46CF-ACE4-C3A1732817B3}"/>
                  </a:ext>
                </a:extLst>
              </p:cNvPr>
              <p:cNvCxnSpPr/>
              <p:nvPr userDrawn="1"/>
            </p:nvCxnSpPr>
            <p:spPr>
              <a:xfrm flipV="1">
                <a:off x="442260" y="3600153"/>
                <a:ext cx="2960458" cy="2963259"/>
              </a:xfrm>
              <a:prstGeom prst="line">
                <a:avLst/>
              </a:prstGeom>
              <a:ln w="1270">
                <a:gradFill>
                  <a:gsLst>
                    <a:gs pos="89000">
                      <a:srgbClr val="003249">
                        <a:alpha val="0"/>
                      </a:srgbClr>
                    </a:gs>
                    <a:gs pos="0">
                      <a:srgbClr val="335E6F"/>
                    </a:gs>
                  </a:gsLst>
                  <a:lin ang="27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07D574C9-96B2-42EF-A9BC-D62E458D5C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alt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09754-3A1E-461E-B289-FE7FC85C2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634" y="1094971"/>
            <a:ext cx="11764800" cy="532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93" name="Picture 58">
            <a:extLst>
              <a:ext uri="{FF2B5EF4-FFF2-40B4-BE49-F238E27FC236}">
                <a16:creationId xmlns:a16="http://schemas.microsoft.com/office/drawing/2014/main" id="{FACF339E-D219-4088-BAC1-2C9C82F8139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31489" y="-216085"/>
            <a:ext cx="2093892" cy="1314000"/>
          </a:xfrm>
          <a:prstGeom prst="rect">
            <a:avLst/>
          </a:prstGeom>
        </p:spPr>
      </p:pic>
      <p:sp>
        <p:nvSpPr>
          <p:cNvPr id="31" name="Text Box 38">
            <a:extLst>
              <a:ext uri="{FF2B5EF4-FFF2-40B4-BE49-F238E27FC236}">
                <a16:creationId xmlns:a16="http://schemas.microsoft.com/office/drawing/2014/main" id="{877F5B03-CBC3-47CB-9BB2-474A78C4A2D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05939" y="6201716"/>
            <a:ext cx="375149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 lvl="2" algn="r">
              <a:spcBef>
                <a:spcPct val="50000"/>
              </a:spcBef>
            </a:pPr>
            <a:fld id="{BBA2E11D-44E1-43DD-A173-928128880055}" type="slidenum">
              <a:rPr lang="en-GB" sz="800" noProof="1" smtClean="0">
                <a:solidFill>
                  <a:srgbClr val="8197A6"/>
                </a:solidFill>
                <a:latin typeface="Arial" charset="0"/>
                <a:ea typeface="Arial" charset="0"/>
                <a:cs typeface="Arial" charset="0"/>
              </a:rPr>
              <a:pPr lvl="2" algn="r">
                <a:spcBef>
                  <a:spcPct val="50000"/>
                </a:spcBef>
              </a:pPr>
              <a:t>‹#›</a:t>
            </a:fld>
            <a:endParaRPr lang="en-GB" sz="800" b="0" i="0" noProof="0" dirty="0">
              <a:solidFill>
                <a:srgbClr val="8197A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9EE444F-6605-400F-BF7E-C6FB5D4308CE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20DA465-76C5-4858-B030-FBB9CA538CD7}"/>
              </a:ext>
            </a:extLst>
          </p:cNvPr>
          <p:cNvCxnSpPr/>
          <p:nvPr userDrawn="1"/>
        </p:nvCxnSpPr>
        <p:spPr>
          <a:xfrm>
            <a:off x="218262" y="6460033"/>
            <a:ext cx="117684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64">
            <a:extLst>
              <a:ext uri="{FF2B5EF4-FFF2-40B4-BE49-F238E27FC236}">
                <a16:creationId xmlns:a16="http://schemas.microsoft.com/office/drawing/2014/main" id="{EBB965BA-5FAA-5543-9444-B14F3D19DD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" y="6454251"/>
            <a:ext cx="10159937" cy="43072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C0C8AD3-83A3-DE0B-9C58-9446171954A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245" y="6585917"/>
            <a:ext cx="1636920" cy="10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59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532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8"/>
          <p:cNvSpPr txBox="1">
            <a:spLocks noChangeArrowheads="1"/>
          </p:cNvSpPr>
          <p:nvPr userDrawn="1"/>
        </p:nvSpPr>
        <p:spPr bwMode="auto">
          <a:xfrm>
            <a:off x="221404" y="6202800"/>
            <a:ext cx="1211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800" noProof="0" dirty="0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35" hidden="1">
            <a:extLst>
              <a:ext uri="{FF2B5EF4-FFF2-40B4-BE49-F238E27FC236}">
                <a16:creationId xmlns:a16="http://schemas.microsoft.com/office/drawing/2014/main" id="{C995CFAD-3BA1-4EC9-867D-60423D76AD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225338" cy="6858000"/>
          </a:xfrm>
          <a:prstGeom prst="rect">
            <a:avLst/>
          </a:prstGeom>
        </p:spPr>
      </p:pic>
      <p:sp>
        <p:nvSpPr>
          <p:cNvPr id="9" name="Text Box DG"/>
          <p:cNvSpPr txBox="1">
            <a:spLocks noChangeArrowheads="1"/>
          </p:cNvSpPr>
          <p:nvPr userDrawn="1"/>
        </p:nvSpPr>
        <p:spPr bwMode="auto">
          <a:xfrm>
            <a:off x="772995" y="44736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16000" y="154800"/>
            <a:ext cx="10108800" cy="56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noProof="0"/>
              <a:t>Click to edit Master title style</a:t>
            </a:r>
            <a:endParaRPr lang="en-GB" noProof="0" dirty="0"/>
          </a:p>
        </p:txBody>
      </p:sp>
      <p:sp>
        <p:nvSpPr>
          <p:cNvPr id="72" name="Rectangle 2">
            <a:extLst>
              <a:ext uri="{FF2B5EF4-FFF2-40B4-BE49-F238E27FC236}">
                <a16:creationId xmlns:a16="http://schemas.microsoft.com/office/drawing/2014/main" id="{F152A04D-5063-4E95-9CB5-5C50E37A6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600" y="882000"/>
            <a:ext cx="11764800" cy="53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GB" altLang="en-US" noProof="0" dirty="0"/>
          </a:p>
        </p:txBody>
      </p:sp>
      <p:sp>
        <p:nvSpPr>
          <p:cNvPr id="39" name="Text Box 34"/>
          <p:cNvSpPr txBox="1">
            <a:spLocks noChangeArrowheads="1"/>
          </p:cNvSpPr>
          <p:nvPr userDrawn="1"/>
        </p:nvSpPr>
        <p:spPr bwMode="auto">
          <a:xfrm>
            <a:off x="8204400" y="6202800"/>
            <a:ext cx="3751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sz="8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fld id="{FDAC5C42-9B53-4063-AF51-A40D4C64F718}" type="slidenum">
              <a:rPr lang="it-IT" sz="800" noProof="1" smtClean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GB" sz="800" noProof="1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6C34021B-66EB-9E45-8BD1-64D5855A58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31489" y="-216085"/>
            <a:ext cx="2093892" cy="1314000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E71E5B5-6921-4FB2-A9C4-9C2A029FF0B3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5">
            <a:extLst>
              <a:ext uri="{FF2B5EF4-FFF2-40B4-BE49-F238E27FC236}">
                <a16:creationId xmlns:a16="http://schemas.microsoft.com/office/drawing/2014/main" id="{7B88B654-6870-4EB8-A79A-306A0238640A}"/>
              </a:ext>
            </a:extLst>
          </p:cNvPr>
          <p:cNvPicPr>
            <a:picLocks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800" y="6584400"/>
            <a:ext cx="1638000" cy="104400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EBB965BA-5FAA-5543-9444-B14F3D19DD2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0" y="6454225"/>
            <a:ext cx="10159937" cy="4307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3000" b="1" dirty="0" smtClean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5pPr>
      <a:lvl6pPr marL="441015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6pPr>
      <a:lvl7pPr marL="882030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7pPr>
      <a:lvl8pPr marL="1323045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8pPr>
      <a:lvl9pPr marL="1764060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rgbClr val="8197A6"/>
        </a:buClr>
        <a:buFont typeface="Arial" panose="020B0604020202020204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8132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57771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3421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510661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6615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6pPr>
      <a:lvl7pPr marL="3797630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7pPr>
      <a:lvl8pPr marL="4238645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8pPr>
      <a:lvl9pPr marL="4679660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4101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2pPr>
      <a:lvl3pPr marL="88203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4pPr>
      <a:lvl5pPr marL="176406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5pPr>
      <a:lvl6pPr marL="220507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6pPr>
      <a:lvl7pPr marL="264609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7pPr>
      <a:lvl8pPr marL="308710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8pPr>
      <a:lvl9pPr marL="352812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A768EF7-7C34-71A5-E4B2-BDCEC1463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77EC5B-E046-A1F4-06D5-058F295C71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75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255B2-9967-B278-E016-A002504EB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01FF0-EE74-2C4B-C905-5BBCB4D33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234203"/>
      </p:ext>
    </p:extLst>
  </p:cSld>
  <p:clrMapOvr>
    <a:masterClrMapping/>
  </p:clrMapOvr>
</p:sld>
</file>

<file path=ppt/theme/theme1.xml><?xml version="1.0" encoding="utf-8"?>
<a:theme xmlns:a="http://schemas.openxmlformats.org/drawingml/2006/main" name="ESA_Presentation_DARK">
  <a:themeElements>
    <a:clrScheme name="ESA Presentation 2020 Dark">
      <a:dk1>
        <a:srgbClr val="003249"/>
      </a:dk1>
      <a:lt1>
        <a:srgbClr val="FEFFFF"/>
      </a:lt1>
      <a:dk2>
        <a:srgbClr val="335E6E"/>
      </a:dk2>
      <a:lt2>
        <a:srgbClr val="E7E8E3"/>
      </a:lt2>
      <a:accent1>
        <a:srgbClr val="00AE9C"/>
      </a:accent1>
      <a:accent2>
        <a:srgbClr val="EC1A2F"/>
      </a:accent2>
      <a:accent3>
        <a:srgbClr val="FBAB18"/>
      </a:accent3>
      <a:accent4>
        <a:srgbClr val="009BDA"/>
      </a:accent4>
      <a:accent5>
        <a:srgbClr val="8096A6"/>
      </a:accent5>
      <a:accent6>
        <a:srgbClr val="E7E8E3"/>
      </a:accent6>
      <a:hlink>
        <a:srgbClr val="6DCFF6"/>
      </a:hlink>
      <a:folHlink>
        <a:srgbClr val="009BD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>
            <a:solidFill>
              <a:srgbClr val="8197A6"/>
            </a:solidFill>
            <a:latin typeface="Arial" panose="020B0604020202020204" pitchFamily="34" charset="0"/>
            <a:ea typeface="MS PGothic" pitchFamily="34" charset="-128"/>
            <a:cs typeface="Arial" panose="020B0604020202020204" pitchFamily="34" charset="0"/>
          </a:defRPr>
        </a:defPPr>
      </a:lstStyle>
    </a:txDef>
  </a:objectDefaults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B9979CE-F6D6-4CDA-8589-F8B43FE72354}" vid="{343751ED-C8BE-41FE-9861-56AE543A0A1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SA_Documents" ma:contentTypeID="0x010100B93108F87DD4F24BAE6D0E809C37974D000FC206F40FA8F44792B0B25BFFF4A9D0" ma:contentTypeVersion="43" ma:contentTypeDescription="" ma:contentTypeScope="" ma:versionID="9b1703045571109d1041c6f1d6402cb6">
  <xsd:schema xmlns:xsd="http://www.w3.org/2001/XMLSchema" xmlns:xs="http://www.w3.org/2001/XMLSchema" xmlns:p="http://schemas.microsoft.com/office/2006/metadata/properties" xmlns:ns2="ddc99d1b-0883-4f2c-a8e6-6d8ebaa0e5d6" xmlns:ns3="http://schemas.microsoft.com/sharepoint/v3/fields" xmlns:ns4="http://schemas.microsoft.com/sharepoint/v4" targetNamespace="http://schemas.microsoft.com/office/2006/metadata/properties" ma:root="true" ma:fieldsID="8aee6ade98337e03742b7c59ef1ca971" ns2:_="" ns3:_="" ns4:_="">
    <xsd:import namespace="ddc99d1b-0883-4f2c-a8e6-6d8ebaa0e5d6"/>
    <xsd:import namespace="http://schemas.microsoft.com/sharepoint/v3/fields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Reference" minOccurs="0"/>
                <xsd:element ref="ns2:Assign_x0020_document_x0020_reference" minOccurs="0"/>
                <xsd:element ref="ns2:Classification" minOccurs="0"/>
                <xsd:element ref="ns2:Classification_x0020_Caveat" minOccurs="0"/>
                <xsd:element ref="ns2:Issue_x0020_Date" minOccurs="0"/>
                <xsd:element ref="ns2:Issue" minOccurs="0"/>
                <xsd:element ref="ns3:Revision" minOccurs="0"/>
                <xsd:element ref="ns3:Status" minOccurs="0"/>
                <xsd:element ref="ns2:Distribution" minOccurs="0"/>
                <xsd:element ref="ns2:Organisational_x0020_entity" minOccurs="0"/>
                <xsd:element ref="ns2:_dlc_DocId" minOccurs="0"/>
                <xsd:element ref="ns2:_dlc_DocIdUrl" minOccurs="0"/>
                <xsd:element ref="ns2:_dlc_DocIdPersistId" minOccurs="0"/>
                <xsd:element ref="ns2:In_iShare" minOccurs="0"/>
                <xsd:element ref="ns2:AutoSync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99d1b-0883-4f2c-a8e6-6d8ebaa0e5d6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2" nillable="true" ma:displayName="Document Type" ma:format="Dropdown" ma:internalName="Document_x0020_Type">
      <xsd:simpleType>
        <xsd:restriction base="dms:Choice">
          <xsd:enumeration value="AD - Assumption Document"/>
          <xsd:enumeration value="AN - Analysis"/>
          <xsd:enumeration value="AO - Announcement of Opportunity"/>
          <xsd:enumeration value="AR - Article"/>
          <xsd:enumeration value="BR - Brochure"/>
          <xsd:enumeration value="CCN - Contract Change Notice"/>
          <xsd:enumeration value="CE - Certificate (Certificate / Statement of Conformance, etc.)"/>
          <xsd:enumeration value="CO - Contract / Rider"/>
          <xsd:enumeration value="CP - Change Proposal (Engineering / Document)"/>
          <xsd:enumeration value="CR - Change Request (Engineering / Configuration)"/>
          <xsd:enumeration value="CT - Cost Documents (Estimate / CaC / CtC, etc)"/>
          <xsd:enumeration value="DCR - Cost Documents (Estimate / CaC / CtC, etc)"/>
          <xsd:enumeration value="DD - Design Description / Document"/>
          <xsd:enumeration value="DEC - Declaration"/>
          <xsd:enumeration value="DN - Delivery Notice / Release Notice / Transfer Notice"/>
          <xsd:enumeration value="DP - Data Package"/>
          <xsd:enumeration value="DRD - Document Requirements Definition"/>
          <xsd:enumeration value="DW - Drawing / Diagram"/>
          <xsd:enumeration value="EM - E-mail"/>
          <xsd:enumeration value="EX - Executive Summary"/>
          <xsd:enumeration value="FAX - Fax"/>
          <xsd:enumeration value="FI - File (Software / Configuration / Network)"/>
          <xsd:enumeration value="HO - Handout / Presentation"/>
          <xsd:enumeration value="IF - Interface Requirement / Specification / Interface Control Document / EID"/>
          <xsd:enumeration value="INS - Instruction"/>
          <xsd:enumeration value="ITT - Invitation to Tender"/>
          <xsd:enumeration value="LB - Logbook"/>
          <xsd:enumeration value="LE - Letter"/>
          <xsd:enumeration value="LEG - Legal Text"/>
          <xsd:enumeration value="LI - List"/>
          <xsd:enumeration value="MAN - Manual / User Guide / Handbook"/>
          <xsd:enumeration value="MIN - Minutes of Meeting"/>
          <xsd:enumeration value="ML - Model"/>
          <xsd:enumeration value="MO - Memorandum"/>
          <xsd:enumeration value="MOU - Agreement / Memorandum of Understanding"/>
          <xsd:enumeration value="MX - Matrix / Compliance"/>
          <xsd:enumeration value="NC - Non-Conformance"/>
          <xsd:enumeration value="NDA - Non-disclosure agreement"/>
          <xsd:enumeration value="OD - Operations Document"/>
          <xsd:enumeration value="OJ - Agenda"/>
          <xsd:enumeration value="PG - Progress Report / Status Report"/>
          <xsd:enumeration value="PL - Plan"/>
          <xsd:enumeration value="PO - Proposal"/>
          <xsd:enumeration value="POL - Policy Document"/>
          <xsd:enumeration value="PR - Procedure"/>
          <xsd:enumeration value="PT - Product Tree"/>
          <xsd:enumeration value="RD - Request for Deviation"/>
          <xsd:enumeration value="REC - Record"/>
          <xsd:enumeration value="REG - Regulation"/>
          <xsd:enumeration value="RES - Resolution"/>
          <xsd:enumeration value="RFQ - Request for Quotation"/>
          <xsd:enumeration value="RP - Report (Technical, Budget, Cost, Manpower, Travel, Audit, etc.)"/>
          <xsd:enumeration value="RS - Requirement Document / Specification (System, Subsystem, Unit, Equipment level)"/>
          <xsd:enumeration value="RW - Request for Waiver"/>
          <xsd:enumeration value="SC - Schedule / Network / Barchart / Chart"/>
          <xsd:enumeration value="SLA - Service Level Agreement"/>
          <xsd:enumeration value="SOW - Statement of Work"/>
          <xsd:enumeration value="SP - Specifications"/>
          <xsd:enumeration value="ST - Standards"/>
          <xsd:enumeration value="TC - Tender Conditions"/>
          <xsd:enumeration value="TN - Technical Note"/>
          <xsd:enumeration value="TOR - Terms of Reference"/>
          <xsd:enumeration value="TP - Test Procedure/Test Plan"/>
          <xsd:enumeration value="TR - Test Report / Test Result"/>
          <xsd:enumeration value="TS - Test Specification"/>
          <xsd:enumeration value="VC - Verification Control Document"/>
          <xsd:enumeration value="WBS - Work Breakdown Structure"/>
          <xsd:enumeration value="WI - Work Instruction"/>
          <xsd:enumeration value="WP - Working Paper"/>
          <xsd:enumeration value="WPD - Work Package Description"/>
          <xsd:enumeration value="AD"/>
          <xsd:enumeration value="AN"/>
          <xsd:enumeration value="AO"/>
          <xsd:enumeration value="AR"/>
          <xsd:enumeration value="BR"/>
          <xsd:enumeration value="CE"/>
          <xsd:enumeration value="CCN"/>
          <xsd:enumeration value="CO"/>
          <xsd:enumeration value="CP"/>
          <xsd:enumeration value="CR"/>
          <xsd:enumeration value="CT"/>
          <xsd:enumeration value="DEC"/>
          <xsd:enumeration value="DCR"/>
          <xsd:enumeration value="DD"/>
          <xsd:enumeration value="DN"/>
          <xsd:enumeration value="DP"/>
          <xsd:enumeration value="DRD"/>
          <xsd:enumeration value="DW"/>
          <xsd:enumeration value="EM"/>
          <xsd:enumeration value="EX"/>
          <xsd:enumeration value="FI"/>
          <xsd:enumeration value="FAX"/>
          <xsd:enumeration value="HO"/>
          <xsd:enumeration value="IF"/>
          <xsd:enumeration value="INS"/>
          <xsd:enumeration value="ITT"/>
          <xsd:enumeration value="LB"/>
          <xsd:enumeration value="LE"/>
          <xsd:enumeration value="LEG"/>
          <xsd:enumeration value="LI"/>
          <xsd:enumeration value="MAN"/>
          <xsd:enumeration value="ML"/>
          <xsd:enumeration value="MIN"/>
          <xsd:enumeration value="MO"/>
          <xsd:enumeration value="MOU"/>
          <xsd:enumeration value="MX"/>
          <xsd:enumeration value="NC"/>
          <xsd:enumeration value="NDA"/>
          <xsd:enumeration value="OD"/>
          <xsd:enumeration value="OJ"/>
          <xsd:enumeration value="POL"/>
          <xsd:enumeration value="PG"/>
          <xsd:enumeration value="PL"/>
          <xsd:enumeration value="PO"/>
          <xsd:enumeration value="PR"/>
          <xsd:enumeration value="PT"/>
          <xsd:enumeration value="REG"/>
          <xsd:enumeration value="RD"/>
          <xsd:enumeration value="REC"/>
          <xsd:enumeration value="RP"/>
          <xsd:enumeration value="RFQ"/>
          <xsd:enumeration value="RS"/>
          <xsd:enumeration value="RW"/>
          <xsd:enumeration value="RES"/>
          <xsd:enumeration value="SC"/>
          <xsd:enumeration value="SLA"/>
          <xsd:enumeration value="SP"/>
          <xsd:enumeration value="ST"/>
          <xsd:enumeration value="SOW"/>
          <xsd:enumeration value="TC"/>
          <xsd:enumeration value="TOR"/>
          <xsd:enumeration value="TN"/>
          <xsd:enumeration value="TP"/>
          <xsd:enumeration value="TR"/>
          <xsd:enumeration value="TS"/>
          <xsd:enumeration value="VC"/>
          <xsd:enumeration value="WBS"/>
          <xsd:enumeration value="WI"/>
          <xsd:enumeration value="WP"/>
          <xsd:enumeration value="WPD"/>
        </xsd:restriction>
      </xsd:simpleType>
    </xsd:element>
    <xsd:element name="Reference" ma:index="3" nillable="true" ma:displayName="Reference" ma:internalName="Reference">
      <xsd:simpleType>
        <xsd:restriction base="dms:Text">
          <xsd:maxLength value="255"/>
        </xsd:restriction>
      </xsd:simpleType>
    </xsd:element>
    <xsd:element name="Assign_x0020_document_x0020_reference" ma:index="4" nillable="true" ma:displayName="Assign document reference" ma:default="0" ma:internalName="Assign_x0020_document_x0020_reference">
      <xsd:simpleType>
        <xsd:restriction base="dms:Boolean"/>
      </xsd:simpleType>
    </xsd:element>
    <xsd:element name="Classification" ma:index="6" nillable="true" ma:displayName="Classification" ma:format="Dropdown" ma:internalName="Classification" ma:readOnly="false">
      <xsd:simpleType>
        <xsd:restriction base="dms:Choice">
          <xsd:enumeration value="ESA UNCLASSIFIED – Releasable to the Public"/>
          <xsd:enumeration value="ESA UNCLASSIFIED – For ESA Official Use Only"/>
          <xsd:enumeration value="ESA UNCLASSIFIED – Limited Distribution"/>
          <xsd:enumeration value="ESA UNCLASSIFIED – Sensitive Personal Data"/>
          <xsd:enumeration value="ESA UNCLASSIFIED - For Official Use"/>
          <xsd:enumeration value="ESA UNCLASSIFIED - For Internal Use"/>
          <xsd:enumeration value="ESA UNCLASSIFIED - Proprietary Information"/>
          <xsd:enumeration value="ESA UNCLASSIFIED - Personnel in Confidence"/>
          <xsd:enumeration value="ESA UNCLASSIFIED - Medical in Confidence"/>
          <xsd:enumeration value="ESA UNCLASSIFIED ITT - For Internal Use - Limited Distribution"/>
          <xsd:enumeration value="ESA UNCLASSIFIED TEB - For Internal Use - Limited Distribution"/>
          <xsd:enumeration value="ESA UNCLASSIFIED - Proprietary Information - Limited Distribution"/>
          <xsd:enumeration value="ESA Unclassified – For Official Use – Privileged – OBSOLETE"/>
          <xsd:enumeration value="ESA Unclassified – For Internal Use – Privileged – OBSOLETE"/>
          <xsd:enumeration value="ESA Unclassified – Proprietary Information – Privileged – OBSOLETE"/>
          <xsd:enumeration value="Non-ESA document"/>
          <xsd:enumeration value="Non-ESA document - Proprietary Information"/>
          <xsd:enumeration value="ESA Restricted – OBSOLETE"/>
          <xsd:enumeration value="ESA Confidential – OBSOLETE"/>
          <xsd:enumeration value="ESA Secret – OBSOLETE"/>
        </xsd:restriction>
      </xsd:simpleType>
    </xsd:element>
    <xsd:element name="Classification_x0020_Caveat" ma:index="7" nillable="true" ma:displayName="Classification Caveat" ma:description="Please use this field only in case of documents classified as &quot;For Internal Use&quot; and &quot;Proprietary Information&quot;" ma:internalName="Classification_x0020_Caveat">
      <xsd:simpleType>
        <xsd:restriction base="dms:Text">
          <xsd:maxLength value="255"/>
        </xsd:restriction>
      </xsd:simpleType>
    </xsd:element>
    <xsd:element name="Issue_x0020_Date" ma:index="8" nillable="true" ma:displayName="Issue Date" ma:format="DateOnly" ma:internalName="Issue_x0020_Date">
      <xsd:simpleType>
        <xsd:restriction base="dms:DateTime"/>
      </xsd:simpleType>
    </xsd:element>
    <xsd:element name="Issue" ma:index="9" nillable="true" ma:displayName="Issue" ma:internalName="Issue">
      <xsd:simpleType>
        <xsd:restriction base="dms:Text">
          <xsd:maxLength value="4"/>
        </xsd:restriction>
      </xsd:simpleType>
    </xsd:element>
    <xsd:element name="Distribution" ma:index="12" nillable="true" ma:displayName="Distribution" ma:internalName="Distribution">
      <xsd:simpleType>
        <xsd:restriction base="dms:Text">
          <xsd:maxLength value="255"/>
        </xsd:restriction>
      </xsd:simpleType>
    </xsd:element>
    <xsd:element name="Organisational_x0020_entity" ma:index="13" nillable="true" ma:displayName="Organisational entity" ma:internalName="Organisational_x0020_entity">
      <xsd:simpleType>
        <xsd:restriction base="dms:Text">
          <xsd:maxLength value="255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n_iShare" ma:index="25" nillable="true" ma:displayName="In_iShare" ma:default="0" ma:internalName="In_iShare">
      <xsd:simpleType>
        <xsd:restriction base="dms:Boolean"/>
      </xsd:simpleType>
    </xsd:element>
    <xsd:element name="AutoSync" ma:index="26" nillable="true" ma:displayName="AutoSync" ma:default="0" ma:internalName="AutoSync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Revision" ma:index="10" nillable="true" ma:displayName="Revision" ma:internalName="Revision">
      <xsd:simpleType>
        <xsd:restriction base="dms:Text">
          <xsd:maxLength value="4"/>
        </xsd:restriction>
      </xsd:simpleType>
    </xsd:element>
    <xsd:element name="Status" ma:index="11" nillable="true" ma:displayName="Status" ma:format="Dropdown" ma:internalName="Status">
      <xsd:simpleType>
        <xsd:restriction base="dms:Choice">
          <xsd:enumeration value="N/A"/>
          <xsd:enumeration value="For Information Only"/>
          <xsd:enumeration value="Draft"/>
          <xsd:enumeration value="Under Review"/>
          <xsd:enumeration value="Approved"/>
          <xsd:enumeration value="ESA Approved"/>
          <xsd:enumeration value="Issued"/>
          <xsd:enumeration value="Rejected"/>
          <xsd:enumeration value="Withdrawn"/>
          <xsd:enumeration value="Supersed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5" ma:displayName="Author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15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tribution xmlns="ddc99d1b-0883-4f2c-a8e6-6d8ebaa0e5d6" xsi:nil="true"/>
    <Organisational_x0020_entity xmlns="ddc99d1b-0883-4f2c-a8e6-6d8ebaa0e5d6" xsi:nil="true"/>
    <Document_x0020_Type xmlns="ddc99d1b-0883-4f2c-a8e6-6d8ebaa0e5d6">HO - Handout / Presentation</Document_x0020_Type>
    <Revision xmlns="http://schemas.microsoft.com/sharepoint/v3/fields">0</Revision>
    <IconOverlay xmlns="http://schemas.microsoft.com/sharepoint/v4" xsi:nil="true"/>
    <In_iShare xmlns="ddc99d1b-0883-4f2c-a8e6-6d8ebaa0e5d6">false</In_iShare>
    <Classification xmlns="ddc99d1b-0883-4f2c-a8e6-6d8ebaa0e5d6">ESA UNCLASSIFIED – For ESA Official Use Only</Classification>
    <Issue_x0020_Date xmlns="ddc99d1b-0883-4f2c-a8e6-6d8ebaa0e5d6">2026-01-11T23:00:00+00:00</Issue_x0020_Date>
    <Issue xmlns="ddc99d1b-0883-4f2c-a8e6-6d8ebaa0e5d6">0</Issue>
    <Reference xmlns="ddc99d1b-0883-4f2c-a8e6-6d8ebaa0e5d6" xsi:nil="true"/>
    <Assign_x0020_document_x0020_reference xmlns="ddc99d1b-0883-4f2c-a8e6-6d8ebaa0e5d6">false</Assign_x0020_document_x0020_reference>
    <Classification_x0020_Caveat xmlns="ddc99d1b-0883-4f2c-a8e6-6d8ebaa0e5d6" xsi:nil="true"/>
    <AutoSync xmlns="ddc99d1b-0883-4f2c-a8e6-6d8ebaa0e5d6">false</AutoSync>
    <Status xmlns="http://schemas.microsoft.com/sharepoint/v3/fields">N/A</Status>
    <_dlc_DocId xmlns="ddc99d1b-0883-4f2c-a8e6-6d8ebaa0e5d6">PKKMWAM5UKCP-1108600927-1303</_dlc_DocId>
    <_dlc_DocIdUrl xmlns="ddc99d1b-0883-4f2c-a8e6-6d8ebaa0e5d6">
      <Url>https://esateamsite.sso.esa.int/support/EOT2018/_layouts/15/DocIdRedir.aspx?ID=PKKMWAM5UKCP-1108600927-1303</Url>
      <Description>PKKMWAM5UKCP-1108600927-1303</Description>
    </_dlc_DocIdUrl>
  </documentManagement>
</p:properties>
</file>

<file path=customXml/itemProps1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B14A63-63A1-4694-A9CB-C52F3967F03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2253E4B-BB15-4AC1-82DB-CDDE390D88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99d1b-0883-4f2c-a8e6-6d8ebaa0e5d6"/>
    <ds:schemaRef ds:uri="http://schemas.microsoft.com/sharepoint/v3/field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E22279E-2C4C-4C93-8498-455A58D1433E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ddc99d1b-0883-4f2c-a8e6-6d8ebaa0e5d6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sharepoint/v4"/>
    <ds:schemaRef ds:uri="http://schemas.microsoft.com/sharepoint/v3/fields"/>
  </ds:schemaRefs>
</ds:datastoreItem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ESA Presentation</Template>
  <TotalTime>15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NotesEsa</vt:lpstr>
      <vt:lpstr>Verdana</vt:lpstr>
      <vt:lpstr>ESA_Presentation_DARK</vt:lpstr>
      <vt:lpstr>PowerPoint Presentation</vt:lpstr>
      <vt:lpstr>PowerPoint Presentation</vt:lpstr>
    </vt:vector>
  </TitlesOfParts>
  <Manager/>
  <Company>ESA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subject>TITLE OF PRESENTATION</dc:subject>
  <dc:creator>Ulla Vayrynen</dc:creator>
  <cp:keywords/>
  <dc:description/>
  <cp:lastModifiedBy>Ulla Vayrynen</cp:lastModifiedBy>
  <cp:revision>3</cp:revision>
  <cp:lastPrinted>2008-08-26T16:26:23Z</cp:lastPrinted>
  <dcterms:created xsi:type="dcterms:W3CDTF">2026-01-12T15:53:49Z</dcterms:created>
  <dcterms:modified xsi:type="dcterms:W3CDTF">2026-01-14T13:49:58Z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Ulla Vayrynen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0x010100B93108F87DD4F24BAE6D0E809C37974D000FC206F40FA8F44792B0B25BFFF4A9D0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– For ESA Official Use Only</vt:lpwstr>
  </property>
  <property fmtid="{D5CDD505-2E9C-101B-9397-08002B2CF9AE}" pid="18" name="Classification Caveat">
    <vt:lpwstr/>
  </property>
  <property fmtid="{D5CDD505-2E9C-101B-9397-08002B2CF9AE}" pid="19" name="Status">
    <vt:lpwstr>N/A</vt:lpwstr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2026-01-11T23:00:00Z</vt:filetime>
  </property>
  <property fmtid="{D5CDD505-2E9C-101B-9397-08002B2CF9AE}" pid="30" name="Organisational_x0020_entity">
    <vt:lpwstr/>
  </property>
  <property fmtid="{D5CDD505-2E9C-101B-9397-08002B2CF9AE}" pid="31" name="_dlc_DocIdItemGuid">
    <vt:lpwstr>5f0bab48-4ce0-4eab-83cc-d71b5b88219f</vt:lpwstr>
  </property>
  <property fmtid="{D5CDD505-2E9C-101B-9397-08002B2CF9AE}" pid="32" name="Organisational entity">
    <vt:lpwstr/>
  </property>
  <property fmtid="{D5CDD505-2E9C-101B-9397-08002B2CF9AE}" pid="33" name="IconOverlay">
    <vt:lpwstr/>
  </property>
  <property fmtid="{D5CDD505-2E9C-101B-9397-08002B2CF9AE}" pid="34" name="Document ID Value">
    <vt:lpwstr>PKKMWAM5UKCP-1108600927-1303</vt:lpwstr>
  </property>
  <property fmtid="{D5CDD505-2E9C-101B-9397-08002B2CF9AE}" pid="35" name="MSIP_Label_3976fa30-1907-4356-8241-62ea5e1c0256_Enabled">
    <vt:lpwstr>true</vt:lpwstr>
  </property>
  <property fmtid="{D5CDD505-2E9C-101B-9397-08002B2CF9AE}" pid="36" name="MSIP_Label_3976fa30-1907-4356-8241-62ea5e1c0256_SetDate">
    <vt:lpwstr>2020-09-30T12:03:24Z</vt:lpwstr>
  </property>
  <property fmtid="{D5CDD505-2E9C-101B-9397-08002B2CF9AE}" pid="37" name="MSIP_Label_3976fa30-1907-4356-8241-62ea5e1c0256_Method">
    <vt:lpwstr>Standard</vt:lpwstr>
  </property>
  <property fmtid="{D5CDD505-2E9C-101B-9397-08002B2CF9AE}" pid="38" name="MSIP_Label_3976fa30-1907-4356-8241-62ea5e1c0256_Name">
    <vt:lpwstr>ESA UNCLASSIFIED – For ESA Official Use Only</vt:lpwstr>
  </property>
  <property fmtid="{D5CDD505-2E9C-101B-9397-08002B2CF9AE}" pid="39" name="MSIP_Label_3976fa30-1907-4356-8241-62ea5e1c0256_SiteId">
    <vt:lpwstr>9a5cacd0-2bef-4dd7-ac5c-7ebe1f54f495</vt:lpwstr>
  </property>
  <property fmtid="{D5CDD505-2E9C-101B-9397-08002B2CF9AE}" pid="40" name="MSIP_Label_3976fa30-1907-4356-8241-62ea5e1c0256_ActionId">
    <vt:lpwstr>12cffb5a-e4fd-4993-a937-3b8906224a24</vt:lpwstr>
  </property>
  <property fmtid="{D5CDD505-2E9C-101B-9397-08002B2CF9AE}" pid="41" name="MSIP_Label_3976fa30-1907-4356-8241-62ea5e1c0256_ContentBits">
    <vt:lpwstr>0</vt:lpwstr>
  </property>
</Properties>
</file>