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48" r:id="rId2"/>
  </p:sldMasterIdLst>
  <p:notesMasterIdLst>
    <p:notesMasterId r:id="rId74"/>
  </p:notesMasterIdLst>
  <p:sldIdLst>
    <p:sldId id="265" r:id="rId3"/>
    <p:sldId id="268" r:id="rId4"/>
    <p:sldId id="2147475184" r:id="rId5"/>
    <p:sldId id="269" r:id="rId6"/>
    <p:sldId id="2147475166" r:id="rId7"/>
    <p:sldId id="299" r:id="rId8"/>
    <p:sldId id="300" r:id="rId9"/>
    <p:sldId id="284" r:id="rId10"/>
    <p:sldId id="301" r:id="rId11"/>
    <p:sldId id="2147475167" r:id="rId12"/>
    <p:sldId id="273" r:id="rId13"/>
    <p:sldId id="2147475185" r:id="rId14"/>
    <p:sldId id="2147475186" r:id="rId15"/>
    <p:sldId id="2147475188" r:id="rId16"/>
    <p:sldId id="2147475189" r:id="rId17"/>
    <p:sldId id="2147475168" r:id="rId18"/>
    <p:sldId id="263" r:id="rId19"/>
    <p:sldId id="2147475164" r:id="rId20"/>
    <p:sldId id="2147475165" r:id="rId21"/>
    <p:sldId id="264" r:id="rId22"/>
    <p:sldId id="302" r:id="rId23"/>
    <p:sldId id="2147475190" r:id="rId24"/>
    <p:sldId id="258" r:id="rId25"/>
    <p:sldId id="2147475192" r:id="rId26"/>
    <p:sldId id="2147475193" r:id="rId27"/>
    <p:sldId id="2147475191" r:id="rId28"/>
    <p:sldId id="259" r:id="rId29"/>
    <p:sldId id="260" r:id="rId30"/>
    <p:sldId id="261" r:id="rId31"/>
    <p:sldId id="262" r:id="rId32"/>
    <p:sldId id="2147475169" r:id="rId33"/>
    <p:sldId id="2147475194" r:id="rId34"/>
    <p:sldId id="2147475170" r:id="rId35"/>
    <p:sldId id="2147475171" r:id="rId36"/>
    <p:sldId id="2147475196" r:id="rId37"/>
    <p:sldId id="2147475172" r:id="rId38"/>
    <p:sldId id="2147475198" r:id="rId39"/>
    <p:sldId id="2147475173" r:id="rId40"/>
    <p:sldId id="2147475199" r:id="rId41"/>
    <p:sldId id="2147475174" r:id="rId42"/>
    <p:sldId id="2147475175" r:id="rId43"/>
    <p:sldId id="2147475176" r:id="rId44"/>
    <p:sldId id="267" r:id="rId45"/>
    <p:sldId id="271" r:id="rId46"/>
    <p:sldId id="2147475207" r:id="rId47"/>
    <p:sldId id="2147475202" r:id="rId48"/>
    <p:sldId id="2147475200" r:id="rId49"/>
    <p:sldId id="2147475201" r:id="rId50"/>
    <p:sldId id="2147475208" r:id="rId51"/>
    <p:sldId id="2147475177" r:id="rId52"/>
    <p:sldId id="2147475178" r:id="rId53"/>
    <p:sldId id="2147475209" r:id="rId54"/>
    <p:sldId id="2147475214" r:id="rId55"/>
    <p:sldId id="2147475179" r:id="rId56"/>
    <p:sldId id="2147475180" r:id="rId57"/>
    <p:sldId id="2147475181" r:id="rId58"/>
    <p:sldId id="282" r:id="rId59"/>
    <p:sldId id="283" r:id="rId60"/>
    <p:sldId id="2147475210" r:id="rId61"/>
    <p:sldId id="2147475182" r:id="rId62"/>
    <p:sldId id="2147475183" r:id="rId63"/>
    <p:sldId id="2147475213" r:id="rId64"/>
    <p:sldId id="2147475203" r:id="rId65"/>
    <p:sldId id="2147475204" r:id="rId66"/>
    <p:sldId id="2147475205" r:id="rId67"/>
    <p:sldId id="2147475215" r:id="rId68"/>
    <p:sldId id="2147475206" r:id="rId69"/>
    <p:sldId id="279" r:id="rId70"/>
    <p:sldId id="2147475211" r:id="rId71"/>
    <p:sldId id="280" r:id="rId72"/>
    <p:sldId id="214747521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6"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solidFill>
              <a:srgbClr val="6DC7BC"/>
            </a:solidFill>
          </c:spPr>
          <c:dPt>
            <c:idx val="0"/>
            <c:bubble3D val="0"/>
            <c:spPr>
              <a:solidFill>
                <a:srgbClr val="6DC7BC"/>
              </a:solidFill>
              <a:ln w="19050">
                <a:solidFill>
                  <a:schemeClr val="lt1"/>
                </a:solidFill>
              </a:ln>
              <a:effectLst/>
            </c:spPr>
            <c:extLst>
              <c:ext xmlns:c16="http://schemas.microsoft.com/office/drawing/2014/chart" uri="{C3380CC4-5D6E-409C-BE32-E72D297353CC}">
                <c16:uniqueId val="{00000001-894E-4868-8B5A-8218C46BF314}"/>
              </c:ext>
            </c:extLst>
          </c:dPt>
          <c:dPt>
            <c:idx val="1"/>
            <c:bubble3D val="0"/>
            <c:spPr>
              <a:solidFill>
                <a:srgbClr val="6DC7BC"/>
              </a:solidFill>
              <a:ln w="19050">
                <a:solidFill>
                  <a:schemeClr val="lt1"/>
                </a:solidFill>
              </a:ln>
              <a:effectLst/>
            </c:spPr>
            <c:extLst>
              <c:ext xmlns:c16="http://schemas.microsoft.com/office/drawing/2014/chart" uri="{C3380CC4-5D6E-409C-BE32-E72D297353CC}">
                <c16:uniqueId val="{00000003-894E-4868-8B5A-8218C46BF314}"/>
              </c:ext>
            </c:extLst>
          </c:dPt>
          <c:dPt>
            <c:idx val="2"/>
            <c:bubble3D val="0"/>
            <c:spPr>
              <a:solidFill>
                <a:srgbClr val="6DC7BC"/>
              </a:solidFill>
              <a:ln w="19050">
                <a:solidFill>
                  <a:schemeClr val="lt1"/>
                </a:solidFill>
              </a:ln>
              <a:effectLst/>
            </c:spPr>
            <c:extLst>
              <c:ext xmlns:c16="http://schemas.microsoft.com/office/drawing/2014/chart" uri="{C3380CC4-5D6E-409C-BE32-E72D297353CC}">
                <c16:uniqueId val="{00000005-894E-4868-8B5A-8218C46BF314}"/>
              </c:ext>
            </c:extLst>
          </c:dPt>
          <c:dPt>
            <c:idx val="3"/>
            <c:bubble3D val="0"/>
            <c:spPr>
              <a:solidFill>
                <a:srgbClr val="6DC7BC"/>
              </a:solidFill>
              <a:ln w="19050">
                <a:solidFill>
                  <a:schemeClr val="lt1"/>
                </a:solidFill>
              </a:ln>
              <a:effectLst/>
            </c:spPr>
            <c:extLst>
              <c:ext xmlns:c16="http://schemas.microsoft.com/office/drawing/2014/chart" uri="{C3380CC4-5D6E-409C-BE32-E72D297353CC}">
                <c16:uniqueId val="{00000007-894E-4868-8B5A-8218C46BF314}"/>
              </c:ext>
            </c:extLst>
          </c:dPt>
          <c:dPt>
            <c:idx val="4"/>
            <c:bubble3D val="0"/>
            <c:spPr>
              <a:solidFill>
                <a:srgbClr val="6DC7BC"/>
              </a:solidFill>
              <a:ln w="19050">
                <a:solidFill>
                  <a:schemeClr val="lt1"/>
                </a:solidFill>
              </a:ln>
              <a:effectLst/>
            </c:spPr>
            <c:extLst>
              <c:ext xmlns:c16="http://schemas.microsoft.com/office/drawing/2014/chart" uri="{C3380CC4-5D6E-409C-BE32-E72D297353CC}">
                <c16:uniqueId val="{00000009-894E-4868-8B5A-8218C46BF314}"/>
              </c:ext>
            </c:extLst>
          </c:dPt>
          <c:cat>
            <c:numRef>
              <c:f>Tabelle1!$A$2:$A$6</c:f>
              <c:numCache>
                <c:formatCode>General</c:formatCode>
                <c:ptCount val="5"/>
                <c:pt idx="0">
                  <c:v>1</c:v>
                </c:pt>
                <c:pt idx="1">
                  <c:v>2</c:v>
                </c:pt>
                <c:pt idx="2">
                  <c:v>3</c:v>
                </c:pt>
                <c:pt idx="3">
                  <c:v>4</c:v>
                </c:pt>
                <c:pt idx="4">
                  <c:v>5</c:v>
                </c:pt>
              </c:numCache>
            </c:numRef>
          </c:cat>
          <c:val>
            <c:numRef>
              <c:f>Tabelle1!$B$2:$B$6</c:f>
              <c:numCache>
                <c:formatCode>General</c:formatCode>
                <c:ptCount val="5"/>
                <c:pt idx="0">
                  <c:v>4</c:v>
                </c:pt>
                <c:pt idx="1">
                  <c:v>4</c:v>
                </c:pt>
                <c:pt idx="2">
                  <c:v>4</c:v>
                </c:pt>
                <c:pt idx="3">
                  <c:v>4</c:v>
                </c:pt>
                <c:pt idx="4">
                  <c:v>4</c:v>
                </c:pt>
              </c:numCache>
            </c:numRef>
          </c:val>
          <c:extLst>
            <c:ext xmlns:c16="http://schemas.microsoft.com/office/drawing/2014/chart" uri="{C3380CC4-5D6E-409C-BE32-E72D297353CC}">
              <c16:uniqueId val="{0000000A-894E-4868-8B5A-8218C46BF31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solidFill>
              <a:srgbClr val="6DC7BC"/>
            </a:solidFill>
          </c:spPr>
          <c:dPt>
            <c:idx val="0"/>
            <c:bubble3D val="0"/>
            <c:spPr>
              <a:solidFill>
                <a:srgbClr val="6DC7BC"/>
              </a:solidFill>
              <a:ln w="19050">
                <a:solidFill>
                  <a:schemeClr val="lt1"/>
                </a:solidFill>
              </a:ln>
              <a:effectLst/>
            </c:spPr>
            <c:extLst>
              <c:ext xmlns:c16="http://schemas.microsoft.com/office/drawing/2014/chart" uri="{C3380CC4-5D6E-409C-BE32-E72D297353CC}">
                <c16:uniqueId val="{00000001-A3D6-4478-9F22-9900782BA2BC}"/>
              </c:ext>
            </c:extLst>
          </c:dPt>
          <c:dPt>
            <c:idx val="1"/>
            <c:bubble3D val="0"/>
            <c:spPr>
              <a:solidFill>
                <a:srgbClr val="3C9E92"/>
              </a:solidFill>
              <a:ln w="19050">
                <a:solidFill>
                  <a:schemeClr val="lt1"/>
                </a:solidFill>
              </a:ln>
              <a:effectLst/>
            </c:spPr>
            <c:extLst>
              <c:ext xmlns:c16="http://schemas.microsoft.com/office/drawing/2014/chart" uri="{C3380CC4-5D6E-409C-BE32-E72D297353CC}">
                <c16:uniqueId val="{00000003-A3D6-4478-9F22-9900782BA2BC}"/>
              </c:ext>
            </c:extLst>
          </c:dPt>
          <c:dPt>
            <c:idx val="2"/>
            <c:bubble3D val="0"/>
            <c:spPr>
              <a:solidFill>
                <a:srgbClr val="3C9E92"/>
              </a:solidFill>
              <a:ln w="19050">
                <a:solidFill>
                  <a:schemeClr val="lt1"/>
                </a:solidFill>
              </a:ln>
              <a:effectLst/>
            </c:spPr>
            <c:extLst>
              <c:ext xmlns:c16="http://schemas.microsoft.com/office/drawing/2014/chart" uri="{C3380CC4-5D6E-409C-BE32-E72D297353CC}">
                <c16:uniqueId val="{00000005-A3D6-4478-9F22-9900782BA2BC}"/>
              </c:ext>
            </c:extLst>
          </c:dPt>
          <c:dPt>
            <c:idx val="3"/>
            <c:bubble3D val="0"/>
            <c:spPr>
              <a:solidFill>
                <a:srgbClr val="6DC7BC"/>
              </a:solidFill>
              <a:ln w="19050">
                <a:solidFill>
                  <a:schemeClr val="lt1"/>
                </a:solidFill>
              </a:ln>
              <a:effectLst/>
            </c:spPr>
            <c:extLst>
              <c:ext xmlns:c16="http://schemas.microsoft.com/office/drawing/2014/chart" uri="{C3380CC4-5D6E-409C-BE32-E72D297353CC}">
                <c16:uniqueId val="{00000007-A3D6-4478-9F22-9900782BA2BC}"/>
              </c:ext>
            </c:extLst>
          </c:dPt>
          <c:dPt>
            <c:idx val="4"/>
            <c:bubble3D val="0"/>
            <c:spPr>
              <a:solidFill>
                <a:srgbClr val="6DC7BC"/>
              </a:solidFill>
              <a:ln w="19050">
                <a:solidFill>
                  <a:schemeClr val="lt1"/>
                </a:solidFill>
              </a:ln>
              <a:effectLst/>
            </c:spPr>
            <c:extLst>
              <c:ext xmlns:c16="http://schemas.microsoft.com/office/drawing/2014/chart" uri="{C3380CC4-5D6E-409C-BE32-E72D297353CC}">
                <c16:uniqueId val="{00000009-A3D6-4478-9F22-9900782BA2BC}"/>
              </c:ext>
            </c:extLst>
          </c:dPt>
          <c:cat>
            <c:numRef>
              <c:f>Tabelle1!$A$2:$A$6</c:f>
              <c:numCache>
                <c:formatCode>General</c:formatCode>
                <c:ptCount val="5"/>
                <c:pt idx="0">
                  <c:v>1</c:v>
                </c:pt>
                <c:pt idx="1">
                  <c:v>2</c:v>
                </c:pt>
                <c:pt idx="2">
                  <c:v>3</c:v>
                </c:pt>
                <c:pt idx="3">
                  <c:v>4</c:v>
                </c:pt>
                <c:pt idx="4">
                  <c:v>5</c:v>
                </c:pt>
              </c:numCache>
            </c:numRef>
          </c:cat>
          <c:val>
            <c:numRef>
              <c:f>Tabelle1!$B$2:$B$6</c:f>
              <c:numCache>
                <c:formatCode>General</c:formatCode>
                <c:ptCount val="5"/>
                <c:pt idx="0">
                  <c:v>4</c:v>
                </c:pt>
                <c:pt idx="1">
                  <c:v>4</c:v>
                </c:pt>
                <c:pt idx="2">
                  <c:v>4</c:v>
                </c:pt>
                <c:pt idx="3">
                  <c:v>4</c:v>
                </c:pt>
                <c:pt idx="4">
                  <c:v>4</c:v>
                </c:pt>
              </c:numCache>
            </c:numRef>
          </c:val>
          <c:extLst>
            <c:ext xmlns:c16="http://schemas.microsoft.com/office/drawing/2014/chart" uri="{C3380CC4-5D6E-409C-BE32-E72D297353CC}">
              <c16:uniqueId val="{0000000A-A3D6-4478-9F22-9900782BA2B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1C6E9-DC5F-45D7-8D9E-04AD5EBA5014}" type="datetimeFigureOut">
              <a:rPr lang="de-AT" smtClean="0"/>
              <a:t>25.09.2025</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7DC0B-5F89-4C36-B53F-84ED07742982}" type="slidenum">
              <a:rPr lang="de-AT" smtClean="0"/>
              <a:t>‹Nr.›</a:t>
            </a:fld>
            <a:endParaRPr lang="de-AT"/>
          </a:p>
        </p:txBody>
      </p:sp>
    </p:spTree>
    <p:extLst>
      <p:ext uri="{BB962C8B-B14F-4D97-AF65-F5344CB8AC3E}">
        <p14:creationId xmlns:p14="http://schemas.microsoft.com/office/powerpoint/2010/main" val="1498557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p10:notes"/>
          <p:cNvSpPr txBox="1">
            <a:spLocks noGrp="1"/>
          </p:cNvSpPr>
          <p:nvPr>
            <p:ph type="body" idx="1"/>
          </p:nvPr>
        </p:nvSpPr>
        <p:spPr>
          <a:xfrm>
            <a:off x="679768" y="4751983"/>
            <a:ext cx="5438140" cy="38879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5" name="Google Shape;1625;p10:notes"/>
          <p:cNvSpPr>
            <a:spLocks noGrp="1" noRot="1" noChangeAspect="1"/>
          </p:cNvSpPr>
          <p:nvPr>
            <p:ph type="sldImg" idx="2"/>
          </p:nvPr>
        </p:nvSpPr>
        <p:spPr>
          <a:xfrm>
            <a:off x="436563"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Times New Roman" panose="02020603050405020304" pitchFamily="18" charset="0"/>
              </a:rPr>
              <a:t>The Green Deal is an integral part of this Commission’s strategy to implement the United Nation’s 2030 Agenda and the sustainable development goals</a:t>
            </a:r>
            <a:r>
              <a:rPr lang="en-US" sz="1800" b="0" i="0" u="none" strike="noStrike" baseline="0" dirty="0">
                <a:solidFill>
                  <a:srgbClr val="000000"/>
                </a:solidFill>
                <a:latin typeface="Times New Roman" panose="02020603050405020304" pitchFamily="18" charset="0"/>
              </a:rPr>
              <a:t>3, and the other priorities announced in President von der Leyen’s political guidelines4. As part of the Green Deal, the Commission will refocus the European Semester process of macroeconomic coordination to integrate the United Nations’ sustainable development goals, to put sustainability and the well-being of citizens at the </a:t>
            </a:r>
            <a:r>
              <a:rPr lang="en-US" sz="1800" b="0" i="0" u="none" strike="noStrike" baseline="0" dirty="0" err="1">
                <a:solidFill>
                  <a:srgbClr val="000000"/>
                </a:solidFill>
                <a:latin typeface="Times New Roman" panose="02020603050405020304" pitchFamily="18" charset="0"/>
              </a:rPr>
              <a:t>centre</a:t>
            </a:r>
            <a:r>
              <a:rPr lang="en-US" sz="1800" b="0" i="0" u="none" strike="noStrike" baseline="0" dirty="0">
                <a:solidFill>
                  <a:srgbClr val="000000"/>
                </a:solidFill>
                <a:latin typeface="Times New Roman" panose="02020603050405020304" pitchFamily="18" charset="0"/>
              </a:rPr>
              <a:t> of economic policy, and the sustainable development goals at the heart of the EU’s policymaking and action. </a:t>
            </a:r>
            <a:endParaRPr lang="en-US" dirty="0"/>
          </a:p>
        </p:txBody>
      </p:sp>
      <p:sp>
        <p:nvSpPr>
          <p:cNvPr id="4" name="Slide Number Placeholder 3"/>
          <p:cNvSpPr>
            <a:spLocks noGrp="1"/>
          </p:cNvSpPr>
          <p:nvPr>
            <p:ph type="sldNum" sz="quarter" idx="5"/>
          </p:nvPr>
        </p:nvSpPr>
        <p:spPr/>
        <p:txBody>
          <a:bodyPr/>
          <a:lstStyle/>
          <a:p>
            <a:fld id="{07C49408-97B2-4D7B-B0CE-20BB5BA3D711}" type="slidenum">
              <a:rPr lang="en-US" smtClean="0"/>
              <a:t>8</a:t>
            </a:fld>
            <a:endParaRPr lang="en-US"/>
          </a:p>
        </p:txBody>
      </p:sp>
    </p:spTree>
    <p:extLst>
      <p:ext uri="{BB962C8B-B14F-4D97-AF65-F5344CB8AC3E}">
        <p14:creationId xmlns:p14="http://schemas.microsoft.com/office/powerpoint/2010/main" val="94948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AT" dirty="0"/>
              <a:t>5 Domains auf 3; 37 </a:t>
            </a:r>
            <a:r>
              <a:rPr lang="de-AT" dirty="0" err="1"/>
              <a:t>capabilities</a:t>
            </a:r>
            <a:r>
              <a:rPr lang="de-AT" dirty="0"/>
              <a:t> </a:t>
            </a:r>
            <a:r>
              <a:rPr lang="de-AT" dirty="0" err="1"/>
              <a:t>to</a:t>
            </a:r>
            <a:r>
              <a:rPr lang="de-AT" dirty="0"/>
              <a:t> 14</a:t>
            </a:r>
          </a:p>
          <a:p>
            <a:endParaRPr lang="de-AT" dirty="0"/>
          </a:p>
          <a:p>
            <a:endParaRPr lang="de-DE" dirty="0"/>
          </a:p>
          <a:p>
            <a:endParaRPr lang="de-AT" dirty="0"/>
          </a:p>
        </p:txBody>
      </p:sp>
      <p:sp>
        <p:nvSpPr>
          <p:cNvPr id="4" name="Foliennummernplatzhalter 3"/>
          <p:cNvSpPr>
            <a:spLocks noGrp="1"/>
          </p:cNvSpPr>
          <p:nvPr>
            <p:ph type="sldNum" sz="quarter" idx="5"/>
          </p:nvPr>
        </p:nvSpPr>
        <p:spPr/>
        <p:txBody>
          <a:bodyPr/>
          <a:lstStyle/>
          <a:p>
            <a:fld id="{90085409-2D10-4BCB-A821-76EC2B4380BD}" type="slidenum">
              <a:rPr lang="en-GB" smtClean="0"/>
              <a:t>60</a:t>
            </a:fld>
            <a:endParaRPr lang="en-GB"/>
          </a:p>
        </p:txBody>
      </p:sp>
    </p:spTree>
    <p:extLst>
      <p:ext uri="{BB962C8B-B14F-4D97-AF65-F5344CB8AC3E}">
        <p14:creationId xmlns:p14="http://schemas.microsoft.com/office/powerpoint/2010/main" val="221309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D3330-5CA1-E879-0104-2CD82D98B9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24CDC9-74E1-4DFE-7575-70745805BEA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1E1308C-289A-6964-3EA4-30DC52299967}"/>
              </a:ext>
            </a:extLst>
          </p:cNvPr>
          <p:cNvSpPr>
            <a:spLocks noGrp="1"/>
          </p:cNvSpPr>
          <p:nvPr>
            <p:ph type="body" idx="1"/>
          </p:nvPr>
        </p:nvSpPr>
        <p:spPr/>
        <p:txBody>
          <a:bodyPr/>
          <a:lstStyle/>
          <a:p>
            <a:endParaRPr lang="de-DE" dirty="0"/>
          </a:p>
          <a:p>
            <a:r>
              <a:rPr lang="de-AT" dirty="0"/>
              <a:t>5 Domains auf 3; 37 </a:t>
            </a:r>
            <a:r>
              <a:rPr lang="de-AT" dirty="0" err="1"/>
              <a:t>capabilities</a:t>
            </a:r>
            <a:r>
              <a:rPr lang="de-AT" dirty="0"/>
              <a:t> </a:t>
            </a:r>
            <a:r>
              <a:rPr lang="de-AT" dirty="0" err="1"/>
              <a:t>to</a:t>
            </a:r>
            <a:r>
              <a:rPr lang="de-AT" dirty="0"/>
              <a:t> 14</a:t>
            </a:r>
          </a:p>
          <a:p>
            <a:endParaRPr lang="de-AT" dirty="0"/>
          </a:p>
          <a:p>
            <a:endParaRPr lang="de-DE" dirty="0"/>
          </a:p>
          <a:p>
            <a:endParaRPr lang="de-AT" dirty="0"/>
          </a:p>
        </p:txBody>
      </p:sp>
      <p:sp>
        <p:nvSpPr>
          <p:cNvPr id="4" name="Foliennummernplatzhalter 3">
            <a:extLst>
              <a:ext uri="{FF2B5EF4-FFF2-40B4-BE49-F238E27FC236}">
                <a16:creationId xmlns:a16="http://schemas.microsoft.com/office/drawing/2014/main" id="{CF062ED6-878E-B17C-C0D7-CD2E645D2562}"/>
              </a:ext>
            </a:extLst>
          </p:cNvPr>
          <p:cNvSpPr>
            <a:spLocks noGrp="1"/>
          </p:cNvSpPr>
          <p:nvPr>
            <p:ph type="sldNum" sz="quarter" idx="5"/>
          </p:nvPr>
        </p:nvSpPr>
        <p:spPr/>
        <p:txBody>
          <a:bodyPr/>
          <a:lstStyle/>
          <a:p>
            <a:fld id="{90085409-2D10-4BCB-A821-76EC2B4380BD}" type="slidenum">
              <a:rPr lang="en-GB" smtClean="0"/>
              <a:t>61</a:t>
            </a:fld>
            <a:endParaRPr lang="en-GB"/>
          </a:p>
        </p:txBody>
      </p:sp>
    </p:spTree>
    <p:extLst>
      <p:ext uri="{BB962C8B-B14F-4D97-AF65-F5344CB8AC3E}">
        <p14:creationId xmlns:p14="http://schemas.microsoft.com/office/powerpoint/2010/main" val="4042773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5A928-B569-646E-D089-CB7C097174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FCDB89-B985-13B3-B5A3-A637F9A434A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4640C4F-D0FB-4538-517D-C7455F0B20A0}"/>
              </a:ext>
            </a:extLst>
          </p:cNvPr>
          <p:cNvSpPr>
            <a:spLocks noGrp="1"/>
          </p:cNvSpPr>
          <p:nvPr>
            <p:ph type="body" idx="1"/>
          </p:nvPr>
        </p:nvSpPr>
        <p:spPr/>
        <p:txBody>
          <a:bodyPr/>
          <a:lstStyle/>
          <a:p>
            <a:endParaRPr lang="de-DE" dirty="0"/>
          </a:p>
          <a:p>
            <a:r>
              <a:rPr lang="de-AT" dirty="0"/>
              <a:t>5 Domains auf 3; 37 </a:t>
            </a:r>
            <a:r>
              <a:rPr lang="de-AT" dirty="0" err="1"/>
              <a:t>capabilities</a:t>
            </a:r>
            <a:r>
              <a:rPr lang="de-AT" dirty="0"/>
              <a:t> </a:t>
            </a:r>
            <a:r>
              <a:rPr lang="de-AT" dirty="0" err="1"/>
              <a:t>to</a:t>
            </a:r>
            <a:r>
              <a:rPr lang="de-AT" dirty="0"/>
              <a:t> 14</a:t>
            </a:r>
          </a:p>
          <a:p>
            <a:endParaRPr lang="de-AT" dirty="0"/>
          </a:p>
          <a:p>
            <a:endParaRPr lang="de-DE" dirty="0"/>
          </a:p>
          <a:p>
            <a:endParaRPr lang="de-AT" dirty="0"/>
          </a:p>
        </p:txBody>
      </p:sp>
      <p:sp>
        <p:nvSpPr>
          <p:cNvPr id="4" name="Foliennummernplatzhalter 3">
            <a:extLst>
              <a:ext uri="{FF2B5EF4-FFF2-40B4-BE49-F238E27FC236}">
                <a16:creationId xmlns:a16="http://schemas.microsoft.com/office/drawing/2014/main" id="{D243BCE9-1F23-79DA-8BB2-1C1312B0B45C}"/>
              </a:ext>
            </a:extLst>
          </p:cNvPr>
          <p:cNvSpPr>
            <a:spLocks noGrp="1"/>
          </p:cNvSpPr>
          <p:nvPr>
            <p:ph type="sldNum" sz="quarter" idx="5"/>
          </p:nvPr>
        </p:nvSpPr>
        <p:spPr/>
        <p:txBody>
          <a:bodyPr/>
          <a:lstStyle/>
          <a:p>
            <a:fld id="{90085409-2D10-4BCB-A821-76EC2B4380BD}" type="slidenum">
              <a:rPr lang="en-GB" smtClean="0"/>
              <a:t>62</a:t>
            </a:fld>
            <a:endParaRPr lang="en-GB"/>
          </a:p>
        </p:txBody>
      </p:sp>
    </p:spTree>
    <p:extLst>
      <p:ext uri="{BB962C8B-B14F-4D97-AF65-F5344CB8AC3E}">
        <p14:creationId xmlns:p14="http://schemas.microsoft.com/office/powerpoint/2010/main" val="1677329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BFA7-65FC-BCAD-1E9A-86D57822EA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A9A237-07A7-FBF3-40FA-0F28F7AD1F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A12BEB-F50E-E959-4CF3-37D4750A5F08}"/>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5" name="Footer Placeholder 4">
            <a:extLst>
              <a:ext uri="{FF2B5EF4-FFF2-40B4-BE49-F238E27FC236}">
                <a16:creationId xmlns:a16="http://schemas.microsoft.com/office/drawing/2014/main" id="{199B3964-DEF1-A606-9F1C-1CB7943331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46FE46-9DAE-9110-4380-C7540A4943BF}"/>
              </a:ext>
            </a:extLst>
          </p:cNvPr>
          <p:cNvSpPr>
            <a:spLocks noGrp="1"/>
          </p:cNvSpPr>
          <p:nvPr>
            <p:ph type="sldNum" sz="quarter" idx="12"/>
          </p:nvPr>
        </p:nvSpPr>
        <p:spPr/>
        <p:txBody>
          <a:bodyPr/>
          <a:lstStyle/>
          <a:p>
            <a:fld id="{FAFFB928-BE46-442E-AB70-261F6DB646E2}" type="slidenum">
              <a:rPr lang="en-GB" smtClean="0"/>
              <a:t>‹Nr.›</a:t>
            </a:fld>
            <a:endParaRPr lang="en-GB"/>
          </a:p>
        </p:txBody>
      </p:sp>
    </p:spTree>
    <p:extLst>
      <p:ext uri="{BB962C8B-B14F-4D97-AF65-F5344CB8AC3E}">
        <p14:creationId xmlns:p14="http://schemas.microsoft.com/office/powerpoint/2010/main" val="47598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8CBC-1F7E-3CDD-BBC7-464F325120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4D8585-278B-EF4B-F9F3-230288C4D3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FE4878-7CC3-FB61-6C4D-DD55115E8CEC}"/>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5" name="Footer Placeholder 4">
            <a:extLst>
              <a:ext uri="{FF2B5EF4-FFF2-40B4-BE49-F238E27FC236}">
                <a16:creationId xmlns:a16="http://schemas.microsoft.com/office/drawing/2014/main" id="{E8E7E6DF-3509-EB9C-933D-792CAA8E8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2D1B1C-EFA9-8569-DE87-B821C0F97887}"/>
              </a:ext>
            </a:extLst>
          </p:cNvPr>
          <p:cNvSpPr>
            <a:spLocks noGrp="1"/>
          </p:cNvSpPr>
          <p:nvPr>
            <p:ph type="sldNum" sz="quarter" idx="12"/>
          </p:nvPr>
        </p:nvSpPr>
        <p:spPr/>
        <p:txBody>
          <a:bodyPr/>
          <a:lstStyle/>
          <a:p>
            <a:fld id="{FAFFB928-BE46-442E-AB70-261F6DB646E2}" type="slidenum">
              <a:rPr lang="en-GB" smtClean="0"/>
              <a:t>‹Nr.›</a:t>
            </a:fld>
            <a:endParaRPr lang="en-GB"/>
          </a:p>
        </p:txBody>
      </p:sp>
    </p:spTree>
    <p:extLst>
      <p:ext uri="{BB962C8B-B14F-4D97-AF65-F5344CB8AC3E}">
        <p14:creationId xmlns:p14="http://schemas.microsoft.com/office/powerpoint/2010/main" val="9519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751C7A-BCF8-5956-80DE-E0C14A4E71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25B8B7-B4E9-DD8B-E3BC-67CBA52B6D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9F2BB9-A596-1447-6DCF-2DD48E3DD50D}"/>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5" name="Footer Placeholder 4">
            <a:extLst>
              <a:ext uri="{FF2B5EF4-FFF2-40B4-BE49-F238E27FC236}">
                <a16:creationId xmlns:a16="http://schemas.microsoft.com/office/drawing/2014/main" id="{7E14DD63-89DC-BFCB-841F-60F3BC8274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EFFB3D-6106-E141-4F0E-06992191993E}"/>
              </a:ext>
            </a:extLst>
          </p:cNvPr>
          <p:cNvSpPr>
            <a:spLocks noGrp="1"/>
          </p:cNvSpPr>
          <p:nvPr>
            <p:ph type="sldNum" sz="quarter" idx="12"/>
          </p:nvPr>
        </p:nvSpPr>
        <p:spPr/>
        <p:txBody>
          <a:bodyPr/>
          <a:lstStyle/>
          <a:p>
            <a:fld id="{FAFFB928-BE46-442E-AB70-261F6DB646E2}" type="slidenum">
              <a:rPr lang="en-GB" smtClean="0"/>
              <a:t>‹Nr.›</a:t>
            </a:fld>
            <a:endParaRPr lang="en-GB"/>
          </a:p>
        </p:txBody>
      </p:sp>
    </p:spTree>
    <p:extLst>
      <p:ext uri="{BB962C8B-B14F-4D97-AF65-F5344CB8AC3E}">
        <p14:creationId xmlns:p14="http://schemas.microsoft.com/office/powerpoint/2010/main" val="432405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‹Nr.›</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80516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ARK3">
  <p:cSld name="DARK3">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215411" y="154800"/>
            <a:ext cx="8316923"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6"/>
          <p:cNvSpPr txBox="1">
            <a:spLocks noGrp="1"/>
          </p:cNvSpPr>
          <p:nvPr>
            <p:ph type="body" idx="1"/>
          </p:nvPr>
        </p:nvSpPr>
        <p:spPr>
          <a:xfrm>
            <a:off x="219001" y="882000"/>
            <a:ext cx="11732718"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59"/>
              </a:spcBef>
              <a:spcAft>
                <a:spcPts val="0"/>
              </a:spcAft>
              <a:buSzPts val="1795"/>
              <a:buNone/>
              <a:defRPr sz="1795"/>
            </a:lvl1pPr>
            <a:lvl2pPr marL="914400" lvl="1" indent="-228600" algn="l">
              <a:lnSpc>
                <a:spcPct val="119000"/>
              </a:lnSpc>
              <a:spcBef>
                <a:spcPts val="359"/>
              </a:spcBef>
              <a:spcAft>
                <a:spcPts val="0"/>
              </a:spcAft>
              <a:buSzPts val="1795"/>
              <a:buNone/>
              <a:defRPr sz="1795"/>
            </a:lvl2pPr>
            <a:lvl3pPr marL="1371600" lvl="2" indent="-228600" algn="l">
              <a:lnSpc>
                <a:spcPct val="119000"/>
              </a:lnSpc>
              <a:spcBef>
                <a:spcPts val="359"/>
              </a:spcBef>
              <a:spcAft>
                <a:spcPts val="0"/>
              </a:spcAft>
              <a:buSzPts val="1795"/>
              <a:buNone/>
              <a:defRPr sz="1795"/>
            </a:lvl3pPr>
            <a:lvl4pPr marL="1828800" lvl="3" indent="-228600" algn="l">
              <a:lnSpc>
                <a:spcPct val="119000"/>
              </a:lnSpc>
              <a:spcBef>
                <a:spcPts val="359"/>
              </a:spcBef>
              <a:spcAft>
                <a:spcPts val="0"/>
              </a:spcAft>
              <a:buSzPts val="1795"/>
              <a:buNone/>
              <a:defRPr sz="1795"/>
            </a:lvl4pPr>
            <a:lvl5pPr marL="2286000" lvl="4" indent="-228600" algn="l">
              <a:lnSpc>
                <a:spcPct val="119000"/>
              </a:lnSpc>
              <a:spcBef>
                <a:spcPts val="359"/>
              </a:spcBef>
              <a:spcAft>
                <a:spcPts val="0"/>
              </a:spcAft>
              <a:buSzPts val="1795"/>
              <a:buNone/>
              <a:defRPr sz="1795"/>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85" name="Google Shape;85;p16"/>
          <p:cNvCxnSpPr/>
          <p:nvPr/>
        </p:nvCxnSpPr>
        <p:spPr>
          <a:xfrm>
            <a:off x="217667" y="882193"/>
            <a:ext cx="11736308" cy="0"/>
          </a:xfrm>
          <a:prstGeom prst="straightConnector1">
            <a:avLst/>
          </a:prstGeom>
          <a:noFill/>
          <a:ln w="9525"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2687537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eer" userDrawn="1">
  <p:cSld name="Leer">
    <p:spTree>
      <p:nvGrpSpPr>
        <p:cNvPr id="1" name="Shape 67"/>
        <p:cNvGrpSpPr/>
        <p:nvPr/>
      </p:nvGrpSpPr>
      <p:grpSpPr>
        <a:xfrm>
          <a:off x="0" y="0"/>
          <a:ext cx="0" cy="0"/>
          <a:chOff x="0" y="0"/>
          <a:chExt cx="0" cy="0"/>
        </a:xfrm>
      </p:grpSpPr>
      <p:sp>
        <p:nvSpPr>
          <p:cNvPr id="68" name="Google Shape;68;p12"/>
          <p:cNvSpPr txBox="1">
            <a:spLocks noGrp="1"/>
          </p:cNvSpPr>
          <p:nvPr>
            <p:ph type="dt" idx="10"/>
          </p:nvPr>
        </p:nvSpPr>
        <p:spPr>
          <a:xfrm>
            <a:off x="560712" y="6356350"/>
            <a:ext cx="30206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
          <p:cNvSpPr txBox="1">
            <a:spLocks noGrp="1"/>
          </p:cNvSpPr>
          <p:nvPr>
            <p:ph type="sldNum" idx="12"/>
          </p:nvPr>
        </p:nvSpPr>
        <p:spPr>
          <a:xfrm>
            <a:off x="8610600" y="6356350"/>
            <a:ext cx="302068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AT"/>
              <a:t>‹Nr.›</a:t>
            </a:fld>
            <a:endParaRPr/>
          </a:p>
        </p:txBody>
      </p:sp>
      <p:sp>
        <p:nvSpPr>
          <p:cNvPr id="2" name="Google Shape;10;p5">
            <a:extLst>
              <a:ext uri="{FF2B5EF4-FFF2-40B4-BE49-F238E27FC236}">
                <a16:creationId xmlns:a16="http://schemas.microsoft.com/office/drawing/2014/main" id="{743E7DB8-809D-667F-88F0-B5124C904533}"/>
              </a:ext>
            </a:extLst>
          </p:cNvPr>
          <p:cNvSpPr txBox="1">
            <a:spLocks noGrp="1"/>
          </p:cNvSpPr>
          <p:nvPr>
            <p:ph type="title"/>
          </p:nvPr>
        </p:nvSpPr>
        <p:spPr>
          <a:xfrm>
            <a:off x="560712" y="365126"/>
            <a:ext cx="8833454" cy="33881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35584"/>
              </a:buClr>
              <a:buSzPts val="2800"/>
              <a:buFont typeface="Poppins"/>
              <a:buNone/>
              <a:defRPr sz="2800" b="0" i="0" u="none" strike="noStrike" cap="none">
                <a:solidFill>
                  <a:srgbClr val="035584"/>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4193455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7B57-A8B2-19C2-F7A9-95FD57F8FA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55F858-9385-9AE2-0905-035183A1D9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B06ADD-7E79-A5CC-3B19-87DE25D0EBF8}"/>
              </a:ext>
            </a:extLst>
          </p:cNvPr>
          <p:cNvSpPr>
            <a:spLocks noGrp="1"/>
          </p:cNvSpPr>
          <p:nvPr>
            <p:ph type="dt" sz="half" idx="10"/>
          </p:nvPr>
        </p:nvSpPr>
        <p:spPr/>
        <p:txBody>
          <a:bodyPr/>
          <a:lstStyle/>
          <a:p>
            <a:fld id="{F19153F4-2586-41EE-8595-0F1C388E9BAE}" type="datetimeFigureOut">
              <a:rPr lang="en-US" smtClean="0"/>
              <a:t>9/25/2025</a:t>
            </a:fld>
            <a:endParaRPr lang="en-US"/>
          </a:p>
        </p:txBody>
      </p:sp>
      <p:sp>
        <p:nvSpPr>
          <p:cNvPr id="5" name="Footer Placeholder 4">
            <a:extLst>
              <a:ext uri="{FF2B5EF4-FFF2-40B4-BE49-F238E27FC236}">
                <a16:creationId xmlns:a16="http://schemas.microsoft.com/office/drawing/2014/main" id="{6896605E-1796-C853-6EA4-8D2B8AD4E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15CC5-33F7-FE01-C95C-DC84662177C3}"/>
              </a:ext>
            </a:extLst>
          </p:cNvPr>
          <p:cNvSpPr>
            <a:spLocks noGrp="1"/>
          </p:cNvSpPr>
          <p:nvPr>
            <p:ph type="sldNum" sz="quarter" idx="12"/>
          </p:nvPr>
        </p:nvSpPr>
        <p:spPr/>
        <p:txBody>
          <a:bodyPr/>
          <a:lstStyle/>
          <a:p>
            <a:fld id="{FE3AFA80-17A0-4E80-BB7E-E3FEB08C2528}" type="slidenum">
              <a:rPr lang="en-US" smtClean="0"/>
              <a:t>‹Nr.›</a:t>
            </a:fld>
            <a:endParaRPr lang="en-US"/>
          </a:p>
        </p:txBody>
      </p:sp>
    </p:spTree>
    <p:extLst>
      <p:ext uri="{BB962C8B-B14F-4D97-AF65-F5344CB8AC3E}">
        <p14:creationId xmlns:p14="http://schemas.microsoft.com/office/powerpoint/2010/main" val="1270457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2EB2-0F51-0970-BB05-AD7D6302F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D3E6C-00E2-813E-B6A6-7E21160311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A18A2-F5BB-7AD6-18B7-578B0D3EE781}"/>
              </a:ext>
            </a:extLst>
          </p:cNvPr>
          <p:cNvSpPr>
            <a:spLocks noGrp="1"/>
          </p:cNvSpPr>
          <p:nvPr>
            <p:ph type="dt" sz="half" idx="10"/>
          </p:nvPr>
        </p:nvSpPr>
        <p:spPr/>
        <p:txBody>
          <a:bodyPr/>
          <a:lstStyle/>
          <a:p>
            <a:fld id="{F19153F4-2586-41EE-8595-0F1C388E9BAE}" type="datetimeFigureOut">
              <a:rPr lang="en-US" smtClean="0"/>
              <a:t>9/25/2025</a:t>
            </a:fld>
            <a:endParaRPr lang="en-US"/>
          </a:p>
        </p:txBody>
      </p:sp>
      <p:sp>
        <p:nvSpPr>
          <p:cNvPr id="5" name="Footer Placeholder 4">
            <a:extLst>
              <a:ext uri="{FF2B5EF4-FFF2-40B4-BE49-F238E27FC236}">
                <a16:creationId xmlns:a16="http://schemas.microsoft.com/office/drawing/2014/main" id="{51D1C5DA-D63D-3347-9F3E-B4C6C0327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BD7FB-D07C-79A4-71F9-9A78AADAB548}"/>
              </a:ext>
            </a:extLst>
          </p:cNvPr>
          <p:cNvSpPr>
            <a:spLocks noGrp="1"/>
          </p:cNvSpPr>
          <p:nvPr>
            <p:ph type="sldNum" sz="quarter" idx="12"/>
          </p:nvPr>
        </p:nvSpPr>
        <p:spPr/>
        <p:txBody>
          <a:bodyPr/>
          <a:lstStyle/>
          <a:p>
            <a:fld id="{FE3AFA80-17A0-4E80-BB7E-E3FEB08C2528}" type="slidenum">
              <a:rPr lang="en-US" smtClean="0"/>
              <a:t>‹Nr.›</a:t>
            </a:fld>
            <a:endParaRPr lang="en-US"/>
          </a:p>
        </p:txBody>
      </p:sp>
    </p:spTree>
    <p:extLst>
      <p:ext uri="{BB962C8B-B14F-4D97-AF65-F5344CB8AC3E}">
        <p14:creationId xmlns:p14="http://schemas.microsoft.com/office/powerpoint/2010/main" val="112747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7C3C-DB84-17D8-C568-53AAB62F76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4AA165-F2A3-E9C1-6A3A-1F1AB28C50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2F6362-B980-297A-30D7-C82F95D04067}"/>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5" name="Footer Placeholder 4">
            <a:extLst>
              <a:ext uri="{FF2B5EF4-FFF2-40B4-BE49-F238E27FC236}">
                <a16:creationId xmlns:a16="http://schemas.microsoft.com/office/drawing/2014/main" id="{3F89F3DF-D45E-A25C-5470-2977D7F024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284750-CE51-3102-9033-EB45974F4331}"/>
              </a:ext>
            </a:extLst>
          </p:cNvPr>
          <p:cNvSpPr>
            <a:spLocks noGrp="1"/>
          </p:cNvSpPr>
          <p:nvPr>
            <p:ph type="sldNum" sz="quarter" idx="12"/>
          </p:nvPr>
        </p:nvSpPr>
        <p:spPr/>
        <p:txBody>
          <a:bodyPr/>
          <a:lstStyle/>
          <a:p>
            <a:fld id="{FAFFB928-BE46-442E-AB70-261F6DB646E2}" type="slidenum">
              <a:rPr lang="en-GB" smtClean="0"/>
              <a:t>‹Nr.›</a:t>
            </a:fld>
            <a:endParaRPr lang="en-GB"/>
          </a:p>
        </p:txBody>
      </p:sp>
    </p:spTree>
    <p:extLst>
      <p:ext uri="{BB962C8B-B14F-4D97-AF65-F5344CB8AC3E}">
        <p14:creationId xmlns:p14="http://schemas.microsoft.com/office/powerpoint/2010/main" val="918103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D8294-9E0A-651E-815C-2C37183316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92800B-4D3E-B3E2-DE24-3A42F03D21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E37B53-E018-24AC-BEE7-DFDE81FB3DBF}"/>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5" name="Footer Placeholder 4">
            <a:extLst>
              <a:ext uri="{FF2B5EF4-FFF2-40B4-BE49-F238E27FC236}">
                <a16:creationId xmlns:a16="http://schemas.microsoft.com/office/drawing/2014/main" id="{B0628D5C-0563-BAD1-9DD2-106FE3A5F6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72D9DE-B470-7E41-A0E2-14A02CA0EA36}"/>
              </a:ext>
            </a:extLst>
          </p:cNvPr>
          <p:cNvSpPr>
            <a:spLocks noGrp="1"/>
          </p:cNvSpPr>
          <p:nvPr>
            <p:ph type="sldNum" sz="quarter" idx="12"/>
          </p:nvPr>
        </p:nvSpPr>
        <p:spPr/>
        <p:txBody>
          <a:bodyPr/>
          <a:lstStyle/>
          <a:p>
            <a:fld id="{FAFFB928-BE46-442E-AB70-261F6DB646E2}" type="slidenum">
              <a:rPr lang="en-GB" smtClean="0"/>
              <a:t>‹Nr.›</a:t>
            </a:fld>
            <a:endParaRPr lang="en-GB"/>
          </a:p>
        </p:txBody>
      </p:sp>
    </p:spTree>
    <p:extLst>
      <p:ext uri="{BB962C8B-B14F-4D97-AF65-F5344CB8AC3E}">
        <p14:creationId xmlns:p14="http://schemas.microsoft.com/office/powerpoint/2010/main" val="779779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7C3C-DB84-17D8-C568-53AAB62F76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4AA165-F2A3-E9C1-6A3A-1F1AB28C50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2F6362-B980-297A-30D7-C82F95D04067}"/>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5" name="Footer Placeholder 4">
            <a:extLst>
              <a:ext uri="{FF2B5EF4-FFF2-40B4-BE49-F238E27FC236}">
                <a16:creationId xmlns:a16="http://schemas.microsoft.com/office/drawing/2014/main" id="{3F89F3DF-D45E-A25C-5470-2977D7F024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284750-CE51-3102-9033-EB45974F4331}"/>
              </a:ext>
            </a:extLst>
          </p:cNvPr>
          <p:cNvSpPr>
            <a:spLocks noGrp="1"/>
          </p:cNvSpPr>
          <p:nvPr>
            <p:ph type="sldNum" sz="quarter" idx="12"/>
          </p:nvPr>
        </p:nvSpPr>
        <p:spPr/>
        <p:txBody>
          <a:bodyPr/>
          <a:lstStyle/>
          <a:p>
            <a:fld id="{FAFFB928-BE46-442E-AB70-261F6DB646E2}" type="slidenum">
              <a:rPr lang="en-GB" smtClean="0"/>
              <a:t>‹Nr.›</a:t>
            </a:fld>
            <a:endParaRPr lang="en-GB"/>
          </a:p>
        </p:txBody>
      </p:sp>
    </p:spTree>
    <p:extLst>
      <p:ext uri="{BB962C8B-B14F-4D97-AF65-F5344CB8AC3E}">
        <p14:creationId xmlns:p14="http://schemas.microsoft.com/office/powerpoint/2010/main" val="352018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122C-15DE-1E7F-4E8E-86182E0A02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2B60C9-7CFA-E04B-F115-8CD3BFF270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9A925A-173F-551E-E733-C4B8AE7AD6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B4D7EE5-18F1-B995-8425-170915B3086F}"/>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6" name="Footer Placeholder 5">
            <a:extLst>
              <a:ext uri="{FF2B5EF4-FFF2-40B4-BE49-F238E27FC236}">
                <a16:creationId xmlns:a16="http://schemas.microsoft.com/office/drawing/2014/main" id="{BFB5C04A-11D7-12C0-B631-5476229AE7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A68852-707E-7680-FB9E-7F108429B434}"/>
              </a:ext>
            </a:extLst>
          </p:cNvPr>
          <p:cNvSpPr>
            <a:spLocks noGrp="1"/>
          </p:cNvSpPr>
          <p:nvPr>
            <p:ph type="sldNum" sz="quarter" idx="12"/>
          </p:nvPr>
        </p:nvSpPr>
        <p:spPr/>
        <p:txBody>
          <a:bodyPr/>
          <a:lstStyle/>
          <a:p>
            <a:fld id="{FAFFB928-BE46-442E-AB70-261F6DB646E2}" type="slidenum">
              <a:rPr lang="en-GB" smtClean="0"/>
              <a:t>‹Nr.›</a:t>
            </a:fld>
            <a:endParaRPr lang="en-GB"/>
          </a:p>
        </p:txBody>
      </p:sp>
    </p:spTree>
    <p:extLst>
      <p:ext uri="{BB962C8B-B14F-4D97-AF65-F5344CB8AC3E}">
        <p14:creationId xmlns:p14="http://schemas.microsoft.com/office/powerpoint/2010/main" val="2766948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5735-97EB-A47E-BAB7-61549D8C68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BFF97C-EB35-B5D1-AB8F-277783FE76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B7EF3C-D3D9-35C1-1A73-C30ECBDDA2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0316D5-35E7-AD10-2B19-EB4358DBC8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495DD-5F61-5B96-2800-76692D675D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1443289-97B3-3B10-F2EF-4C3A1DEFB2E0}"/>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8" name="Footer Placeholder 7">
            <a:extLst>
              <a:ext uri="{FF2B5EF4-FFF2-40B4-BE49-F238E27FC236}">
                <a16:creationId xmlns:a16="http://schemas.microsoft.com/office/drawing/2014/main" id="{F51DEE7C-F87D-4F00-7AD7-8D301F8FC4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30DB55-3111-AF22-98F7-6D45C78C4614}"/>
              </a:ext>
            </a:extLst>
          </p:cNvPr>
          <p:cNvSpPr>
            <a:spLocks noGrp="1"/>
          </p:cNvSpPr>
          <p:nvPr>
            <p:ph type="sldNum" sz="quarter" idx="12"/>
          </p:nvPr>
        </p:nvSpPr>
        <p:spPr/>
        <p:txBody>
          <a:bodyPr/>
          <a:lstStyle/>
          <a:p>
            <a:fld id="{FAFFB928-BE46-442E-AB70-261F6DB646E2}" type="slidenum">
              <a:rPr lang="en-GB" smtClean="0"/>
              <a:t>‹Nr.›</a:t>
            </a:fld>
            <a:endParaRPr lang="en-GB"/>
          </a:p>
        </p:txBody>
      </p:sp>
    </p:spTree>
    <p:extLst>
      <p:ext uri="{BB962C8B-B14F-4D97-AF65-F5344CB8AC3E}">
        <p14:creationId xmlns:p14="http://schemas.microsoft.com/office/powerpoint/2010/main" val="352620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55D0-BFF6-CEFC-D0E0-33761656918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92FB82-7750-EA8D-C087-FF39D484B96D}"/>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4" name="Footer Placeholder 3">
            <a:extLst>
              <a:ext uri="{FF2B5EF4-FFF2-40B4-BE49-F238E27FC236}">
                <a16:creationId xmlns:a16="http://schemas.microsoft.com/office/drawing/2014/main" id="{2651C708-192B-15A2-BAB9-7BA76B32335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72929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85C9FE-73BC-483B-483C-552E043FCCF9}"/>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3" name="Footer Placeholder 2">
            <a:extLst>
              <a:ext uri="{FF2B5EF4-FFF2-40B4-BE49-F238E27FC236}">
                <a16:creationId xmlns:a16="http://schemas.microsoft.com/office/drawing/2014/main" id="{85C985C8-5E61-7B92-0908-18E802AD9A0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FE2967-EA43-ACF2-0039-0F43BC12D272}"/>
              </a:ext>
            </a:extLst>
          </p:cNvPr>
          <p:cNvSpPr>
            <a:spLocks noGrp="1"/>
          </p:cNvSpPr>
          <p:nvPr>
            <p:ph type="sldNum" sz="quarter" idx="12"/>
          </p:nvPr>
        </p:nvSpPr>
        <p:spPr/>
        <p:txBody>
          <a:bodyPr/>
          <a:lstStyle/>
          <a:p>
            <a:fld id="{FAFFB928-BE46-442E-AB70-261F6DB646E2}" type="slidenum">
              <a:rPr lang="en-GB" smtClean="0"/>
              <a:t>‹Nr.›</a:t>
            </a:fld>
            <a:endParaRPr lang="en-GB"/>
          </a:p>
        </p:txBody>
      </p:sp>
    </p:spTree>
    <p:extLst>
      <p:ext uri="{BB962C8B-B14F-4D97-AF65-F5344CB8AC3E}">
        <p14:creationId xmlns:p14="http://schemas.microsoft.com/office/powerpoint/2010/main" val="134210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69FE4-8858-7110-26C8-9DEE6F69DA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69F151-8735-15E8-F324-546863E398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408792-1925-E9C6-03C9-008CBB3999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3B6084-20DA-CF47-E55A-D3589D7F3368}"/>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6" name="Footer Placeholder 5">
            <a:extLst>
              <a:ext uri="{FF2B5EF4-FFF2-40B4-BE49-F238E27FC236}">
                <a16:creationId xmlns:a16="http://schemas.microsoft.com/office/drawing/2014/main" id="{4E001508-6BF0-18D4-4321-3E5DFD6AD1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3AA1F7-F9ED-3E05-49ED-9B917B37F428}"/>
              </a:ext>
            </a:extLst>
          </p:cNvPr>
          <p:cNvSpPr>
            <a:spLocks noGrp="1"/>
          </p:cNvSpPr>
          <p:nvPr>
            <p:ph type="sldNum" sz="quarter" idx="12"/>
          </p:nvPr>
        </p:nvSpPr>
        <p:spPr/>
        <p:txBody>
          <a:bodyPr/>
          <a:lstStyle/>
          <a:p>
            <a:fld id="{FAFFB928-BE46-442E-AB70-261F6DB646E2}" type="slidenum">
              <a:rPr lang="en-GB" smtClean="0"/>
              <a:t>‹Nr.›</a:t>
            </a:fld>
            <a:endParaRPr lang="en-GB"/>
          </a:p>
        </p:txBody>
      </p:sp>
    </p:spTree>
    <p:extLst>
      <p:ext uri="{BB962C8B-B14F-4D97-AF65-F5344CB8AC3E}">
        <p14:creationId xmlns:p14="http://schemas.microsoft.com/office/powerpoint/2010/main" val="2445988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0677-72F4-8503-2381-6B648202D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BC7FCAF-7A7B-BF96-7A75-2FDE702BF7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E4CAF8E-27C7-B9F7-2E69-B0EB3A9C5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DA100A-DF89-3390-42B7-8F2DC54923DA}"/>
              </a:ext>
            </a:extLst>
          </p:cNvPr>
          <p:cNvSpPr>
            <a:spLocks noGrp="1"/>
          </p:cNvSpPr>
          <p:nvPr>
            <p:ph type="dt" sz="half" idx="10"/>
          </p:nvPr>
        </p:nvSpPr>
        <p:spPr/>
        <p:txBody>
          <a:bodyPr/>
          <a:lstStyle/>
          <a:p>
            <a:fld id="{B2F07709-B604-409B-B60F-5B9C8AD9D304}" type="datetimeFigureOut">
              <a:rPr lang="en-GB" smtClean="0"/>
              <a:t>25/09/2025</a:t>
            </a:fld>
            <a:endParaRPr lang="en-GB"/>
          </a:p>
        </p:txBody>
      </p:sp>
      <p:sp>
        <p:nvSpPr>
          <p:cNvPr id="6" name="Footer Placeholder 5">
            <a:extLst>
              <a:ext uri="{FF2B5EF4-FFF2-40B4-BE49-F238E27FC236}">
                <a16:creationId xmlns:a16="http://schemas.microsoft.com/office/drawing/2014/main" id="{9429555D-7502-DC13-A23B-E046709A7E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303292-FAA0-EB16-E7D1-0964EE14A765}"/>
              </a:ext>
            </a:extLst>
          </p:cNvPr>
          <p:cNvSpPr>
            <a:spLocks noGrp="1"/>
          </p:cNvSpPr>
          <p:nvPr>
            <p:ph type="sldNum" sz="quarter" idx="12"/>
          </p:nvPr>
        </p:nvSpPr>
        <p:spPr/>
        <p:txBody>
          <a:bodyPr/>
          <a:lstStyle/>
          <a:p>
            <a:fld id="{FAFFB928-BE46-442E-AB70-261F6DB646E2}" type="slidenum">
              <a:rPr lang="en-GB" smtClean="0"/>
              <a:t>‹Nr.›</a:t>
            </a:fld>
            <a:endParaRPr lang="en-GB"/>
          </a:p>
        </p:txBody>
      </p:sp>
    </p:spTree>
    <p:extLst>
      <p:ext uri="{BB962C8B-B14F-4D97-AF65-F5344CB8AC3E}">
        <p14:creationId xmlns:p14="http://schemas.microsoft.com/office/powerpoint/2010/main" val="326216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1B6997-68CE-04D8-BD01-37A4F0BD4A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891564-5EFF-A6EB-209D-3B58003D4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B4AF32-AEA0-4B5A-1AD6-E56F857A80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F07709-B604-409B-B60F-5B9C8AD9D304}" type="datetimeFigureOut">
              <a:rPr lang="en-GB" smtClean="0"/>
              <a:t>25/09/2025</a:t>
            </a:fld>
            <a:endParaRPr lang="en-GB"/>
          </a:p>
        </p:txBody>
      </p:sp>
      <p:sp>
        <p:nvSpPr>
          <p:cNvPr id="5" name="Footer Placeholder 4">
            <a:extLst>
              <a:ext uri="{FF2B5EF4-FFF2-40B4-BE49-F238E27FC236}">
                <a16:creationId xmlns:a16="http://schemas.microsoft.com/office/drawing/2014/main" id="{CBBDE248-C30B-B90A-B25C-B9AD85C56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8A6C0C8-C744-7773-0727-910115EFB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FFB928-BE46-442E-AB70-261F6DB646E2}" type="slidenum">
              <a:rPr lang="en-GB" smtClean="0"/>
              <a:t>‹Nr.›</a:t>
            </a:fld>
            <a:endParaRPr lang="en-GB"/>
          </a:p>
        </p:txBody>
      </p:sp>
    </p:spTree>
    <p:extLst>
      <p:ext uri="{BB962C8B-B14F-4D97-AF65-F5344CB8AC3E}">
        <p14:creationId xmlns:p14="http://schemas.microsoft.com/office/powerpoint/2010/main" val="4071710110"/>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5"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AA584-3F66-DD5F-A3A6-2F246D4E80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99D42A-C136-67B2-0C18-D5A69DDABF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65C2C-0C8C-D1AE-9AC8-1719182E27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153F4-2586-41EE-8595-0F1C388E9BAE}" type="datetimeFigureOut">
              <a:rPr lang="en-US" smtClean="0"/>
              <a:t>9/25/2025</a:t>
            </a:fld>
            <a:endParaRPr lang="en-US"/>
          </a:p>
        </p:txBody>
      </p:sp>
      <p:sp>
        <p:nvSpPr>
          <p:cNvPr id="5" name="Footer Placeholder 4">
            <a:extLst>
              <a:ext uri="{FF2B5EF4-FFF2-40B4-BE49-F238E27FC236}">
                <a16:creationId xmlns:a16="http://schemas.microsoft.com/office/drawing/2014/main" id="{9EB5F0F7-E4A9-5E5C-03BF-D6A1F3DF55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DEFDAF-CB1B-F6C6-865F-3A8CE19041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AFA80-17A0-4E80-BB7E-E3FEB08C2528}" type="slidenum">
              <a:rPr lang="en-US" smtClean="0"/>
              <a:t>‹Nr.›</a:t>
            </a:fld>
            <a:endParaRPr lang="en-US"/>
          </a:p>
        </p:txBody>
      </p:sp>
    </p:spTree>
    <p:extLst>
      <p:ext uri="{BB962C8B-B14F-4D97-AF65-F5344CB8AC3E}">
        <p14:creationId xmlns:p14="http://schemas.microsoft.com/office/powerpoint/2010/main" val="4018503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6.xml"/><Relationship Id="rId1" Type="http://schemas.openxmlformats.org/officeDocument/2006/relationships/video" Target="https://www.youtube.com/embed/kLU2zS1UOCg?feature=oembed" TargetMode="External"/><Relationship Id="rId5" Type="http://schemas.openxmlformats.org/officeDocument/2006/relationships/image" Target="../media/image34.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svg"/><Relationship Id="rId12" Type="http://schemas.openxmlformats.org/officeDocument/2006/relationships/image" Target="../media/image34.pn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35.png"/><Relationship Id="rId5" Type="http://schemas.openxmlformats.org/officeDocument/2006/relationships/image" Target="../media/image55.sv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sentinels.copernicus.eu/-/copernicus-data-space-ecosystem-cdse-releases-annual-report-202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8.jpg"/><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hyperlink" Target="mailto:helmut.herglotz@eox.a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svg"/><Relationship Id="rId12" Type="http://schemas.openxmlformats.org/officeDocument/2006/relationships/image" Target="../media/image34.pn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35.png"/><Relationship Id="rId5" Type="http://schemas.openxmlformats.org/officeDocument/2006/relationships/image" Target="../media/image55.sv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svg"/></Relationships>
</file>

<file path=ppt/slides/_rels/slide48.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34.png"/><Relationship Id="rId3" Type="http://schemas.openxmlformats.org/officeDocument/2006/relationships/image" Target="../media/image53.png"/><Relationship Id="rId7" Type="http://schemas.openxmlformats.org/officeDocument/2006/relationships/image" Target="../media/image56.png"/><Relationship Id="rId12" Type="http://schemas.openxmlformats.org/officeDocument/2006/relationships/image" Target="../media/image35.pn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60.jpe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67.png"/><Relationship Id="rId9"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png"/><Relationship Id="rId12"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35.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image" Target="../media/image81.png"/><Relationship Id="rId7" Type="http://schemas.openxmlformats.org/officeDocument/2006/relationships/image" Target="../media/image84.png"/><Relationship Id="rId12" Type="http://schemas.openxmlformats.org/officeDocument/2006/relationships/image" Target="../media/image88.jpeg"/><Relationship Id="rId2" Type="http://schemas.openxmlformats.org/officeDocument/2006/relationships/notesSlide" Target="../notesSlides/notesSlide5.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35.png"/><Relationship Id="rId10"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86.png"/><Relationship Id="rId14" Type="http://schemas.openxmlformats.org/officeDocument/2006/relationships/image" Target="../media/image90.svg"/></Relationships>
</file>

<file path=ppt/slides/_rels/slide6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5.png"/><Relationship Id="rId7" Type="http://schemas.openxmlformats.org/officeDocument/2006/relationships/image" Target="../media/image8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1.png"/><Relationship Id="rId4" Type="http://schemas.openxmlformats.org/officeDocument/2006/relationships/image" Target="../media/image34.png"/><Relationship Id="rId9" Type="http://schemas.openxmlformats.org/officeDocument/2006/relationships/image" Target="../media/image90.svg"/></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gtif-austria.info/"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hyperlink" Target="https://gtif-austria.info/" TargetMode="External"/><Relationship Id="rId7" Type="http://schemas.openxmlformats.org/officeDocument/2006/relationships/image" Target="../media/image39.jp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hyperlink" Target="https://github.com/GTIF-Austri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BFF6CF-0C7B-BE59-8B48-19AEE74654A7}"/>
              </a:ext>
            </a:extLst>
          </p:cNvPr>
          <p:cNvSpPr>
            <a:spLocks noGrp="1"/>
          </p:cNvSpPr>
          <p:nvPr>
            <p:ph type="ctrTitle"/>
          </p:nvPr>
        </p:nvSpPr>
        <p:spPr>
          <a:xfrm>
            <a:off x="92529" y="1465943"/>
            <a:ext cx="12192000" cy="2387600"/>
          </a:xfrm>
        </p:spPr>
        <p:txBody>
          <a:bodyPr>
            <a:normAutofit/>
          </a:bodyPr>
          <a:lstStyle/>
          <a:p>
            <a:pPr algn="l" defTabSz="882030">
              <a:defRPr/>
            </a:pPr>
            <a:r>
              <a:rPr lang="en-GB" sz="4000" b="1" dirty="0">
                <a:solidFill>
                  <a:schemeClr val="bg1"/>
                </a:solidFill>
                <a:latin typeface="Arial" panose="020B0604020202020204" pitchFamily="34" charset="0"/>
                <a:cs typeface="Arial" panose="020B0604020202020204" pitchFamily="34" charset="0"/>
              </a:rPr>
              <a:t>ESA’s 2025 Big Data Foundations for Earth Observation Training Course</a:t>
            </a:r>
            <a:endParaRPr lang="en-GB" sz="4000" dirty="0">
              <a:solidFill>
                <a:schemeClr val="bg1"/>
              </a:solidFill>
            </a:endParaRPr>
          </a:p>
        </p:txBody>
      </p:sp>
      <p:cxnSp>
        <p:nvCxnSpPr>
          <p:cNvPr id="7" name="Straight Connector 6">
            <a:extLst>
              <a:ext uri="{FF2B5EF4-FFF2-40B4-BE49-F238E27FC236}">
                <a16:creationId xmlns:a16="http://schemas.microsoft.com/office/drawing/2014/main" id="{0C1683B0-5D26-ED4A-A965-F45F9C4DCD4E}"/>
              </a:ext>
            </a:extLst>
          </p:cNvPr>
          <p:cNvCxnSpPr/>
          <p:nvPr/>
        </p:nvCxnSpPr>
        <p:spPr>
          <a:xfrm>
            <a:off x="0" y="3853543"/>
            <a:ext cx="1200694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itle 3">
            <a:extLst>
              <a:ext uri="{FF2B5EF4-FFF2-40B4-BE49-F238E27FC236}">
                <a16:creationId xmlns:a16="http://schemas.microsoft.com/office/drawing/2014/main" id="{5FDD5BAA-3317-9832-F956-E04CB98CFACB}"/>
              </a:ext>
            </a:extLst>
          </p:cNvPr>
          <p:cNvSpPr txBox="1">
            <a:spLocks/>
          </p:cNvSpPr>
          <p:nvPr/>
        </p:nvSpPr>
        <p:spPr>
          <a:xfrm>
            <a:off x="0" y="2235200"/>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882030">
              <a:defRPr/>
            </a:pPr>
            <a:r>
              <a:rPr lang="en-US" sz="3600" i="1" dirty="0">
                <a:solidFill>
                  <a:schemeClr val="bg1"/>
                </a:solidFill>
                <a:latin typeface="Arial" panose="020B0604020202020204" pitchFamily="34" charset="0"/>
                <a:cs typeface="Arial" panose="020B0604020202020204" pitchFamily="34" charset="0"/>
              </a:rPr>
              <a:t>Thematic EO Applications &amp; use-cases I (GREEN DEAL)</a:t>
            </a:r>
            <a:endParaRPr lang="en-GB" sz="3600" i="1" dirty="0"/>
          </a:p>
        </p:txBody>
      </p:sp>
      <p:sp>
        <p:nvSpPr>
          <p:cNvPr id="9" name="TextBox 8">
            <a:extLst>
              <a:ext uri="{FF2B5EF4-FFF2-40B4-BE49-F238E27FC236}">
                <a16:creationId xmlns:a16="http://schemas.microsoft.com/office/drawing/2014/main" id="{BABC8DF5-3AC0-7E19-F04F-0143E0E5BC7A}"/>
              </a:ext>
            </a:extLst>
          </p:cNvPr>
          <p:cNvSpPr txBox="1"/>
          <p:nvPr/>
        </p:nvSpPr>
        <p:spPr>
          <a:xfrm>
            <a:off x="10007029" y="5393933"/>
            <a:ext cx="1999914" cy="923330"/>
          </a:xfrm>
          <a:prstGeom prst="rect">
            <a:avLst/>
          </a:prstGeom>
          <a:noFill/>
        </p:spPr>
        <p:txBody>
          <a:bodyPr wrap="square" rtlCol="0">
            <a:spAutoFit/>
          </a:bodyPr>
          <a:lstStyle/>
          <a:p>
            <a:r>
              <a:rPr lang="en-GB" dirty="0">
                <a:solidFill>
                  <a:schemeClr val="bg1"/>
                </a:solidFill>
              </a:rPr>
              <a:t>Helmut Herglotz</a:t>
            </a:r>
          </a:p>
          <a:p>
            <a:r>
              <a:rPr lang="en-GB" dirty="0">
                <a:solidFill>
                  <a:schemeClr val="bg1"/>
                </a:solidFill>
              </a:rPr>
              <a:t>EOX IT Services</a:t>
            </a:r>
          </a:p>
          <a:p>
            <a:r>
              <a:rPr lang="en-GB" dirty="0">
                <a:solidFill>
                  <a:schemeClr val="bg1"/>
                </a:solidFill>
              </a:rPr>
              <a:t>22.09.2025</a:t>
            </a:r>
          </a:p>
        </p:txBody>
      </p:sp>
      <p:pic>
        <p:nvPicPr>
          <p:cNvPr id="11" name="Picture 10" descr="A black and white logo&#10;&#10;AI-generated content may be incorrect.">
            <a:extLst>
              <a:ext uri="{FF2B5EF4-FFF2-40B4-BE49-F238E27FC236}">
                <a16:creationId xmlns:a16="http://schemas.microsoft.com/office/drawing/2014/main" id="{16F05285-1AEC-B90B-9DA7-D3BEEEA3A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667" y="5725885"/>
            <a:ext cx="1102053" cy="1059801"/>
          </a:xfrm>
          <a:prstGeom prst="rect">
            <a:avLst/>
          </a:prstGeom>
        </p:spPr>
      </p:pic>
      <p:pic>
        <p:nvPicPr>
          <p:cNvPr id="13" name="Picture 12" descr="A black and white logo&#10;&#10;AI-generated content may be incorrect.">
            <a:extLst>
              <a:ext uri="{FF2B5EF4-FFF2-40B4-BE49-F238E27FC236}">
                <a16:creationId xmlns:a16="http://schemas.microsoft.com/office/drawing/2014/main" id="{6461204C-F307-9198-DCDA-082FB686D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6173685"/>
            <a:ext cx="2551689" cy="846311"/>
          </a:xfrm>
          <a:prstGeom prst="rect">
            <a:avLst/>
          </a:prstGeom>
        </p:spPr>
      </p:pic>
      <p:pic>
        <p:nvPicPr>
          <p:cNvPr id="15" name="Picture 14" descr="A logo with blue and grey squares&#10;&#10;AI-generated content may be incorrect.">
            <a:extLst>
              <a:ext uri="{FF2B5EF4-FFF2-40B4-BE49-F238E27FC236}">
                <a16:creationId xmlns:a16="http://schemas.microsoft.com/office/drawing/2014/main" id="{1B9FD252-CCC6-1DC4-F60F-7A3EDEB09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5171" y="6082107"/>
            <a:ext cx="2244716" cy="807346"/>
          </a:xfrm>
          <a:prstGeom prst="rect">
            <a:avLst/>
          </a:prstGeom>
        </p:spPr>
      </p:pic>
      <p:pic>
        <p:nvPicPr>
          <p:cNvPr id="17" name="Picture 16" descr="A blue and white logo&#10;&#10;AI-generated content may be incorrect.">
            <a:extLst>
              <a:ext uri="{FF2B5EF4-FFF2-40B4-BE49-F238E27FC236}">
                <a16:creationId xmlns:a16="http://schemas.microsoft.com/office/drawing/2014/main" id="{3008912A-3F80-1555-28CA-605809BAF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1429" y="6298610"/>
            <a:ext cx="2168588" cy="487076"/>
          </a:xfrm>
          <a:prstGeom prst="rect">
            <a:avLst/>
          </a:prstGeom>
        </p:spPr>
      </p:pic>
      <p:pic>
        <p:nvPicPr>
          <p:cNvPr id="19" name="Picture 18" descr="A logo with text and globe&#10;&#10;AI-generated content may be incorrect.">
            <a:extLst>
              <a:ext uri="{FF2B5EF4-FFF2-40B4-BE49-F238E27FC236}">
                <a16:creationId xmlns:a16="http://schemas.microsoft.com/office/drawing/2014/main" id="{A104F79E-C8D3-A7EA-041B-58AB491B85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5598"/>
            <a:ext cx="1164398" cy="1164398"/>
          </a:xfrm>
          <a:prstGeom prst="rect">
            <a:avLst/>
          </a:prstGeom>
        </p:spPr>
      </p:pic>
      <p:pic>
        <p:nvPicPr>
          <p:cNvPr id="20" name="Picture 8">
            <a:extLst>
              <a:ext uri="{FF2B5EF4-FFF2-40B4-BE49-F238E27FC236}">
                <a16:creationId xmlns:a16="http://schemas.microsoft.com/office/drawing/2014/main" id="{4526296B-B541-8F79-8FED-09EFC65A28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8221" y="-155595"/>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2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8A24A-F16F-57F5-396B-7F5B4BC033A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E8949AB-58B5-F166-6954-FA26044D0957}"/>
              </a:ext>
            </a:extLst>
          </p:cNvPr>
          <p:cNvSpPr>
            <a:spLocks noGrp="1"/>
          </p:cNvSpPr>
          <p:nvPr>
            <p:ph type="title"/>
          </p:nvPr>
        </p:nvSpPr>
        <p:spPr/>
        <p:txBody>
          <a:bodyPr/>
          <a:lstStyle/>
          <a:p>
            <a:r>
              <a:rPr lang="de-DE" dirty="0"/>
              <a:t>Domains </a:t>
            </a:r>
            <a:r>
              <a:rPr lang="de-DE" dirty="0" err="1"/>
              <a:t>of</a:t>
            </a:r>
            <a:r>
              <a:rPr lang="de-DE" dirty="0"/>
              <a:t> </a:t>
            </a:r>
            <a:r>
              <a:rPr lang="de-DE" dirty="0" err="1"/>
              <a:t>the</a:t>
            </a:r>
            <a:r>
              <a:rPr lang="de-DE" dirty="0"/>
              <a:t> Green Deal</a:t>
            </a:r>
            <a:endParaRPr lang="de-AT" dirty="0"/>
          </a:p>
        </p:txBody>
      </p:sp>
      <p:sp>
        <p:nvSpPr>
          <p:cNvPr id="5" name="Textplatzhalter 4">
            <a:extLst>
              <a:ext uri="{FF2B5EF4-FFF2-40B4-BE49-F238E27FC236}">
                <a16:creationId xmlns:a16="http://schemas.microsoft.com/office/drawing/2014/main" id="{4045C6E2-E1A1-4759-6E25-707EC42B79A4}"/>
              </a:ext>
            </a:extLst>
          </p:cNvPr>
          <p:cNvSpPr>
            <a:spLocks noGrp="1"/>
          </p:cNvSpPr>
          <p:nvPr>
            <p:ph type="body" idx="1"/>
          </p:nvPr>
        </p:nvSpPr>
        <p:spPr/>
        <p:txBody>
          <a:bodyPr/>
          <a:lstStyle/>
          <a:p>
            <a:endParaRPr lang="de-AT"/>
          </a:p>
        </p:txBody>
      </p:sp>
    </p:spTree>
    <p:extLst>
      <p:ext uri="{BB962C8B-B14F-4D97-AF65-F5344CB8AC3E}">
        <p14:creationId xmlns:p14="http://schemas.microsoft.com/office/powerpoint/2010/main" val="3678933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5D5CD-32F4-C80F-1808-F66ED484F1C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7C5DAD-6563-96A1-E08F-A4EE4C306BC1}"/>
              </a:ext>
            </a:extLst>
          </p:cNvPr>
          <p:cNvSpPr>
            <a:spLocks noGrp="1"/>
          </p:cNvSpPr>
          <p:nvPr>
            <p:ph idx="1"/>
          </p:nvPr>
        </p:nvSpPr>
        <p:spPr>
          <a:xfrm>
            <a:off x="141514" y="1253331"/>
            <a:ext cx="10515600" cy="4351338"/>
          </a:xfrm>
        </p:spPr>
        <p:txBody>
          <a:bodyPr/>
          <a:lstStyle/>
          <a:p>
            <a:endParaRPr lang="en-GB" dirty="0"/>
          </a:p>
        </p:txBody>
      </p:sp>
      <p:sp>
        <p:nvSpPr>
          <p:cNvPr id="4" name="Rectangle 3">
            <a:extLst>
              <a:ext uri="{FF2B5EF4-FFF2-40B4-BE49-F238E27FC236}">
                <a16:creationId xmlns:a16="http://schemas.microsoft.com/office/drawing/2014/main" id="{4C392772-2571-5F5A-FC02-FD9FC0922C6E}"/>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E2E99D8-FB2A-50FD-15F9-571B489A0B75}"/>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Domains of the Green Deal</a:t>
            </a:r>
          </a:p>
        </p:txBody>
      </p:sp>
      <p:pic>
        <p:nvPicPr>
          <p:cNvPr id="1032" name="Picture 8">
            <a:extLst>
              <a:ext uri="{FF2B5EF4-FFF2-40B4-BE49-F238E27FC236}">
                <a16:creationId xmlns:a16="http://schemas.microsoft.com/office/drawing/2014/main" id="{3E02104F-38DF-36DF-8F81-CA8CD001A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0C67DF1-F961-A007-B4B0-884CD5F3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563" y="1282023"/>
            <a:ext cx="6713537" cy="533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877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CFC73-D452-A36E-077B-AEDB7C75AC1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3D6C8-B752-8B4E-38D1-FBA092CEDC15}"/>
              </a:ext>
            </a:extLst>
          </p:cNvPr>
          <p:cNvSpPr>
            <a:spLocks noGrp="1"/>
          </p:cNvSpPr>
          <p:nvPr>
            <p:ph idx="1"/>
          </p:nvPr>
        </p:nvSpPr>
        <p:spPr>
          <a:xfrm>
            <a:off x="141514" y="1253331"/>
            <a:ext cx="10515600" cy="4351338"/>
          </a:xfrm>
        </p:spPr>
        <p:txBody>
          <a:bodyPr/>
          <a:lstStyle/>
          <a:p>
            <a:endParaRPr lang="en-GB" dirty="0"/>
          </a:p>
        </p:txBody>
      </p:sp>
      <p:sp>
        <p:nvSpPr>
          <p:cNvPr id="4" name="Rectangle 3">
            <a:extLst>
              <a:ext uri="{FF2B5EF4-FFF2-40B4-BE49-F238E27FC236}">
                <a16:creationId xmlns:a16="http://schemas.microsoft.com/office/drawing/2014/main" id="{EBE1E06C-7AC1-92E8-ABDF-6164AD3B24A3}"/>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90FCD21-62CE-2FA3-C8BC-344025CEF161}"/>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Domains of the Green Deal</a:t>
            </a:r>
          </a:p>
        </p:txBody>
      </p:sp>
      <p:pic>
        <p:nvPicPr>
          <p:cNvPr id="1032" name="Picture 8">
            <a:extLst>
              <a:ext uri="{FF2B5EF4-FFF2-40B4-BE49-F238E27FC236}">
                <a16:creationId xmlns:a16="http://schemas.microsoft.com/office/drawing/2014/main" id="{84DA6F01-3BE8-F49A-3705-8AD7D1CDC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C727DF8-9FE8-979B-821B-EECAA868C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563" y="1282023"/>
            <a:ext cx="6713537" cy="5337225"/>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7BC7FB05-C948-0CC1-0CDB-3C6BC68E3338}"/>
              </a:ext>
            </a:extLst>
          </p:cNvPr>
          <p:cNvSpPr/>
          <p:nvPr/>
        </p:nvSpPr>
        <p:spPr>
          <a:xfrm>
            <a:off x="1168400" y="1828800"/>
            <a:ext cx="1841500" cy="749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Energy Transition</a:t>
            </a:r>
            <a:endParaRPr lang="de-AT" dirty="0"/>
          </a:p>
        </p:txBody>
      </p:sp>
      <p:sp>
        <p:nvSpPr>
          <p:cNvPr id="8" name="Rechteck 7">
            <a:extLst>
              <a:ext uri="{FF2B5EF4-FFF2-40B4-BE49-F238E27FC236}">
                <a16:creationId xmlns:a16="http://schemas.microsoft.com/office/drawing/2014/main" id="{C89BBC8D-0DBB-E108-4573-A75617BE5A64}"/>
              </a:ext>
            </a:extLst>
          </p:cNvPr>
          <p:cNvSpPr/>
          <p:nvPr/>
        </p:nvSpPr>
        <p:spPr>
          <a:xfrm>
            <a:off x="9503229" y="1943100"/>
            <a:ext cx="1841500" cy="749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Mobility Transition</a:t>
            </a:r>
            <a:endParaRPr lang="de-AT" dirty="0"/>
          </a:p>
        </p:txBody>
      </p:sp>
      <p:sp>
        <p:nvSpPr>
          <p:cNvPr id="9" name="Rechteck 8">
            <a:extLst>
              <a:ext uri="{FF2B5EF4-FFF2-40B4-BE49-F238E27FC236}">
                <a16:creationId xmlns:a16="http://schemas.microsoft.com/office/drawing/2014/main" id="{F13DA492-7042-A882-C31D-7C57507DA2F9}"/>
              </a:ext>
            </a:extLst>
          </p:cNvPr>
          <p:cNvSpPr/>
          <p:nvPr/>
        </p:nvSpPr>
        <p:spPr>
          <a:xfrm>
            <a:off x="1547813" y="5948333"/>
            <a:ext cx="1841500" cy="749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Sustainable</a:t>
            </a:r>
            <a:r>
              <a:rPr lang="de-DE" dirty="0"/>
              <a:t> Cities</a:t>
            </a:r>
            <a:endParaRPr lang="de-AT" dirty="0"/>
          </a:p>
        </p:txBody>
      </p:sp>
      <p:sp>
        <p:nvSpPr>
          <p:cNvPr id="10" name="Rechteck 9">
            <a:extLst>
              <a:ext uri="{FF2B5EF4-FFF2-40B4-BE49-F238E27FC236}">
                <a16:creationId xmlns:a16="http://schemas.microsoft.com/office/drawing/2014/main" id="{E875DFBB-BFA1-DD27-F6EB-B3EE639CD4C7}"/>
              </a:ext>
            </a:extLst>
          </p:cNvPr>
          <p:cNvSpPr/>
          <p:nvPr/>
        </p:nvSpPr>
        <p:spPr>
          <a:xfrm>
            <a:off x="9503229" y="3930040"/>
            <a:ext cx="1841500" cy="749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Carbon Accounting</a:t>
            </a:r>
            <a:endParaRPr lang="de-AT" dirty="0"/>
          </a:p>
        </p:txBody>
      </p:sp>
      <p:sp>
        <p:nvSpPr>
          <p:cNvPr id="11" name="Rechteck 10">
            <a:extLst>
              <a:ext uri="{FF2B5EF4-FFF2-40B4-BE49-F238E27FC236}">
                <a16:creationId xmlns:a16="http://schemas.microsoft.com/office/drawing/2014/main" id="{813CD3AF-4BF9-A45F-BCF8-42F0B7DF00FA}"/>
              </a:ext>
            </a:extLst>
          </p:cNvPr>
          <p:cNvSpPr/>
          <p:nvPr/>
        </p:nvSpPr>
        <p:spPr>
          <a:xfrm>
            <a:off x="6580415" y="792750"/>
            <a:ext cx="1841500" cy="749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EO Climate Adaptation</a:t>
            </a:r>
            <a:endParaRPr lang="de-AT" dirty="0"/>
          </a:p>
        </p:txBody>
      </p:sp>
    </p:spTree>
    <p:extLst>
      <p:ext uri="{BB962C8B-B14F-4D97-AF65-F5344CB8AC3E}">
        <p14:creationId xmlns:p14="http://schemas.microsoft.com/office/powerpoint/2010/main" val="372330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5CDE0-60B4-6D0E-6AA8-A658E88F9546}"/>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FE3B296-7DB0-D1A0-0C35-FC41339EB776}"/>
              </a:ext>
            </a:extLst>
          </p:cNvPr>
          <p:cNvSpPr>
            <a:spLocks noGrp="1"/>
          </p:cNvSpPr>
          <p:nvPr>
            <p:ph type="title"/>
          </p:nvPr>
        </p:nvSpPr>
        <p:spPr/>
        <p:txBody>
          <a:bodyPr/>
          <a:lstStyle/>
          <a:p>
            <a:r>
              <a:rPr lang="de-DE" dirty="0" err="1"/>
              <a:t>Strategies</a:t>
            </a:r>
            <a:r>
              <a:rPr lang="de-DE" dirty="0"/>
              <a:t> </a:t>
            </a:r>
            <a:r>
              <a:rPr lang="de-DE" dirty="0" err="1"/>
              <a:t>to</a:t>
            </a:r>
            <a:r>
              <a:rPr lang="de-DE" dirty="0"/>
              <a:t> </a:t>
            </a:r>
            <a:r>
              <a:rPr lang="de-DE" dirty="0" err="1"/>
              <a:t>Reach</a:t>
            </a:r>
            <a:r>
              <a:rPr lang="de-DE" dirty="0"/>
              <a:t> </a:t>
            </a:r>
            <a:r>
              <a:rPr lang="de-DE" dirty="0" err="1"/>
              <a:t>the</a:t>
            </a:r>
            <a:r>
              <a:rPr lang="de-DE" dirty="0"/>
              <a:t> Key </a:t>
            </a:r>
            <a:r>
              <a:rPr lang="de-DE" dirty="0" err="1"/>
              <a:t>Objectives</a:t>
            </a:r>
            <a:endParaRPr lang="de-AT" dirty="0"/>
          </a:p>
        </p:txBody>
      </p:sp>
      <p:sp>
        <p:nvSpPr>
          <p:cNvPr id="5" name="Textplatzhalter 4">
            <a:extLst>
              <a:ext uri="{FF2B5EF4-FFF2-40B4-BE49-F238E27FC236}">
                <a16:creationId xmlns:a16="http://schemas.microsoft.com/office/drawing/2014/main" id="{8AA76FF7-CBF5-7ADB-13CB-3E4537A8A893}"/>
              </a:ext>
            </a:extLst>
          </p:cNvPr>
          <p:cNvSpPr>
            <a:spLocks noGrp="1"/>
          </p:cNvSpPr>
          <p:nvPr>
            <p:ph type="body" idx="1"/>
          </p:nvPr>
        </p:nvSpPr>
        <p:spPr/>
        <p:txBody>
          <a:bodyPr/>
          <a:lstStyle/>
          <a:p>
            <a:endParaRPr lang="de-AT"/>
          </a:p>
        </p:txBody>
      </p:sp>
    </p:spTree>
    <p:extLst>
      <p:ext uri="{BB962C8B-B14F-4D97-AF65-F5344CB8AC3E}">
        <p14:creationId xmlns:p14="http://schemas.microsoft.com/office/powerpoint/2010/main" val="149517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B8765-957B-356C-7C05-4DA1E1D33D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1068F4-4BA6-ECFB-6045-CF783B4B58DC}"/>
              </a:ext>
            </a:extLst>
          </p:cNvPr>
          <p:cNvSpPr>
            <a:spLocks noGrp="1"/>
          </p:cNvSpPr>
          <p:nvPr>
            <p:ph idx="1"/>
          </p:nvPr>
        </p:nvSpPr>
        <p:spPr>
          <a:xfrm>
            <a:off x="243674" y="1207991"/>
            <a:ext cx="7232393" cy="5411257"/>
          </a:xfrm>
        </p:spPr>
        <p:txBody>
          <a:bodyPr anchor="ctr">
            <a:normAutofit fontScale="62500" lnSpcReduction="20000"/>
          </a:bodyPr>
          <a:lstStyle/>
          <a:p>
            <a:r>
              <a:rPr lang="en-US" b="1" dirty="0"/>
              <a:t>Policy Framework &amp; Legislation ("Fit for 55")</a:t>
            </a:r>
            <a:endParaRPr lang="en-US" dirty="0"/>
          </a:p>
          <a:p>
            <a:pPr lvl="1"/>
            <a:r>
              <a:rPr lang="en-US" dirty="0"/>
              <a:t>Raising the </a:t>
            </a:r>
            <a:r>
              <a:rPr lang="en-US" b="1" dirty="0"/>
              <a:t>2030 climate target</a:t>
            </a:r>
            <a:r>
              <a:rPr lang="en-US" dirty="0"/>
              <a:t> (cutting emissions by at least 55%).</a:t>
            </a:r>
          </a:p>
          <a:p>
            <a:pPr lvl="1"/>
            <a:r>
              <a:rPr lang="en-US" dirty="0"/>
              <a:t>Revising laws on emissions trading (ETS), renewables, energy efficiency, cars, aviation, etc.</a:t>
            </a:r>
          </a:p>
          <a:p>
            <a:pPr lvl="1"/>
            <a:r>
              <a:rPr lang="en-US" dirty="0"/>
              <a:t>Carbon Border Adjustment Mechanism (CBAM) to prevent carbon leakage.</a:t>
            </a:r>
          </a:p>
          <a:p>
            <a:r>
              <a:rPr lang="en-US" b="1" dirty="0"/>
              <a:t>Sustainable Finance &amp; Investment</a:t>
            </a:r>
            <a:endParaRPr lang="en-US" dirty="0"/>
          </a:p>
          <a:p>
            <a:pPr lvl="1"/>
            <a:r>
              <a:rPr lang="en-US" b="1" dirty="0"/>
              <a:t>EU Green Taxonomy</a:t>
            </a:r>
            <a:r>
              <a:rPr lang="en-US" dirty="0"/>
              <a:t>: defining what counts as a “green” investment.</a:t>
            </a:r>
          </a:p>
          <a:p>
            <a:pPr lvl="1"/>
            <a:r>
              <a:rPr lang="en-US" b="1" dirty="0"/>
              <a:t>Sustainable Finance Strategy</a:t>
            </a:r>
            <a:r>
              <a:rPr lang="en-US" dirty="0"/>
              <a:t> to guide private and public money into green projects.</a:t>
            </a:r>
          </a:p>
          <a:p>
            <a:pPr lvl="1"/>
            <a:r>
              <a:rPr lang="en-US" b="1" dirty="0"/>
              <a:t>Just Transition Mechanism</a:t>
            </a:r>
            <a:r>
              <a:rPr lang="en-US" dirty="0"/>
              <a:t>: support for regions, industries, and workers most affected.</a:t>
            </a:r>
          </a:p>
          <a:p>
            <a:r>
              <a:rPr lang="en-US" b="1" dirty="0"/>
              <a:t>Research, Innovation &amp; Digital Tools</a:t>
            </a:r>
            <a:endParaRPr lang="en-US" dirty="0"/>
          </a:p>
          <a:p>
            <a:pPr lvl="1"/>
            <a:r>
              <a:rPr lang="en-US" dirty="0"/>
              <a:t>Funding through </a:t>
            </a:r>
            <a:r>
              <a:rPr lang="en-US" b="1" dirty="0"/>
              <a:t>Horizon Europe</a:t>
            </a:r>
            <a:r>
              <a:rPr lang="en-US" dirty="0"/>
              <a:t> for clean tech, energy storage, and climate solutions.</a:t>
            </a:r>
          </a:p>
          <a:p>
            <a:pPr lvl="1"/>
            <a:r>
              <a:rPr lang="en-US" b="1" dirty="0"/>
              <a:t>Digitalization</a:t>
            </a:r>
            <a:r>
              <a:rPr lang="en-US" dirty="0"/>
              <a:t> and AI for smarter resource management.</a:t>
            </a:r>
          </a:p>
          <a:p>
            <a:pPr lvl="1"/>
            <a:r>
              <a:rPr lang="en-US" b="1" dirty="0"/>
              <a:t>Earth observation (Copernicus </a:t>
            </a:r>
            <a:r>
              <a:rPr lang="en-US" b="1" dirty="0" err="1"/>
              <a:t>Programme</a:t>
            </a:r>
            <a:r>
              <a:rPr lang="en-US" b="1" dirty="0"/>
              <a:t>)</a:t>
            </a:r>
            <a:r>
              <a:rPr lang="en-US" dirty="0"/>
              <a:t> → monitoring emissions, land use, biodiversity, oceans, disasters.</a:t>
            </a:r>
          </a:p>
          <a:p>
            <a:r>
              <a:rPr lang="en-US" b="1" dirty="0"/>
              <a:t>Sectoral Roadmaps &amp; Action Plans</a:t>
            </a:r>
            <a:endParaRPr lang="en-US" dirty="0"/>
          </a:p>
          <a:p>
            <a:pPr lvl="1"/>
            <a:r>
              <a:rPr lang="en-US" b="1" dirty="0"/>
              <a:t>Farm to Fork Strategy</a:t>
            </a:r>
            <a:r>
              <a:rPr lang="en-US" dirty="0"/>
              <a:t> → sustainable food systems.</a:t>
            </a:r>
          </a:p>
          <a:p>
            <a:pPr lvl="1"/>
            <a:r>
              <a:rPr lang="en-US" b="1" dirty="0"/>
              <a:t>Circular Economy Action Plan</a:t>
            </a:r>
            <a:r>
              <a:rPr lang="en-US" dirty="0"/>
              <a:t> → product design, recycling, waste reduction.</a:t>
            </a:r>
          </a:p>
          <a:p>
            <a:pPr lvl="1"/>
            <a:r>
              <a:rPr lang="en-US" b="1" dirty="0"/>
              <a:t>Biodiversity Strategy 2030</a:t>
            </a:r>
            <a:r>
              <a:rPr lang="en-US" dirty="0"/>
              <a:t> → protect 30% of EU land and seas.</a:t>
            </a:r>
          </a:p>
          <a:p>
            <a:pPr lvl="1"/>
            <a:r>
              <a:rPr lang="en-US" b="1" dirty="0"/>
              <a:t>Renovation Wave</a:t>
            </a:r>
            <a:r>
              <a:rPr lang="en-US" dirty="0"/>
              <a:t> → energy efficiency in buildings.</a:t>
            </a:r>
          </a:p>
          <a:p>
            <a:pPr lvl="1"/>
            <a:r>
              <a:rPr lang="en-US" b="1" dirty="0"/>
              <a:t>Sustainable and Smart Mobility Strategy</a:t>
            </a:r>
            <a:r>
              <a:rPr lang="en-US" dirty="0"/>
              <a:t> → green transport shift.</a:t>
            </a:r>
          </a:p>
        </p:txBody>
      </p:sp>
      <p:sp>
        <p:nvSpPr>
          <p:cNvPr id="4" name="Rectangle 3">
            <a:extLst>
              <a:ext uri="{FF2B5EF4-FFF2-40B4-BE49-F238E27FC236}">
                <a16:creationId xmlns:a16="http://schemas.microsoft.com/office/drawing/2014/main" id="{1459383D-8FB7-6163-EEAD-5946DA6B1864}"/>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5">
            <a:extLst>
              <a:ext uri="{FF2B5EF4-FFF2-40B4-BE49-F238E27FC236}">
                <a16:creationId xmlns:a16="http://schemas.microsoft.com/office/drawing/2014/main" id="{65EE7310-A93F-70ED-17B5-5E6E63E65A47}"/>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Strategies to reach Key Objectives</a:t>
            </a:r>
          </a:p>
        </p:txBody>
      </p:sp>
      <p:pic>
        <p:nvPicPr>
          <p:cNvPr id="6" name="Picture 8">
            <a:extLst>
              <a:ext uri="{FF2B5EF4-FFF2-40B4-BE49-F238E27FC236}">
                <a16:creationId xmlns:a16="http://schemas.microsoft.com/office/drawing/2014/main" id="{28AE8C1A-63E8-AC77-6E88-1F40ADF13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33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080CA-8913-7889-E690-7274C3CF86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8E8E0F-3472-E230-6D88-D78296381C8E}"/>
              </a:ext>
            </a:extLst>
          </p:cNvPr>
          <p:cNvSpPr>
            <a:spLocks noGrp="1"/>
          </p:cNvSpPr>
          <p:nvPr>
            <p:ph idx="1"/>
          </p:nvPr>
        </p:nvSpPr>
        <p:spPr>
          <a:xfrm>
            <a:off x="243674" y="1207991"/>
            <a:ext cx="7232393" cy="5411257"/>
          </a:xfrm>
        </p:spPr>
        <p:txBody>
          <a:bodyPr anchor="ctr">
            <a:normAutofit fontScale="92500" lnSpcReduction="10000"/>
          </a:bodyPr>
          <a:lstStyle/>
          <a:p>
            <a:r>
              <a:rPr lang="en-US" b="1" dirty="0"/>
              <a:t>Carbon Pricing &amp; Market Mechanisms</a:t>
            </a:r>
            <a:endParaRPr lang="en-US" dirty="0"/>
          </a:p>
          <a:p>
            <a:pPr lvl="1"/>
            <a:r>
              <a:rPr lang="en-US" dirty="0"/>
              <a:t>Expanding the </a:t>
            </a:r>
            <a:r>
              <a:rPr lang="en-US" b="1" dirty="0"/>
              <a:t>EU Emissions Trading System (ETS)</a:t>
            </a:r>
            <a:r>
              <a:rPr lang="en-US" dirty="0"/>
              <a:t>.</a:t>
            </a:r>
          </a:p>
          <a:p>
            <a:pPr lvl="1"/>
            <a:r>
              <a:rPr lang="en-US" dirty="0"/>
              <a:t>Pricing carbon in aviation, shipping, and road transport.</a:t>
            </a:r>
          </a:p>
          <a:p>
            <a:pPr lvl="1"/>
            <a:r>
              <a:rPr lang="en-US" dirty="0"/>
              <a:t>Linking carbon pricing with global partners.</a:t>
            </a:r>
          </a:p>
          <a:p>
            <a:r>
              <a:rPr lang="en-US" b="1" dirty="0"/>
              <a:t>International Action &amp; Diplomacy</a:t>
            </a:r>
            <a:endParaRPr lang="en-US" dirty="0"/>
          </a:p>
          <a:p>
            <a:pPr lvl="1"/>
            <a:r>
              <a:rPr lang="en-US" dirty="0"/>
              <a:t>EU leadership in global climate negotiations (Paris Agreement, COP summits).</a:t>
            </a:r>
          </a:p>
          <a:p>
            <a:pPr lvl="1"/>
            <a:r>
              <a:rPr lang="en-US" dirty="0"/>
              <a:t>Partnerships for green energy and raw materials.</a:t>
            </a:r>
          </a:p>
          <a:p>
            <a:pPr lvl="1"/>
            <a:r>
              <a:rPr lang="en-US" dirty="0"/>
              <a:t>Green Deal diplomacy with developing countries.</a:t>
            </a:r>
          </a:p>
          <a:p>
            <a:r>
              <a:rPr lang="en-US" b="1" dirty="0"/>
              <a:t>Citizen &amp; Business Involvement</a:t>
            </a:r>
            <a:endParaRPr lang="en-US" dirty="0"/>
          </a:p>
          <a:p>
            <a:pPr lvl="1"/>
            <a:r>
              <a:rPr lang="en-US" b="1" dirty="0"/>
              <a:t>European Climate Pact</a:t>
            </a:r>
            <a:r>
              <a:rPr lang="en-US" dirty="0"/>
              <a:t>: engaging citizens and organizations.</a:t>
            </a:r>
          </a:p>
          <a:p>
            <a:pPr lvl="1"/>
            <a:r>
              <a:rPr lang="en-US" dirty="0"/>
              <a:t>Support for SMEs to transition sustainably.</a:t>
            </a:r>
          </a:p>
          <a:p>
            <a:pPr lvl="1"/>
            <a:r>
              <a:rPr lang="en-US" dirty="0"/>
              <a:t>Education and skills programs for the green economy.</a:t>
            </a:r>
          </a:p>
        </p:txBody>
      </p:sp>
      <p:sp>
        <p:nvSpPr>
          <p:cNvPr id="4" name="Rectangle 3">
            <a:extLst>
              <a:ext uri="{FF2B5EF4-FFF2-40B4-BE49-F238E27FC236}">
                <a16:creationId xmlns:a16="http://schemas.microsoft.com/office/drawing/2014/main" id="{FDFFA52D-E28C-8575-616E-927F4DF2FF06}"/>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5">
            <a:extLst>
              <a:ext uri="{FF2B5EF4-FFF2-40B4-BE49-F238E27FC236}">
                <a16:creationId xmlns:a16="http://schemas.microsoft.com/office/drawing/2014/main" id="{8F6F2677-9296-68C3-1050-F63B181DCC87}"/>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Strategies to reach Key Objectives</a:t>
            </a:r>
          </a:p>
        </p:txBody>
      </p:sp>
      <p:pic>
        <p:nvPicPr>
          <p:cNvPr id="6" name="Picture 8">
            <a:extLst>
              <a:ext uri="{FF2B5EF4-FFF2-40B4-BE49-F238E27FC236}">
                <a16:creationId xmlns:a16="http://schemas.microsoft.com/office/drawing/2014/main" id="{DA47EEBA-563F-5CD1-C372-35360ADF8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180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9C31A-9461-8CCA-500F-D93746E3AB9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2C9C6A3-A4B0-44BD-5D1B-BE5D91CEAB77}"/>
              </a:ext>
            </a:extLst>
          </p:cNvPr>
          <p:cNvSpPr>
            <a:spLocks noGrp="1"/>
          </p:cNvSpPr>
          <p:nvPr>
            <p:ph type="title"/>
          </p:nvPr>
        </p:nvSpPr>
        <p:spPr/>
        <p:txBody>
          <a:bodyPr/>
          <a:lstStyle/>
          <a:p>
            <a:r>
              <a:rPr lang="de-DE" dirty="0"/>
              <a:t>Space </a:t>
            </a:r>
            <a:r>
              <a:rPr lang="de-DE" dirty="0" err="1"/>
              <a:t>for</a:t>
            </a:r>
            <a:r>
              <a:rPr lang="de-DE" dirty="0"/>
              <a:t> a Green Future</a:t>
            </a:r>
            <a:endParaRPr lang="de-AT" dirty="0"/>
          </a:p>
        </p:txBody>
      </p:sp>
      <p:sp>
        <p:nvSpPr>
          <p:cNvPr id="5" name="Textplatzhalter 4">
            <a:extLst>
              <a:ext uri="{FF2B5EF4-FFF2-40B4-BE49-F238E27FC236}">
                <a16:creationId xmlns:a16="http://schemas.microsoft.com/office/drawing/2014/main" id="{BD72CC1A-332B-727A-46BF-CFFBE7611633}"/>
              </a:ext>
            </a:extLst>
          </p:cNvPr>
          <p:cNvSpPr>
            <a:spLocks noGrp="1"/>
          </p:cNvSpPr>
          <p:nvPr>
            <p:ph type="body" idx="1"/>
          </p:nvPr>
        </p:nvSpPr>
        <p:spPr/>
        <p:txBody>
          <a:bodyPr/>
          <a:lstStyle/>
          <a:p>
            <a:r>
              <a:rPr lang="en-GB" dirty="0">
                <a:solidFill>
                  <a:schemeClr val="tx1"/>
                </a:solidFill>
              </a:rPr>
              <a:t>EO applications and decision support systems</a:t>
            </a:r>
          </a:p>
          <a:p>
            <a:endParaRPr lang="de-AT" dirty="0">
              <a:solidFill>
                <a:schemeClr val="tx1"/>
              </a:solidFill>
            </a:endParaRPr>
          </a:p>
        </p:txBody>
      </p:sp>
    </p:spTree>
    <p:extLst>
      <p:ext uri="{BB962C8B-B14F-4D97-AF65-F5344CB8AC3E}">
        <p14:creationId xmlns:p14="http://schemas.microsoft.com/office/powerpoint/2010/main" val="2841898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544932AF-B944-CD91-8CA3-795F1B946B5E}"/>
              </a:ext>
            </a:extLst>
          </p:cNvPr>
          <p:cNvSpPr>
            <a:spLocks noGrp="1"/>
          </p:cNvSpPr>
          <p:nvPr>
            <p:ph type="ftr" sz="quarter" idx="11"/>
          </p:nvPr>
        </p:nvSpPr>
        <p:spPr/>
        <p:txBody>
          <a:bodyPr/>
          <a:lstStyle/>
          <a:p>
            <a:r>
              <a:rPr lang="en-US"/>
              <a:t>(c) 2025 EOX IT Services </a:t>
            </a:r>
            <a:endParaRPr lang="en-GB"/>
          </a:p>
        </p:txBody>
      </p:sp>
      <p:pic>
        <p:nvPicPr>
          <p:cNvPr id="6" name="Onlinemedien 5" title="Accelerate the use of space for a green future">
            <a:hlinkClick r:id="" action="ppaction://media"/>
            <a:extLst>
              <a:ext uri="{FF2B5EF4-FFF2-40B4-BE49-F238E27FC236}">
                <a16:creationId xmlns:a16="http://schemas.microsoft.com/office/drawing/2014/main" id="{4EFB6D44-8985-07E5-1254-5D823F0FE55C}"/>
              </a:ext>
            </a:extLst>
          </p:cNvPr>
          <p:cNvPicPr>
            <a:picLocks noRot="1" noChangeAspect="1"/>
          </p:cNvPicPr>
          <p:nvPr>
            <a:videoFile r:link="rId1"/>
          </p:nvPr>
        </p:nvPicPr>
        <p:blipFill>
          <a:blip r:embed="rId3"/>
          <a:stretch>
            <a:fillRect/>
          </a:stretch>
        </p:blipFill>
        <p:spPr>
          <a:xfrm>
            <a:off x="634396" y="1360181"/>
            <a:ext cx="9224880" cy="5212069"/>
          </a:xfrm>
          <a:prstGeom prst="rect">
            <a:avLst/>
          </a:prstGeom>
        </p:spPr>
      </p:pic>
      <p:sp>
        <p:nvSpPr>
          <p:cNvPr id="8" name="Titel 7">
            <a:extLst>
              <a:ext uri="{FF2B5EF4-FFF2-40B4-BE49-F238E27FC236}">
                <a16:creationId xmlns:a16="http://schemas.microsoft.com/office/drawing/2014/main" id="{EC01C53B-DF70-CDC7-67BB-3FFBF1615F93}"/>
              </a:ext>
            </a:extLst>
          </p:cNvPr>
          <p:cNvSpPr>
            <a:spLocks noGrp="1"/>
          </p:cNvSpPr>
          <p:nvPr>
            <p:ph type="title"/>
          </p:nvPr>
        </p:nvSpPr>
        <p:spPr/>
        <p:txBody>
          <a:bodyPr/>
          <a:lstStyle/>
          <a:p>
            <a:endParaRPr lang="de-AT"/>
          </a:p>
        </p:txBody>
      </p:sp>
      <p:sp>
        <p:nvSpPr>
          <p:cNvPr id="9" name="Rectangle 3">
            <a:extLst>
              <a:ext uri="{FF2B5EF4-FFF2-40B4-BE49-F238E27FC236}">
                <a16:creationId xmlns:a16="http://schemas.microsoft.com/office/drawing/2014/main" id="{DA8C2684-F03D-04F8-D905-BB90D50846C8}"/>
              </a:ext>
            </a:extLst>
          </p:cNvPr>
          <p:cNvSpPr/>
          <p:nvPr/>
        </p:nvSpPr>
        <p:spPr>
          <a:xfrm>
            <a:off x="0" y="0"/>
            <a:ext cx="12192000" cy="1193180"/>
          </a:xfrm>
          <a:prstGeom prst="rect">
            <a:avLst/>
          </a:prstGeom>
          <a:blipFill dpi="0" rotWithShape="1">
            <a:blip r:embed="rId4"/>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5">
            <a:extLst>
              <a:ext uri="{FF2B5EF4-FFF2-40B4-BE49-F238E27FC236}">
                <a16:creationId xmlns:a16="http://schemas.microsoft.com/office/drawing/2014/main" id="{1620A19C-A1CD-0F22-3269-5058E86FF539}"/>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Space for a Green Future</a:t>
            </a:r>
          </a:p>
        </p:txBody>
      </p:sp>
      <p:pic>
        <p:nvPicPr>
          <p:cNvPr id="11" name="Picture 8">
            <a:extLst>
              <a:ext uri="{FF2B5EF4-FFF2-40B4-BE49-F238E27FC236}">
                <a16:creationId xmlns:a16="http://schemas.microsoft.com/office/drawing/2014/main" id="{6416BFE7-07D2-AB69-266A-B0456966D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53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1B9BF-EC67-ACFC-86AA-702616434937}"/>
              </a:ext>
            </a:extLst>
          </p:cNvPr>
          <p:cNvSpPr>
            <a:spLocks noGrp="1"/>
          </p:cNvSpPr>
          <p:nvPr>
            <p:ph type="title"/>
          </p:nvPr>
        </p:nvSpPr>
        <p:spPr/>
        <p:txBody>
          <a:bodyPr/>
          <a:lstStyle/>
          <a:p>
            <a:endParaRPr lang="en-GB"/>
          </a:p>
        </p:txBody>
      </p:sp>
      <p:sp>
        <p:nvSpPr>
          <p:cNvPr id="3" name="Datumsplatzhalter 2">
            <a:extLst>
              <a:ext uri="{FF2B5EF4-FFF2-40B4-BE49-F238E27FC236}">
                <a16:creationId xmlns:a16="http://schemas.microsoft.com/office/drawing/2014/main" id="{D9FBD7FA-2CFC-5F00-B924-6AC33C27D2F7}"/>
              </a:ext>
            </a:extLst>
          </p:cNvPr>
          <p:cNvSpPr>
            <a:spLocks noGrp="1"/>
          </p:cNvSpPr>
          <p:nvPr>
            <p:ph type="dt" sz="half" idx="10"/>
          </p:nvPr>
        </p:nvSpPr>
        <p:spPr/>
        <p:txBody>
          <a:bodyPr/>
          <a:lstStyle/>
          <a:p>
            <a:r>
              <a:rPr lang="en-GB"/>
              <a:t>24/01/2025</a:t>
            </a:r>
          </a:p>
        </p:txBody>
      </p:sp>
      <p:sp>
        <p:nvSpPr>
          <p:cNvPr id="4" name="Fußzeilenplatzhalter 3">
            <a:extLst>
              <a:ext uri="{FF2B5EF4-FFF2-40B4-BE49-F238E27FC236}">
                <a16:creationId xmlns:a16="http://schemas.microsoft.com/office/drawing/2014/main" id="{50AAA0C3-D6BD-E971-6F52-0AFDF43EA0A6}"/>
              </a:ext>
            </a:extLst>
          </p:cNvPr>
          <p:cNvSpPr>
            <a:spLocks noGrp="1"/>
          </p:cNvSpPr>
          <p:nvPr>
            <p:ph type="ftr" sz="quarter" idx="11"/>
          </p:nvPr>
        </p:nvSpPr>
        <p:spPr/>
        <p:txBody>
          <a:bodyPr/>
          <a:lstStyle/>
          <a:p>
            <a:r>
              <a:rPr lang="en-US"/>
              <a:t>(c) 2025 EOX IT Services </a:t>
            </a:r>
            <a:endParaRPr lang="en-GB"/>
          </a:p>
        </p:txBody>
      </p:sp>
      <p:sp>
        <p:nvSpPr>
          <p:cNvPr id="5" name="Foliennummernplatzhalter 4">
            <a:extLst>
              <a:ext uri="{FF2B5EF4-FFF2-40B4-BE49-F238E27FC236}">
                <a16:creationId xmlns:a16="http://schemas.microsoft.com/office/drawing/2014/main" id="{EC029DD8-800A-C6FC-823E-AA9846027734}"/>
              </a:ext>
            </a:extLst>
          </p:cNvPr>
          <p:cNvSpPr>
            <a:spLocks noGrp="1"/>
          </p:cNvSpPr>
          <p:nvPr>
            <p:ph type="sldNum" sz="quarter" idx="4294967295"/>
          </p:nvPr>
        </p:nvSpPr>
        <p:spPr>
          <a:xfrm>
            <a:off x="8610600" y="6356350"/>
            <a:ext cx="2743200" cy="365125"/>
          </a:xfrm>
        </p:spPr>
        <p:txBody>
          <a:bodyPr/>
          <a:lstStyle/>
          <a:p>
            <a:fld id="{2ED8265C-8F77-4143-8D57-CEF8BA0D3B11}" type="slidenum">
              <a:rPr lang="en-GB" smtClean="0"/>
              <a:t>18</a:t>
            </a:fld>
            <a:endParaRPr lang="en-GB"/>
          </a:p>
        </p:txBody>
      </p:sp>
      <p:pic>
        <p:nvPicPr>
          <p:cNvPr id="14338" name="Picture 2" descr="Copernicus Programme">
            <a:extLst>
              <a:ext uri="{FF2B5EF4-FFF2-40B4-BE49-F238E27FC236}">
                <a16:creationId xmlns:a16="http://schemas.microsoft.com/office/drawing/2014/main" id="{355700AC-084D-E70B-D312-70C478F3C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0"/>
            <a:ext cx="11922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718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08AB728-72B9-DDF4-2880-201C156C17E7}"/>
              </a:ext>
            </a:extLst>
          </p:cNvPr>
          <p:cNvSpPr>
            <a:spLocks noGrp="1"/>
          </p:cNvSpPr>
          <p:nvPr>
            <p:ph type="sldNum" sz="quarter" idx="4294967295"/>
          </p:nvPr>
        </p:nvSpPr>
        <p:spPr>
          <a:xfrm>
            <a:off x="8610600" y="6356350"/>
            <a:ext cx="2743200" cy="365125"/>
          </a:xfrm>
        </p:spPr>
        <p:txBody>
          <a:bodyPr/>
          <a:lstStyle/>
          <a:p>
            <a:fld id="{2ED8265C-8F77-4143-8D57-CEF8BA0D3B11}" type="slidenum">
              <a:rPr lang="en-GB" smtClean="0"/>
              <a:t>19</a:t>
            </a:fld>
            <a:endParaRPr lang="en-GB"/>
          </a:p>
        </p:txBody>
      </p:sp>
      <p:pic>
        <p:nvPicPr>
          <p:cNvPr id="3074" name="Picture 2" descr="Directional effects] What field of view for the next generation of Sentinel- 2 ? – Séries Temporelles">
            <a:extLst>
              <a:ext uri="{FF2B5EF4-FFF2-40B4-BE49-F238E27FC236}">
                <a16:creationId xmlns:a16="http://schemas.microsoft.com/office/drawing/2014/main" id="{2A75B8F9-0B42-2AA6-4EA4-636927B14C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30" r="16176"/>
          <a:stretch/>
        </p:blipFill>
        <p:spPr bwMode="auto">
          <a:xfrm>
            <a:off x="560712" y="1386355"/>
            <a:ext cx="4391025" cy="38862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1C1F6C88-63B6-351D-464F-AE8A64D0F33D}"/>
              </a:ext>
            </a:extLst>
          </p:cNvPr>
          <p:cNvPicPr>
            <a:picLocks noChangeAspect="1"/>
          </p:cNvPicPr>
          <p:nvPr/>
        </p:nvPicPr>
        <p:blipFill>
          <a:blip r:embed="rId3"/>
          <a:stretch>
            <a:fillRect/>
          </a:stretch>
        </p:blipFill>
        <p:spPr>
          <a:xfrm>
            <a:off x="4095886" y="2691279"/>
            <a:ext cx="7493794" cy="3554245"/>
          </a:xfrm>
          <a:prstGeom prst="rect">
            <a:avLst/>
          </a:prstGeom>
        </p:spPr>
      </p:pic>
      <p:sp>
        <p:nvSpPr>
          <p:cNvPr id="8" name="Textfeld 7">
            <a:extLst>
              <a:ext uri="{FF2B5EF4-FFF2-40B4-BE49-F238E27FC236}">
                <a16:creationId xmlns:a16="http://schemas.microsoft.com/office/drawing/2014/main" id="{B4809C77-ABAC-7C4E-3993-F4220E0BC95C}"/>
              </a:ext>
            </a:extLst>
          </p:cNvPr>
          <p:cNvSpPr txBox="1"/>
          <p:nvPr/>
        </p:nvSpPr>
        <p:spPr>
          <a:xfrm>
            <a:off x="560712" y="5368860"/>
            <a:ext cx="3477888" cy="1200329"/>
          </a:xfrm>
          <a:prstGeom prst="rect">
            <a:avLst/>
          </a:prstGeom>
          <a:noFill/>
        </p:spPr>
        <p:txBody>
          <a:bodyPr wrap="square" rtlCol="0">
            <a:spAutoFit/>
          </a:bodyPr>
          <a:lstStyle/>
          <a:p>
            <a:r>
              <a:rPr lang="en-GB" dirty="0"/>
              <a:t>Copernicus Sentinel-2 satellite:</a:t>
            </a:r>
          </a:p>
          <a:p>
            <a:pPr marL="285750" indent="-285750">
              <a:buFont typeface="Arial" panose="020B0604020202020204" pitchFamily="34" charset="0"/>
              <a:buChar char="•"/>
            </a:pPr>
            <a:r>
              <a:rPr lang="en-GB" dirty="0"/>
              <a:t>multispectral</a:t>
            </a:r>
          </a:p>
          <a:p>
            <a:pPr marL="285750" indent="-285750">
              <a:buFont typeface="Arial" panose="020B0604020202020204" pitchFamily="34" charset="0"/>
              <a:buChar char="•"/>
            </a:pPr>
            <a:r>
              <a:rPr lang="en-GB" dirty="0"/>
              <a:t>10 m resolution on ground</a:t>
            </a:r>
          </a:p>
          <a:p>
            <a:pPr marL="285750" indent="-285750">
              <a:buFont typeface="Arial" panose="020B0604020202020204" pitchFamily="34" charset="0"/>
              <a:buChar char="•"/>
            </a:pPr>
            <a:r>
              <a:rPr lang="en-GB" dirty="0"/>
              <a:t>~ weekly revisit</a:t>
            </a:r>
          </a:p>
        </p:txBody>
      </p:sp>
      <p:sp>
        <p:nvSpPr>
          <p:cNvPr id="9" name="Textfeld 8">
            <a:extLst>
              <a:ext uri="{FF2B5EF4-FFF2-40B4-BE49-F238E27FC236}">
                <a16:creationId xmlns:a16="http://schemas.microsoft.com/office/drawing/2014/main" id="{3C5553CC-D023-77E7-63BA-ADB13081ACC4}"/>
              </a:ext>
            </a:extLst>
          </p:cNvPr>
          <p:cNvSpPr txBox="1"/>
          <p:nvPr/>
        </p:nvSpPr>
        <p:spPr>
          <a:xfrm>
            <a:off x="6400800" y="2335104"/>
            <a:ext cx="5230489" cy="369332"/>
          </a:xfrm>
          <a:prstGeom prst="rect">
            <a:avLst/>
          </a:prstGeom>
          <a:noFill/>
        </p:spPr>
        <p:txBody>
          <a:bodyPr wrap="square" rtlCol="0">
            <a:spAutoFit/>
          </a:bodyPr>
          <a:lstStyle/>
          <a:p>
            <a:r>
              <a:rPr lang="en-GB" dirty="0"/>
              <a:t>Copernicus Data Space Ecosystem – EO Browser</a:t>
            </a:r>
          </a:p>
        </p:txBody>
      </p:sp>
      <p:pic>
        <p:nvPicPr>
          <p:cNvPr id="3082" name="Picture 10" descr="What is Copernicus | COPERNICUS EMERGENCY MANAGEMENT SERVICE">
            <a:extLst>
              <a:ext uri="{FF2B5EF4-FFF2-40B4-BE49-F238E27FC236}">
                <a16:creationId xmlns:a16="http://schemas.microsoft.com/office/drawing/2014/main" id="{FAF2DE07-C336-4778-957A-A7A011999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963" y="1192274"/>
            <a:ext cx="2900115" cy="1522560"/>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9">
            <a:extLst>
              <a:ext uri="{FF2B5EF4-FFF2-40B4-BE49-F238E27FC236}">
                <a16:creationId xmlns:a16="http://schemas.microsoft.com/office/drawing/2014/main" id="{90DF1A57-0E4A-9EF4-B3B2-AC0B7A698B87}"/>
              </a:ext>
            </a:extLst>
          </p:cNvPr>
          <p:cNvSpPr>
            <a:spLocks noGrp="1"/>
          </p:cNvSpPr>
          <p:nvPr>
            <p:ph type="title"/>
          </p:nvPr>
        </p:nvSpPr>
        <p:spPr/>
        <p:txBody>
          <a:bodyPr/>
          <a:lstStyle/>
          <a:p>
            <a:endParaRPr lang="de-AT" dirty="0"/>
          </a:p>
        </p:txBody>
      </p:sp>
      <p:sp>
        <p:nvSpPr>
          <p:cNvPr id="11" name="Rectangle 3">
            <a:extLst>
              <a:ext uri="{FF2B5EF4-FFF2-40B4-BE49-F238E27FC236}">
                <a16:creationId xmlns:a16="http://schemas.microsoft.com/office/drawing/2014/main" id="{B7BA3EE4-D2D4-3EF9-DE1D-4C28B4028BF3}"/>
              </a:ext>
            </a:extLst>
          </p:cNvPr>
          <p:cNvSpPr/>
          <p:nvPr/>
        </p:nvSpPr>
        <p:spPr>
          <a:xfrm>
            <a:off x="0" y="0"/>
            <a:ext cx="12192000" cy="1193180"/>
          </a:xfrm>
          <a:prstGeom prst="rect">
            <a:avLst/>
          </a:prstGeom>
          <a:blipFill dpi="0" rotWithShape="1">
            <a:blip r:embed="rId5"/>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5">
            <a:extLst>
              <a:ext uri="{FF2B5EF4-FFF2-40B4-BE49-F238E27FC236}">
                <a16:creationId xmlns:a16="http://schemas.microsoft.com/office/drawing/2014/main" id="{217004B4-34F7-58E6-D64C-DA401AF611EB}"/>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Earth Observation – Data from Space</a:t>
            </a:r>
          </a:p>
        </p:txBody>
      </p:sp>
      <p:pic>
        <p:nvPicPr>
          <p:cNvPr id="13" name="Picture 8">
            <a:extLst>
              <a:ext uri="{FF2B5EF4-FFF2-40B4-BE49-F238E27FC236}">
                <a16:creationId xmlns:a16="http://schemas.microsoft.com/office/drawing/2014/main" id="{F218989A-D1B4-0760-1940-A0DBEEB62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771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B5702-7AB6-6730-3E74-FC59B1AF285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F0D79B-280C-588C-7535-9E9292FDD296}"/>
              </a:ext>
            </a:extLst>
          </p:cNvPr>
          <p:cNvSpPr>
            <a:spLocks noGrp="1"/>
          </p:cNvSpPr>
          <p:nvPr>
            <p:ph idx="1"/>
          </p:nvPr>
        </p:nvSpPr>
        <p:spPr>
          <a:xfrm>
            <a:off x="141514" y="1253331"/>
            <a:ext cx="10515600" cy="4351338"/>
          </a:xfrm>
        </p:spPr>
        <p:txBody>
          <a:bodyPr/>
          <a:lstStyle/>
          <a:p>
            <a:pPr marL="0" indent="0">
              <a:buNone/>
            </a:pPr>
            <a:r>
              <a:rPr lang="en-GB" dirty="0"/>
              <a:t>11:30 – 13:00</a:t>
            </a:r>
          </a:p>
          <a:p>
            <a:r>
              <a:rPr lang="en-GB" dirty="0"/>
              <a:t>About EOX and me</a:t>
            </a:r>
          </a:p>
          <a:p>
            <a:r>
              <a:rPr lang="en-GB" dirty="0"/>
              <a:t>What is the Green Deal?</a:t>
            </a:r>
          </a:p>
          <a:p>
            <a:r>
              <a:rPr lang="en-GB" dirty="0"/>
              <a:t>Domains of the Green Transition</a:t>
            </a:r>
          </a:p>
          <a:p>
            <a:r>
              <a:rPr lang="en-GB" dirty="0"/>
              <a:t>Strategies applied to reach those goals</a:t>
            </a:r>
          </a:p>
          <a:p>
            <a:r>
              <a:rPr lang="en-GB" dirty="0"/>
              <a:t>EO applications and decision support with EO</a:t>
            </a:r>
          </a:p>
          <a:p>
            <a:r>
              <a:rPr lang="en-GB" dirty="0"/>
              <a:t>Synergy between big data methodologies and EO </a:t>
            </a:r>
          </a:p>
          <a:p>
            <a:r>
              <a:rPr lang="en-GB" dirty="0"/>
              <a:t>Overview of typical use cases</a:t>
            </a:r>
          </a:p>
        </p:txBody>
      </p:sp>
      <p:sp>
        <p:nvSpPr>
          <p:cNvPr id="4" name="Rectangle 3">
            <a:extLst>
              <a:ext uri="{FF2B5EF4-FFF2-40B4-BE49-F238E27FC236}">
                <a16:creationId xmlns:a16="http://schemas.microsoft.com/office/drawing/2014/main" id="{4E72B1D8-BA19-39A7-5567-ECD9F0B84E52}"/>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ABF1BE54-DD67-0370-D60D-4B5C5914DB61}"/>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Content</a:t>
            </a:r>
          </a:p>
        </p:txBody>
      </p:sp>
      <p:pic>
        <p:nvPicPr>
          <p:cNvPr id="1032" name="Picture 8">
            <a:extLst>
              <a:ext uri="{FF2B5EF4-FFF2-40B4-BE49-F238E27FC236}">
                <a16:creationId xmlns:a16="http://schemas.microsoft.com/office/drawing/2014/main" id="{F36E36F5-A032-8438-443C-798F3C9D8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296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FD43177-5B25-2628-F66D-5DA4DF11DA9F}"/>
              </a:ext>
            </a:extLst>
          </p:cNvPr>
          <p:cNvSpPr txBox="1"/>
          <p:nvPr/>
        </p:nvSpPr>
        <p:spPr>
          <a:xfrm>
            <a:off x="1352550" y="3121599"/>
            <a:ext cx="9358582" cy="2554545"/>
          </a:xfrm>
          <a:prstGeom prst="rect">
            <a:avLst/>
          </a:prstGeom>
          <a:noFill/>
        </p:spPr>
        <p:txBody>
          <a:bodyPr wrap="square">
            <a:spAutoFit/>
          </a:bodyPr>
          <a:lstStyle/>
          <a:p>
            <a:r>
              <a:rPr lang="en-US" sz="2000" b="0" i="1" dirty="0">
                <a:solidFill>
                  <a:srgbClr val="003247"/>
                </a:solidFill>
                <a:effectLst/>
                <a:latin typeface="Arial" panose="020B0604020202020204" pitchFamily="34" charset="0"/>
              </a:rPr>
              <a:t>Earth observation data from space was crucial to identifying climate change. </a:t>
            </a:r>
          </a:p>
          <a:p>
            <a:endParaRPr lang="en-US" sz="2000" b="0" i="1" dirty="0">
              <a:solidFill>
                <a:srgbClr val="003247"/>
              </a:solidFill>
              <a:effectLst/>
              <a:latin typeface="Arial" panose="020B0604020202020204" pitchFamily="34" charset="0"/>
            </a:endParaRPr>
          </a:p>
          <a:p>
            <a:r>
              <a:rPr lang="en-US" sz="2000" b="0" i="1" dirty="0">
                <a:solidFill>
                  <a:srgbClr val="003247"/>
                </a:solidFill>
                <a:effectLst/>
                <a:latin typeface="Arial" panose="020B0604020202020204" pitchFamily="34" charset="0"/>
              </a:rPr>
              <a:t>ESA is helping Europe to move from monitoring to managing, and to harness the use of space to pursue climate action, supporting national and European efforts to become carbon neutral by 2050. </a:t>
            </a:r>
          </a:p>
          <a:p>
            <a:endParaRPr lang="en-US" sz="2000" i="1" dirty="0">
              <a:solidFill>
                <a:srgbClr val="003247"/>
              </a:solidFill>
              <a:latin typeface="Arial" panose="020B0604020202020204" pitchFamily="34" charset="0"/>
            </a:endParaRPr>
          </a:p>
          <a:p>
            <a:r>
              <a:rPr lang="en-US" sz="2000" b="0" i="1" dirty="0">
                <a:solidFill>
                  <a:srgbClr val="003247"/>
                </a:solidFill>
                <a:effectLst/>
                <a:latin typeface="Arial" panose="020B0604020202020204" pitchFamily="34" charset="0"/>
              </a:rPr>
              <a:t>Working with international partners – many of whom are from outside the space industry – ESA accelerates the use of space for a green future.</a:t>
            </a:r>
            <a:endParaRPr lang="en-GB" sz="2000" i="1" dirty="0"/>
          </a:p>
        </p:txBody>
      </p:sp>
      <p:pic>
        <p:nvPicPr>
          <p:cNvPr id="5124" name="Picture 4" descr="ESA logo - SITAEL S.p.A.">
            <a:extLst>
              <a:ext uri="{FF2B5EF4-FFF2-40B4-BE49-F238E27FC236}">
                <a16:creationId xmlns:a16="http://schemas.microsoft.com/office/drawing/2014/main" id="{8375051F-0256-7181-F5BA-DBA3C21E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758" y="1055923"/>
            <a:ext cx="3298166" cy="2094690"/>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EE0C768F-27A1-5893-3BD8-A44ACB0FC3A0}"/>
              </a:ext>
            </a:extLst>
          </p:cNvPr>
          <p:cNvSpPr>
            <a:spLocks noGrp="1"/>
          </p:cNvSpPr>
          <p:nvPr>
            <p:ph type="title"/>
          </p:nvPr>
        </p:nvSpPr>
        <p:spPr/>
        <p:txBody>
          <a:bodyPr/>
          <a:lstStyle/>
          <a:p>
            <a:endParaRPr lang="de-AT"/>
          </a:p>
        </p:txBody>
      </p:sp>
      <p:sp>
        <p:nvSpPr>
          <p:cNvPr id="9" name="Rectangle 3">
            <a:extLst>
              <a:ext uri="{FF2B5EF4-FFF2-40B4-BE49-F238E27FC236}">
                <a16:creationId xmlns:a16="http://schemas.microsoft.com/office/drawing/2014/main" id="{9A4A9C37-A902-7383-F00A-A72B36A03045}"/>
              </a:ext>
            </a:extLst>
          </p:cNvPr>
          <p:cNvSpPr/>
          <p:nvPr/>
        </p:nvSpPr>
        <p:spPr>
          <a:xfrm>
            <a:off x="0" y="0"/>
            <a:ext cx="12192000" cy="1193180"/>
          </a:xfrm>
          <a:prstGeom prst="rect">
            <a:avLst/>
          </a:prstGeom>
          <a:blipFill dpi="0" rotWithShape="1">
            <a:blip r:embed="rId3"/>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5">
            <a:extLst>
              <a:ext uri="{FF2B5EF4-FFF2-40B4-BE49-F238E27FC236}">
                <a16:creationId xmlns:a16="http://schemas.microsoft.com/office/drawing/2014/main" id="{2004E929-6C93-23ED-61F6-7151FD8C9B81}"/>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From Monitoring to Managing</a:t>
            </a:r>
          </a:p>
        </p:txBody>
      </p:sp>
      <p:pic>
        <p:nvPicPr>
          <p:cNvPr id="11" name="Picture 8">
            <a:extLst>
              <a:ext uri="{FF2B5EF4-FFF2-40B4-BE49-F238E27FC236}">
                <a16:creationId xmlns:a16="http://schemas.microsoft.com/office/drawing/2014/main" id="{B787927A-0A3B-5A0E-4B2E-6887676C4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373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0464763C-534C-83E2-DFA2-906E3B72F1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30"/>
          <a:stretch/>
        </p:blipFill>
        <p:spPr bwMode="auto">
          <a:xfrm>
            <a:off x="124781" y="1265343"/>
            <a:ext cx="2060168" cy="30089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mographics of Austria - Wikipedia">
            <a:extLst>
              <a:ext uri="{FF2B5EF4-FFF2-40B4-BE49-F238E27FC236}">
                <a16:creationId xmlns:a16="http://schemas.microsoft.com/office/drawing/2014/main" id="{2B398528-D869-5FE9-71C3-54AF75D25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1" y="4741030"/>
            <a:ext cx="2035224" cy="120587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1299B156-13FC-168C-4083-D26DB322F53F}"/>
              </a:ext>
            </a:extLst>
          </p:cNvPr>
          <p:cNvSpPr txBox="1"/>
          <p:nvPr/>
        </p:nvSpPr>
        <p:spPr>
          <a:xfrm>
            <a:off x="303946" y="4274306"/>
            <a:ext cx="1973232" cy="369332"/>
          </a:xfrm>
          <a:prstGeom prst="rect">
            <a:avLst/>
          </a:prstGeom>
          <a:noFill/>
        </p:spPr>
        <p:txBody>
          <a:bodyPr wrap="none" rtlCol="0">
            <a:spAutoFit/>
          </a:bodyPr>
          <a:lstStyle/>
          <a:p>
            <a:r>
              <a:rPr lang="en-GB" dirty="0"/>
              <a:t>Earth-observation</a:t>
            </a:r>
          </a:p>
        </p:txBody>
      </p:sp>
      <p:sp>
        <p:nvSpPr>
          <p:cNvPr id="7" name="Textfeld 6">
            <a:extLst>
              <a:ext uri="{FF2B5EF4-FFF2-40B4-BE49-F238E27FC236}">
                <a16:creationId xmlns:a16="http://schemas.microsoft.com/office/drawing/2014/main" id="{D4DA869D-36DC-910C-D16F-B1E98FC35F01}"/>
              </a:ext>
            </a:extLst>
          </p:cNvPr>
          <p:cNvSpPr txBox="1"/>
          <p:nvPr/>
        </p:nvSpPr>
        <p:spPr>
          <a:xfrm>
            <a:off x="379171" y="5992535"/>
            <a:ext cx="1819729" cy="369332"/>
          </a:xfrm>
          <a:prstGeom prst="rect">
            <a:avLst/>
          </a:prstGeom>
          <a:noFill/>
        </p:spPr>
        <p:txBody>
          <a:bodyPr wrap="none" rtlCol="0">
            <a:spAutoFit/>
          </a:bodyPr>
          <a:lstStyle/>
          <a:p>
            <a:r>
              <a:rPr lang="en-GB" dirty="0"/>
              <a:t>Socio-economic</a:t>
            </a:r>
          </a:p>
        </p:txBody>
      </p:sp>
      <p:sp>
        <p:nvSpPr>
          <p:cNvPr id="8" name="Pfeil: nach rechts 7">
            <a:extLst>
              <a:ext uri="{FF2B5EF4-FFF2-40B4-BE49-F238E27FC236}">
                <a16:creationId xmlns:a16="http://schemas.microsoft.com/office/drawing/2014/main" id="{18F9FFEB-4FE3-56AA-84F1-BF6EFD7D5619}"/>
              </a:ext>
            </a:extLst>
          </p:cNvPr>
          <p:cNvSpPr/>
          <p:nvPr/>
        </p:nvSpPr>
        <p:spPr>
          <a:xfrm>
            <a:off x="2392773" y="1722013"/>
            <a:ext cx="852336" cy="3948938"/>
          </a:xfrm>
          <a:prstGeom prst="rightArrow">
            <a:avLst>
              <a:gd name="adj1" fmla="val 81204"/>
              <a:gd name="adj2" fmla="val 67206"/>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pPr algn="ctr"/>
            <a:r>
              <a:rPr lang="en-GB" sz="2000" dirty="0">
                <a:solidFill>
                  <a:schemeClr val="tx1"/>
                </a:solidFill>
              </a:rPr>
              <a:t>Data</a:t>
            </a:r>
          </a:p>
        </p:txBody>
      </p:sp>
      <p:sp>
        <p:nvSpPr>
          <p:cNvPr id="13" name="Textfeld 12">
            <a:extLst>
              <a:ext uri="{FF2B5EF4-FFF2-40B4-BE49-F238E27FC236}">
                <a16:creationId xmlns:a16="http://schemas.microsoft.com/office/drawing/2014/main" id="{64FA0156-35AA-A7D7-0CA8-574D600FB9CB}"/>
              </a:ext>
            </a:extLst>
          </p:cNvPr>
          <p:cNvSpPr txBox="1"/>
          <p:nvPr/>
        </p:nvSpPr>
        <p:spPr>
          <a:xfrm>
            <a:off x="3419131" y="3024905"/>
            <a:ext cx="1969174" cy="415498"/>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Data </a:t>
            </a:r>
          </a:p>
          <a:p>
            <a:r>
              <a:rPr lang="en-GB" sz="1050" dirty="0">
                <a:latin typeface="Poppins" panose="00000500000000000000" pitchFamily="2" charset="0"/>
                <a:cs typeface="Poppins" panose="00000500000000000000" pitchFamily="2" charset="0"/>
              </a:rPr>
              <a:t>Analytics</a:t>
            </a:r>
          </a:p>
        </p:txBody>
      </p:sp>
      <p:sp>
        <p:nvSpPr>
          <p:cNvPr id="17" name="Textfeld 16">
            <a:extLst>
              <a:ext uri="{FF2B5EF4-FFF2-40B4-BE49-F238E27FC236}">
                <a16:creationId xmlns:a16="http://schemas.microsoft.com/office/drawing/2014/main" id="{47606CD3-07AC-DB50-0077-7E6FD8B2E6FA}"/>
              </a:ext>
            </a:extLst>
          </p:cNvPr>
          <p:cNvSpPr txBox="1"/>
          <p:nvPr/>
        </p:nvSpPr>
        <p:spPr>
          <a:xfrm>
            <a:off x="3415052" y="3880822"/>
            <a:ext cx="2022932" cy="415498"/>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Data </a:t>
            </a:r>
          </a:p>
          <a:p>
            <a:r>
              <a:rPr lang="en-GB" sz="1050" dirty="0">
                <a:latin typeface="Poppins" panose="00000500000000000000" pitchFamily="2" charset="0"/>
                <a:cs typeface="Poppins" panose="00000500000000000000" pitchFamily="2" charset="0"/>
              </a:rPr>
              <a:t>fusion</a:t>
            </a:r>
          </a:p>
        </p:txBody>
      </p:sp>
      <p:sp>
        <p:nvSpPr>
          <p:cNvPr id="20" name="Textfeld 19">
            <a:extLst>
              <a:ext uri="{FF2B5EF4-FFF2-40B4-BE49-F238E27FC236}">
                <a16:creationId xmlns:a16="http://schemas.microsoft.com/office/drawing/2014/main" id="{B6A144BA-2E61-9CBC-EACE-F5AC2A684432}"/>
              </a:ext>
            </a:extLst>
          </p:cNvPr>
          <p:cNvSpPr txBox="1"/>
          <p:nvPr/>
        </p:nvSpPr>
        <p:spPr>
          <a:xfrm>
            <a:off x="3452934" y="4762615"/>
            <a:ext cx="1969174" cy="415498"/>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AI / ML</a:t>
            </a:r>
          </a:p>
          <a:p>
            <a:r>
              <a:rPr lang="en-GB" sz="1050" dirty="0">
                <a:latin typeface="Poppins" panose="00000500000000000000" pitchFamily="2" charset="0"/>
                <a:cs typeface="Poppins" panose="00000500000000000000" pitchFamily="2" charset="0"/>
              </a:rPr>
              <a:t>Models</a:t>
            </a:r>
          </a:p>
        </p:txBody>
      </p:sp>
      <p:sp>
        <p:nvSpPr>
          <p:cNvPr id="24" name="Rechteck 23">
            <a:extLst>
              <a:ext uri="{FF2B5EF4-FFF2-40B4-BE49-F238E27FC236}">
                <a16:creationId xmlns:a16="http://schemas.microsoft.com/office/drawing/2014/main" id="{A71B447E-D969-E7B0-86A4-1FD30EB52AB6}"/>
              </a:ext>
            </a:extLst>
          </p:cNvPr>
          <p:cNvSpPr/>
          <p:nvPr/>
        </p:nvSpPr>
        <p:spPr>
          <a:xfrm>
            <a:off x="6824236" y="2135360"/>
            <a:ext cx="2017961" cy="3154958"/>
          </a:xfrm>
          <a:prstGeom prst="rect">
            <a:avLst/>
          </a:prstGeom>
          <a:solidFill>
            <a:srgbClr val="FBE1E7"/>
          </a:solidFill>
          <a:ln w="38100">
            <a:solidFill>
              <a:srgbClr val="B0F6EA"/>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rgbClr val="FF0000"/>
                </a:solidFill>
              </a:rPr>
              <a:t>Delivery</a:t>
            </a:r>
          </a:p>
          <a:p>
            <a:pPr algn="ctr"/>
            <a:r>
              <a:rPr lang="en-GB" sz="1400" b="1" dirty="0">
                <a:solidFill>
                  <a:schemeClr val="tx1"/>
                </a:solidFill>
              </a:rPr>
              <a:t>Application &amp; Cockpit</a:t>
            </a:r>
          </a:p>
        </p:txBody>
      </p:sp>
      <p:pic>
        <p:nvPicPr>
          <p:cNvPr id="23" name="Grafik 22" descr="Ziel Silhouette">
            <a:extLst>
              <a:ext uri="{FF2B5EF4-FFF2-40B4-BE49-F238E27FC236}">
                <a16:creationId xmlns:a16="http://schemas.microsoft.com/office/drawing/2014/main" id="{09B90D35-ABD9-870B-7C3D-A9967CED7A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72835" y="3239282"/>
            <a:ext cx="914400" cy="914400"/>
          </a:xfrm>
          <a:prstGeom prst="rect">
            <a:avLst/>
          </a:prstGeom>
          <a:effectLst>
            <a:outerShdw blurRad="50800" dist="38100" dir="2700000" algn="tl" rotWithShape="0">
              <a:prstClr val="black">
                <a:alpha val="40000"/>
              </a:prstClr>
            </a:outerShdw>
          </a:effectLst>
        </p:spPr>
      </p:pic>
      <p:sp>
        <p:nvSpPr>
          <p:cNvPr id="35" name="Pfeil: nach rechts 34">
            <a:extLst>
              <a:ext uri="{FF2B5EF4-FFF2-40B4-BE49-F238E27FC236}">
                <a16:creationId xmlns:a16="http://schemas.microsoft.com/office/drawing/2014/main" id="{4633CE13-74F8-866C-75B0-092982B2FD0D}"/>
              </a:ext>
            </a:extLst>
          </p:cNvPr>
          <p:cNvSpPr/>
          <p:nvPr/>
        </p:nvSpPr>
        <p:spPr>
          <a:xfrm>
            <a:off x="5708406" y="1722013"/>
            <a:ext cx="852336" cy="3948938"/>
          </a:xfrm>
          <a:prstGeom prst="rightArrow">
            <a:avLst>
              <a:gd name="adj1" fmla="val 81204"/>
              <a:gd name="adj2" fmla="val 67206"/>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pPr algn="ctr"/>
            <a:r>
              <a:rPr lang="en-GB" sz="2000" dirty="0">
                <a:solidFill>
                  <a:schemeClr val="tx1"/>
                </a:solidFill>
              </a:rPr>
              <a:t>Information</a:t>
            </a:r>
          </a:p>
        </p:txBody>
      </p:sp>
      <p:sp>
        <p:nvSpPr>
          <p:cNvPr id="36" name="Pfeil: nach rechts 35">
            <a:extLst>
              <a:ext uri="{FF2B5EF4-FFF2-40B4-BE49-F238E27FC236}">
                <a16:creationId xmlns:a16="http://schemas.microsoft.com/office/drawing/2014/main" id="{ADF8C2A4-F8E7-C0FF-2CC1-24A28444BB15}"/>
              </a:ext>
            </a:extLst>
          </p:cNvPr>
          <p:cNvSpPr/>
          <p:nvPr/>
        </p:nvSpPr>
        <p:spPr>
          <a:xfrm>
            <a:off x="9119692" y="1768126"/>
            <a:ext cx="852336" cy="3948938"/>
          </a:xfrm>
          <a:prstGeom prst="rightArrow">
            <a:avLst>
              <a:gd name="adj1" fmla="val 81204"/>
              <a:gd name="adj2" fmla="val 67206"/>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pPr algn="ctr"/>
            <a:r>
              <a:rPr lang="en-GB" sz="2000" dirty="0">
                <a:solidFill>
                  <a:schemeClr val="tx1"/>
                </a:solidFill>
              </a:rPr>
              <a:t>Decision Ready Information</a:t>
            </a:r>
          </a:p>
        </p:txBody>
      </p:sp>
      <p:pic>
        <p:nvPicPr>
          <p:cNvPr id="37" name="Grafik 36" descr="Person mit Idee mit einfarbiger Füllung">
            <a:extLst>
              <a:ext uri="{FF2B5EF4-FFF2-40B4-BE49-F238E27FC236}">
                <a16:creationId xmlns:a16="http://schemas.microsoft.com/office/drawing/2014/main" id="{0AFC1E5A-D836-237E-3712-F67E30709C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50581" y="2074535"/>
            <a:ext cx="914400" cy="914400"/>
          </a:xfrm>
          <a:prstGeom prst="rect">
            <a:avLst/>
          </a:prstGeom>
          <a:effectLst>
            <a:outerShdw blurRad="50800" dist="38100" dir="2700000" algn="tl" rotWithShape="0">
              <a:prstClr val="black">
                <a:alpha val="40000"/>
              </a:prstClr>
            </a:outerShdw>
          </a:effectLst>
        </p:spPr>
      </p:pic>
      <p:pic>
        <p:nvPicPr>
          <p:cNvPr id="42" name="Grafik 41" descr="Server mit einfarbiger Füllung">
            <a:extLst>
              <a:ext uri="{FF2B5EF4-FFF2-40B4-BE49-F238E27FC236}">
                <a16:creationId xmlns:a16="http://schemas.microsoft.com/office/drawing/2014/main" id="{DFFF335E-7305-CFAF-92A6-7C4FC3EA68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50581" y="4193953"/>
            <a:ext cx="914400" cy="914400"/>
          </a:xfrm>
          <a:prstGeom prst="rect">
            <a:avLst/>
          </a:prstGeom>
          <a:effectLst>
            <a:outerShdw blurRad="50800" dist="38100" dir="2700000" algn="tl" rotWithShape="0">
              <a:prstClr val="black">
                <a:alpha val="40000"/>
              </a:prstClr>
            </a:outerShdw>
          </a:effectLst>
        </p:spPr>
      </p:pic>
      <p:sp>
        <p:nvSpPr>
          <p:cNvPr id="49" name="Textfeld 48">
            <a:extLst>
              <a:ext uri="{FF2B5EF4-FFF2-40B4-BE49-F238E27FC236}">
                <a16:creationId xmlns:a16="http://schemas.microsoft.com/office/drawing/2014/main" id="{60E3A598-614D-CB29-6FD2-00BD97C6FE49}"/>
              </a:ext>
            </a:extLst>
          </p:cNvPr>
          <p:cNvSpPr txBox="1"/>
          <p:nvPr/>
        </p:nvSpPr>
        <p:spPr>
          <a:xfrm>
            <a:off x="10095917" y="2949399"/>
            <a:ext cx="1453218" cy="276999"/>
          </a:xfrm>
          <a:prstGeom prst="rect">
            <a:avLst/>
          </a:prstGeom>
          <a:noFill/>
        </p:spPr>
        <p:txBody>
          <a:bodyPr wrap="none" rtlCol="0">
            <a:spAutoFit/>
          </a:bodyPr>
          <a:lstStyle/>
          <a:p>
            <a:r>
              <a:rPr lang="en-GB" sz="1200" dirty="0"/>
              <a:t>Interactive (</a:t>
            </a:r>
            <a:r>
              <a:rPr lang="en-GB" sz="1200" dirty="0" err="1"/>
              <a:t>WebUI</a:t>
            </a:r>
            <a:r>
              <a:rPr lang="en-GB" sz="1200" dirty="0"/>
              <a:t>)</a:t>
            </a:r>
          </a:p>
        </p:txBody>
      </p:sp>
      <p:sp>
        <p:nvSpPr>
          <p:cNvPr id="50" name="Textfeld 49">
            <a:extLst>
              <a:ext uri="{FF2B5EF4-FFF2-40B4-BE49-F238E27FC236}">
                <a16:creationId xmlns:a16="http://schemas.microsoft.com/office/drawing/2014/main" id="{66CACC28-DDF2-6A77-DF80-E4809007FFCE}"/>
              </a:ext>
            </a:extLst>
          </p:cNvPr>
          <p:cNvSpPr txBox="1"/>
          <p:nvPr/>
        </p:nvSpPr>
        <p:spPr>
          <a:xfrm>
            <a:off x="10069355" y="5120739"/>
            <a:ext cx="1835759" cy="276999"/>
          </a:xfrm>
          <a:prstGeom prst="rect">
            <a:avLst/>
          </a:prstGeom>
          <a:noFill/>
        </p:spPr>
        <p:txBody>
          <a:bodyPr wrap="none" rtlCol="0">
            <a:spAutoFit/>
          </a:bodyPr>
          <a:lstStyle/>
          <a:p>
            <a:r>
              <a:rPr lang="en-GB" sz="1200" dirty="0"/>
              <a:t>machine 2 machine (API)</a:t>
            </a:r>
          </a:p>
        </p:txBody>
      </p:sp>
      <p:pic>
        <p:nvPicPr>
          <p:cNvPr id="51" name="Picture 2">
            <a:extLst>
              <a:ext uri="{FF2B5EF4-FFF2-40B4-BE49-F238E27FC236}">
                <a16:creationId xmlns:a16="http://schemas.microsoft.com/office/drawing/2014/main" id="{E8A4B441-7687-4777-7392-5BDD28E4A76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0221" t="11446" r="5412"/>
          <a:stretch/>
        </p:blipFill>
        <p:spPr bwMode="auto">
          <a:xfrm>
            <a:off x="10066187" y="1611871"/>
            <a:ext cx="1976790" cy="410519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3">
            <a:extLst>
              <a:ext uri="{FF2B5EF4-FFF2-40B4-BE49-F238E27FC236}">
                <a16:creationId xmlns:a16="http://schemas.microsoft.com/office/drawing/2014/main" id="{3F69A721-3C8C-DAD6-6EDB-A6C4CDE6B9F5}"/>
              </a:ext>
            </a:extLst>
          </p:cNvPr>
          <p:cNvSpPr/>
          <p:nvPr/>
        </p:nvSpPr>
        <p:spPr>
          <a:xfrm>
            <a:off x="0" y="0"/>
            <a:ext cx="12192000" cy="1193180"/>
          </a:xfrm>
          <a:prstGeom prst="rect">
            <a:avLst/>
          </a:prstGeom>
          <a:blipFill dpi="0" rotWithShape="1">
            <a:blip r:embed="rId11"/>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5">
            <a:extLst>
              <a:ext uri="{FF2B5EF4-FFF2-40B4-BE49-F238E27FC236}">
                <a16:creationId xmlns:a16="http://schemas.microsoft.com/office/drawing/2014/main" id="{12FAC08E-280E-A5B3-D1EA-BEE5B554DBF6}"/>
              </a:ext>
            </a:extLst>
          </p:cNvPr>
          <p:cNvSpPr txBox="1"/>
          <p:nvPr/>
        </p:nvSpPr>
        <p:spPr>
          <a:xfrm>
            <a:off x="0" y="238752"/>
            <a:ext cx="9503229" cy="1015663"/>
          </a:xfrm>
          <a:prstGeom prst="rect">
            <a:avLst/>
          </a:prstGeom>
          <a:noFill/>
        </p:spPr>
        <p:txBody>
          <a:bodyPr wrap="square" rtlCol="0">
            <a:spAutoFit/>
          </a:bodyPr>
          <a:lstStyle/>
          <a:p>
            <a:r>
              <a:rPr lang="en-GB" sz="3000" dirty="0">
                <a:solidFill>
                  <a:schemeClr val="bg1"/>
                </a:solidFill>
              </a:rPr>
              <a:t>EO applications and decision support systems </a:t>
            </a:r>
          </a:p>
          <a:p>
            <a:r>
              <a:rPr lang="en-GB" sz="3000" dirty="0">
                <a:solidFill>
                  <a:schemeClr val="bg1"/>
                </a:solidFill>
              </a:rPr>
              <a:t>(Value Adding)</a:t>
            </a:r>
          </a:p>
        </p:txBody>
      </p:sp>
      <p:pic>
        <p:nvPicPr>
          <p:cNvPr id="26" name="Picture 8">
            <a:extLst>
              <a:ext uri="{FF2B5EF4-FFF2-40B4-BE49-F238E27FC236}">
                <a16:creationId xmlns:a16="http://schemas.microsoft.com/office/drawing/2014/main" id="{43F28ABE-25F5-7F96-D546-A67A47DA84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38" name="Textfeld 37">
            <a:extLst>
              <a:ext uri="{FF2B5EF4-FFF2-40B4-BE49-F238E27FC236}">
                <a16:creationId xmlns:a16="http://schemas.microsoft.com/office/drawing/2014/main" id="{B4ED4A2E-7E2D-2C80-C312-A89555862BF0}"/>
              </a:ext>
            </a:extLst>
          </p:cNvPr>
          <p:cNvSpPr txBox="1"/>
          <p:nvPr/>
        </p:nvSpPr>
        <p:spPr>
          <a:xfrm>
            <a:off x="3415052" y="2208977"/>
            <a:ext cx="1969174" cy="415498"/>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Data </a:t>
            </a:r>
          </a:p>
          <a:p>
            <a:r>
              <a:rPr lang="en-GB" sz="1050" dirty="0">
                <a:latin typeface="Poppins" panose="00000500000000000000" pitchFamily="2" charset="0"/>
                <a:cs typeface="Poppins" panose="00000500000000000000" pitchFamily="2" charset="0"/>
              </a:rPr>
              <a:t>Processing</a:t>
            </a:r>
          </a:p>
        </p:txBody>
      </p:sp>
    </p:spTree>
    <p:extLst>
      <p:ext uri="{BB962C8B-B14F-4D97-AF65-F5344CB8AC3E}">
        <p14:creationId xmlns:p14="http://schemas.microsoft.com/office/powerpoint/2010/main" val="1198180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B7CF5-D23A-68C7-35B7-5EC4DC82433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23C2EC7-4579-507E-9E17-FF16E869F92A}"/>
              </a:ext>
            </a:extLst>
          </p:cNvPr>
          <p:cNvSpPr>
            <a:spLocks noGrp="1"/>
          </p:cNvSpPr>
          <p:nvPr>
            <p:ph type="title"/>
          </p:nvPr>
        </p:nvSpPr>
        <p:spPr/>
        <p:txBody>
          <a:bodyPr/>
          <a:lstStyle/>
          <a:p>
            <a:r>
              <a:rPr lang="en-US" dirty="0"/>
              <a:t>Synergy between big data methodologies and EO </a:t>
            </a:r>
          </a:p>
        </p:txBody>
      </p:sp>
      <p:sp>
        <p:nvSpPr>
          <p:cNvPr id="5" name="Textplatzhalter 4">
            <a:extLst>
              <a:ext uri="{FF2B5EF4-FFF2-40B4-BE49-F238E27FC236}">
                <a16:creationId xmlns:a16="http://schemas.microsoft.com/office/drawing/2014/main" id="{8163A8CA-F1B6-D9AD-60E0-8AA3C77004A9}"/>
              </a:ext>
            </a:extLst>
          </p:cNvPr>
          <p:cNvSpPr>
            <a:spLocks noGrp="1"/>
          </p:cNvSpPr>
          <p:nvPr>
            <p:ph type="body" idx="1"/>
          </p:nvPr>
        </p:nvSpPr>
        <p:spPr/>
        <p:txBody>
          <a:bodyPr/>
          <a:lstStyle/>
          <a:p>
            <a:endParaRPr lang="de-AT" dirty="0">
              <a:solidFill>
                <a:schemeClr val="tx1"/>
              </a:solidFill>
            </a:endParaRPr>
          </a:p>
        </p:txBody>
      </p:sp>
    </p:spTree>
    <p:extLst>
      <p:ext uri="{BB962C8B-B14F-4D97-AF65-F5344CB8AC3E}">
        <p14:creationId xmlns:p14="http://schemas.microsoft.com/office/powerpoint/2010/main" val="57515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625"/>
            <a:ext cx="10515600" cy="1325563"/>
          </a:xfrm>
        </p:spPr>
        <p:txBody>
          <a:bodyPr/>
          <a:lstStyle/>
          <a:p>
            <a:r>
              <a:rPr lang="de-DE" dirty="0" err="1"/>
              <a:t>How</a:t>
            </a:r>
            <a:r>
              <a:rPr lang="de-DE" dirty="0"/>
              <a:t> </a:t>
            </a:r>
            <a:r>
              <a:rPr lang="de-DE" dirty="0" err="1"/>
              <a:t>much</a:t>
            </a:r>
            <a:r>
              <a:rPr lang="de-DE" dirty="0"/>
              <a:t> </a:t>
            </a:r>
            <a:r>
              <a:rPr lang="de-DE" dirty="0" err="1"/>
              <a:t>data</a:t>
            </a:r>
            <a:r>
              <a:rPr lang="de-DE" dirty="0"/>
              <a:t> </a:t>
            </a:r>
            <a:r>
              <a:rPr lang="de-DE" dirty="0" err="1"/>
              <a:t>does</a:t>
            </a:r>
            <a:r>
              <a:rPr lang="de-DE" dirty="0"/>
              <a:t> </a:t>
            </a:r>
            <a:r>
              <a:rPr lang="de-DE" dirty="0" err="1"/>
              <a:t>the</a:t>
            </a:r>
            <a:r>
              <a:rPr lang="de-DE" dirty="0"/>
              <a:t> Copernicus Data Space </a:t>
            </a:r>
            <a:r>
              <a:rPr lang="de-DE" dirty="0" err="1"/>
              <a:t>Ecosystem</a:t>
            </a:r>
            <a:r>
              <a:rPr lang="de-DE" dirty="0"/>
              <a:t> (CDSE) </a:t>
            </a:r>
            <a:r>
              <a:rPr lang="de-DE" dirty="0" err="1"/>
              <a:t>produce</a:t>
            </a:r>
            <a:r>
              <a:rPr lang="de-DE" dirty="0"/>
              <a:t> </a:t>
            </a:r>
            <a:r>
              <a:rPr lang="de-DE" dirty="0" err="1"/>
              <a:t>daily</a:t>
            </a:r>
            <a:r>
              <a:rPr lang="de-DE" dirty="0"/>
              <a:t>?</a:t>
            </a:r>
            <a:endParaRPr dirty="0"/>
          </a:p>
        </p:txBody>
      </p:sp>
      <p:sp>
        <p:nvSpPr>
          <p:cNvPr id="5" name="Rectangle 3">
            <a:extLst>
              <a:ext uri="{FF2B5EF4-FFF2-40B4-BE49-F238E27FC236}">
                <a16:creationId xmlns:a16="http://schemas.microsoft.com/office/drawing/2014/main" id="{5B25D0F0-B40F-47BD-74D8-001BA6F8C0D0}"/>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AB25379F-D232-B15D-5A1A-C5AF7016AA87}"/>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Synergy between big data methodologies and EO </a:t>
            </a:r>
          </a:p>
        </p:txBody>
      </p:sp>
      <p:pic>
        <p:nvPicPr>
          <p:cNvPr id="7" name="Picture 8">
            <a:extLst>
              <a:ext uri="{FF2B5EF4-FFF2-40B4-BE49-F238E27FC236}">
                <a16:creationId xmlns:a16="http://schemas.microsoft.com/office/drawing/2014/main" id="{1F090A8C-5940-8F2E-FD50-2FEA9ED94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12">
            <a:extLst>
              <a:ext uri="{FF2B5EF4-FFF2-40B4-BE49-F238E27FC236}">
                <a16:creationId xmlns:a16="http://schemas.microsoft.com/office/drawing/2014/main" id="{338E9E64-14A8-C7D5-4B11-028595A598C8}"/>
              </a:ext>
            </a:extLst>
          </p:cNvPr>
          <p:cNvSpPr>
            <a:spLocks noGrp="1"/>
          </p:cNvSpPr>
          <p:nvPr>
            <p:ph idx="1"/>
          </p:nvPr>
        </p:nvSpPr>
        <p:spPr/>
        <p:txBody>
          <a:bodyPr/>
          <a:lstStyle/>
          <a:p>
            <a:endParaRPr lang="de-AT"/>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4C934-5FC3-ECB5-22A6-DB00DD4A4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63C6C-CFE6-90E5-DE9F-A5837525809C}"/>
              </a:ext>
            </a:extLst>
          </p:cNvPr>
          <p:cNvSpPr>
            <a:spLocks noGrp="1"/>
          </p:cNvSpPr>
          <p:nvPr>
            <p:ph type="title"/>
          </p:nvPr>
        </p:nvSpPr>
        <p:spPr>
          <a:xfrm>
            <a:off x="838200" y="1190625"/>
            <a:ext cx="10515600" cy="1325563"/>
          </a:xfrm>
        </p:spPr>
        <p:txBody>
          <a:bodyPr/>
          <a:lstStyle/>
          <a:p>
            <a:r>
              <a:rPr lang="de-DE" dirty="0" err="1"/>
              <a:t>How</a:t>
            </a:r>
            <a:r>
              <a:rPr lang="de-DE" dirty="0"/>
              <a:t> </a:t>
            </a:r>
            <a:r>
              <a:rPr lang="de-DE" dirty="0" err="1"/>
              <a:t>much</a:t>
            </a:r>
            <a:r>
              <a:rPr lang="de-DE" dirty="0"/>
              <a:t> </a:t>
            </a:r>
            <a:r>
              <a:rPr lang="de-DE" dirty="0" err="1"/>
              <a:t>data</a:t>
            </a:r>
            <a:r>
              <a:rPr lang="de-DE" dirty="0"/>
              <a:t> </a:t>
            </a:r>
            <a:r>
              <a:rPr lang="de-DE" dirty="0" err="1"/>
              <a:t>does</a:t>
            </a:r>
            <a:r>
              <a:rPr lang="de-DE" dirty="0"/>
              <a:t> </a:t>
            </a:r>
            <a:r>
              <a:rPr lang="de-DE" dirty="0" err="1"/>
              <a:t>the</a:t>
            </a:r>
            <a:r>
              <a:rPr lang="de-DE" dirty="0"/>
              <a:t> Copernicus Data Space </a:t>
            </a:r>
            <a:r>
              <a:rPr lang="de-DE" dirty="0" err="1"/>
              <a:t>Ecosystem</a:t>
            </a:r>
            <a:r>
              <a:rPr lang="de-DE" dirty="0"/>
              <a:t> (CDSE) </a:t>
            </a:r>
            <a:r>
              <a:rPr lang="de-DE" dirty="0" err="1"/>
              <a:t>produce</a:t>
            </a:r>
            <a:r>
              <a:rPr lang="de-DE" dirty="0"/>
              <a:t> </a:t>
            </a:r>
            <a:r>
              <a:rPr lang="de-DE" dirty="0" err="1"/>
              <a:t>daily</a:t>
            </a:r>
            <a:r>
              <a:rPr lang="de-DE" dirty="0"/>
              <a:t>?</a:t>
            </a:r>
            <a:endParaRPr dirty="0"/>
          </a:p>
        </p:txBody>
      </p:sp>
      <p:sp>
        <p:nvSpPr>
          <p:cNvPr id="5" name="Rectangle 3">
            <a:extLst>
              <a:ext uri="{FF2B5EF4-FFF2-40B4-BE49-F238E27FC236}">
                <a16:creationId xmlns:a16="http://schemas.microsoft.com/office/drawing/2014/main" id="{4AD0E498-1BEE-96C3-38BB-D84C21A8239F}"/>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541960C1-45FA-8127-B6BA-D1F92255B93B}"/>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Synergy between big data methodologies and EO </a:t>
            </a:r>
          </a:p>
        </p:txBody>
      </p:sp>
      <p:pic>
        <p:nvPicPr>
          <p:cNvPr id="7" name="Picture 8">
            <a:extLst>
              <a:ext uri="{FF2B5EF4-FFF2-40B4-BE49-F238E27FC236}">
                <a16:creationId xmlns:a16="http://schemas.microsoft.com/office/drawing/2014/main" id="{90BC78C4-C21B-6B19-DC48-C5B7031A5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7">
            <a:extLst>
              <a:ext uri="{FF2B5EF4-FFF2-40B4-BE49-F238E27FC236}">
                <a16:creationId xmlns:a16="http://schemas.microsoft.com/office/drawing/2014/main" id="{5D59AE23-629B-3C8A-D9D3-3E36565B20D6}"/>
              </a:ext>
            </a:extLst>
          </p:cNvPr>
          <p:cNvSpPr>
            <a:spLocks noGrp="1"/>
          </p:cNvSpPr>
          <p:nvPr>
            <p:ph idx="1"/>
          </p:nvPr>
        </p:nvSpPr>
        <p:spPr/>
        <p:txBody>
          <a:bodyPr/>
          <a:lstStyle/>
          <a:p>
            <a:endParaRPr lang="de-DE" dirty="0"/>
          </a:p>
          <a:p>
            <a:endParaRPr lang="de-AT" dirty="0"/>
          </a:p>
          <a:p>
            <a:endParaRPr lang="de-AT" dirty="0"/>
          </a:p>
          <a:p>
            <a:pPr marL="0" indent="0" algn="ctr">
              <a:buNone/>
            </a:pPr>
            <a:r>
              <a:rPr lang="de-AT" sz="4000" dirty="0"/>
              <a:t>Up </a:t>
            </a:r>
            <a:r>
              <a:rPr lang="de-AT" sz="4000" dirty="0" err="1"/>
              <a:t>to</a:t>
            </a:r>
            <a:r>
              <a:rPr lang="de-AT" sz="4000" dirty="0"/>
              <a:t> 30 TB</a:t>
            </a:r>
          </a:p>
          <a:p>
            <a:pPr marL="0" indent="0" algn="ctr">
              <a:buNone/>
            </a:pPr>
            <a:r>
              <a:rPr lang="de-AT" sz="1800" dirty="0"/>
              <a:t>(source: </a:t>
            </a:r>
            <a:r>
              <a:rPr lang="de-AT" sz="1800" dirty="0">
                <a:hlinkClick r:id="rId4"/>
              </a:rPr>
              <a:t>https://sentinels.copernicus.eu/-/copernicus-data-space-ecosystem-cdse-releases-annual-report-2023</a:t>
            </a:r>
            <a:r>
              <a:rPr lang="de-AT" sz="1800" dirty="0"/>
              <a:t>) </a:t>
            </a:r>
          </a:p>
        </p:txBody>
      </p:sp>
    </p:spTree>
    <p:extLst>
      <p:ext uri="{BB962C8B-B14F-4D97-AF65-F5344CB8AC3E}">
        <p14:creationId xmlns:p14="http://schemas.microsoft.com/office/powerpoint/2010/main" val="4177931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1014B-5823-20A1-38EB-F09A1ADA9A5B}"/>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BF3D0EF9-E61C-3383-11B6-6248F0AFFC87}"/>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5F5F4F85-920E-FBBC-059E-70004D09A842}"/>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Synergy between big data methodologies and EO </a:t>
            </a:r>
          </a:p>
        </p:txBody>
      </p:sp>
      <p:pic>
        <p:nvPicPr>
          <p:cNvPr id="7" name="Picture 8">
            <a:extLst>
              <a:ext uri="{FF2B5EF4-FFF2-40B4-BE49-F238E27FC236}">
                <a16:creationId xmlns:a16="http://schemas.microsoft.com/office/drawing/2014/main" id="{E5A65172-78A2-4721-2F6F-19FC7F174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6D509494-B8B4-BC05-0FE0-3679A17AC43A}"/>
              </a:ext>
            </a:extLst>
          </p:cNvPr>
          <p:cNvPicPr>
            <a:picLocks noChangeAspect="1"/>
          </p:cNvPicPr>
          <p:nvPr/>
        </p:nvPicPr>
        <p:blipFill>
          <a:blip r:embed="rId4"/>
          <a:stretch>
            <a:fillRect/>
          </a:stretch>
        </p:blipFill>
        <p:spPr>
          <a:xfrm>
            <a:off x="908913" y="1453328"/>
            <a:ext cx="10374173" cy="4829849"/>
          </a:xfrm>
          <a:prstGeom prst="rect">
            <a:avLst/>
          </a:prstGeom>
        </p:spPr>
      </p:pic>
      <p:sp>
        <p:nvSpPr>
          <p:cNvPr id="13" name="Textfeld 12">
            <a:extLst>
              <a:ext uri="{FF2B5EF4-FFF2-40B4-BE49-F238E27FC236}">
                <a16:creationId xmlns:a16="http://schemas.microsoft.com/office/drawing/2014/main" id="{DE361E0E-903C-D872-1C3A-1CD07752C5EC}"/>
              </a:ext>
            </a:extLst>
          </p:cNvPr>
          <p:cNvSpPr txBox="1"/>
          <p:nvPr/>
        </p:nvSpPr>
        <p:spPr>
          <a:xfrm>
            <a:off x="1054100" y="6283177"/>
            <a:ext cx="4112344" cy="369332"/>
          </a:xfrm>
          <a:prstGeom prst="rect">
            <a:avLst/>
          </a:prstGeom>
          <a:noFill/>
        </p:spPr>
        <p:txBody>
          <a:bodyPr wrap="none" rtlCol="0">
            <a:spAutoFit/>
          </a:bodyPr>
          <a:lstStyle/>
          <a:p>
            <a:r>
              <a:rPr lang="de-AT" dirty="0"/>
              <a:t>https://earth.esa.int/eogateway/catalog</a:t>
            </a:r>
          </a:p>
        </p:txBody>
      </p:sp>
    </p:spTree>
    <p:extLst>
      <p:ext uri="{BB962C8B-B14F-4D97-AF65-F5344CB8AC3E}">
        <p14:creationId xmlns:p14="http://schemas.microsoft.com/office/powerpoint/2010/main" val="347769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A9BEA-3165-5ABE-1F0A-E8A77BBF5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6F2E64-1508-1AEB-87CD-085938E97179}"/>
              </a:ext>
            </a:extLst>
          </p:cNvPr>
          <p:cNvSpPr>
            <a:spLocks noGrp="1"/>
          </p:cNvSpPr>
          <p:nvPr>
            <p:ph type="title"/>
          </p:nvPr>
        </p:nvSpPr>
        <p:spPr>
          <a:xfrm>
            <a:off x="838200" y="1190625"/>
            <a:ext cx="10515600" cy="1325563"/>
          </a:xfrm>
        </p:spPr>
        <p:txBody>
          <a:bodyPr/>
          <a:lstStyle/>
          <a:p>
            <a:r>
              <a:rPr dirty="0"/>
              <a:t>1. Big Data Processing &amp; Infrastructure</a:t>
            </a:r>
          </a:p>
        </p:txBody>
      </p:sp>
      <p:sp>
        <p:nvSpPr>
          <p:cNvPr id="3" name="Content Placeholder 2">
            <a:extLst>
              <a:ext uri="{FF2B5EF4-FFF2-40B4-BE49-F238E27FC236}">
                <a16:creationId xmlns:a16="http://schemas.microsoft.com/office/drawing/2014/main" id="{A92996BA-8C5E-FF79-4AB4-1FF27413E1DF}"/>
              </a:ext>
            </a:extLst>
          </p:cNvPr>
          <p:cNvSpPr>
            <a:spLocks noGrp="1"/>
          </p:cNvSpPr>
          <p:nvPr>
            <p:ph idx="1"/>
          </p:nvPr>
        </p:nvSpPr>
        <p:spPr>
          <a:xfrm>
            <a:off x="838200" y="2651125"/>
            <a:ext cx="10515600" cy="4351338"/>
          </a:xfrm>
        </p:spPr>
        <p:txBody>
          <a:bodyPr/>
          <a:lstStyle/>
          <a:p>
            <a:r>
              <a:rPr dirty="0"/>
              <a:t>Hadoop, Spark, </a:t>
            </a:r>
            <a:r>
              <a:rPr dirty="0" err="1"/>
              <a:t>Dask</a:t>
            </a:r>
            <a:endParaRPr dirty="0"/>
          </a:p>
          <a:p>
            <a:r>
              <a:rPr dirty="0"/>
              <a:t>Google Earth Engine, AWS Earth on Cloud</a:t>
            </a:r>
          </a:p>
          <a:p>
            <a:r>
              <a:rPr dirty="0"/>
              <a:t>Kafka, Flink</a:t>
            </a:r>
          </a:p>
          <a:p>
            <a:r>
              <a:rPr dirty="0"/>
              <a:t>Example: Real-time flood mapping</a:t>
            </a:r>
          </a:p>
        </p:txBody>
      </p:sp>
      <p:sp>
        <p:nvSpPr>
          <p:cNvPr id="5" name="Rectangle 3">
            <a:extLst>
              <a:ext uri="{FF2B5EF4-FFF2-40B4-BE49-F238E27FC236}">
                <a16:creationId xmlns:a16="http://schemas.microsoft.com/office/drawing/2014/main" id="{242DB8D0-5BA8-F567-29A0-2F641311610A}"/>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63A79E6D-E17B-1AB2-41C3-AE62BC25CB60}"/>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Synergy between big data methodologies and EO </a:t>
            </a:r>
          </a:p>
        </p:txBody>
      </p:sp>
      <p:pic>
        <p:nvPicPr>
          <p:cNvPr id="7" name="Picture 8">
            <a:extLst>
              <a:ext uri="{FF2B5EF4-FFF2-40B4-BE49-F238E27FC236}">
                <a16:creationId xmlns:a16="http://schemas.microsoft.com/office/drawing/2014/main" id="{DF827CB1-7373-FC59-DF9B-A8E5A2AA8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587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625"/>
            <a:ext cx="10515600" cy="1325563"/>
          </a:xfrm>
        </p:spPr>
        <p:txBody>
          <a:bodyPr/>
          <a:lstStyle/>
          <a:p>
            <a:r>
              <a:rPr dirty="0"/>
              <a:t>2. Artificial Intelligence / Machine Learning</a:t>
            </a:r>
          </a:p>
        </p:txBody>
      </p:sp>
      <p:sp>
        <p:nvSpPr>
          <p:cNvPr id="3" name="Content Placeholder 2"/>
          <p:cNvSpPr>
            <a:spLocks noGrp="1"/>
          </p:cNvSpPr>
          <p:nvPr>
            <p:ph idx="1"/>
          </p:nvPr>
        </p:nvSpPr>
        <p:spPr>
          <a:xfrm>
            <a:off x="838200" y="2651125"/>
            <a:ext cx="10515600" cy="4351338"/>
          </a:xfrm>
        </p:spPr>
        <p:txBody>
          <a:bodyPr/>
          <a:lstStyle/>
          <a:p>
            <a:r>
              <a:rPr dirty="0"/>
              <a:t>Random Forests, SVM, Gradient Boosting</a:t>
            </a:r>
          </a:p>
          <a:p>
            <a:r>
              <a:rPr dirty="0"/>
              <a:t>CNNs, RNNs, Transformers</a:t>
            </a:r>
          </a:p>
          <a:p>
            <a:r>
              <a:rPr dirty="0"/>
              <a:t>Transfer learning, </a:t>
            </a:r>
            <a:r>
              <a:rPr dirty="0" err="1"/>
              <a:t>AutoML</a:t>
            </a:r>
            <a:endParaRPr dirty="0"/>
          </a:p>
          <a:p>
            <a:r>
              <a:rPr dirty="0"/>
              <a:t>Example: Crop yield prediction</a:t>
            </a:r>
          </a:p>
        </p:txBody>
      </p:sp>
      <p:sp>
        <p:nvSpPr>
          <p:cNvPr id="5" name="Rectangle 3">
            <a:extLst>
              <a:ext uri="{FF2B5EF4-FFF2-40B4-BE49-F238E27FC236}">
                <a16:creationId xmlns:a16="http://schemas.microsoft.com/office/drawing/2014/main" id="{EC10963D-5428-C467-8009-281AF088B7F2}"/>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F6A33CB8-0108-01E6-0EAB-1C53E06A430F}"/>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Synergy between big data methodologies and EO </a:t>
            </a:r>
          </a:p>
        </p:txBody>
      </p:sp>
      <p:pic>
        <p:nvPicPr>
          <p:cNvPr id="7" name="Picture 8">
            <a:extLst>
              <a:ext uri="{FF2B5EF4-FFF2-40B4-BE49-F238E27FC236}">
                <a16:creationId xmlns:a16="http://schemas.microsoft.com/office/drawing/2014/main" id="{85DC5EEE-D680-EF23-49BA-26BB8D8ED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625"/>
            <a:ext cx="10515600" cy="1325563"/>
          </a:xfrm>
        </p:spPr>
        <p:txBody>
          <a:bodyPr/>
          <a:lstStyle/>
          <a:p>
            <a:r>
              <a:t>3. Data Fusion &amp; Interoperability</a:t>
            </a:r>
          </a:p>
        </p:txBody>
      </p:sp>
      <p:sp>
        <p:nvSpPr>
          <p:cNvPr id="3" name="Content Placeholder 2"/>
          <p:cNvSpPr>
            <a:spLocks noGrp="1"/>
          </p:cNvSpPr>
          <p:nvPr>
            <p:ph idx="1"/>
          </p:nvPr>
        </p:nvSpPr>
        <p:spPr>
          <a:xfrm>
            <a:off x="838200" y="2651125"/>
            <a:ext cx="10515600" cy="4351338"/>
          </a:xfrm>
        </p:spPr>
        <p:txBody>
          <a:bodyPr/>
          <a:lstStyle/>
          <a:p>
            <a:r>
              <a:rPr lang="de-DE" dirty="0" err="1"/>
              <a:t>Combination</a:t>
            </a:r>
            <a:r>
              <a:rPr lang="de-DE" dirty="0"/>
              <a:t> </a:t>
            </a:r>
            <a:r>
              <a:rPr lang="de-DE" dirty="0" err="1"/>
              <a:t>of</a:t>
            </a:r>
            <a:r>
              <a:rPr lang="de-DE" dirty="0"/>
              <a:t> different remote </a:t>
            </a:r>
            <a:r>
              <a:rPr lang="de-DE" dirty="0" err="1"/>
              <a:t>sensing</a:t>
            </a:r>
            <a:r>
              <a:rPr lang="de-DE" dirty="0"/>
              <a:t> </a:t>
            </a:r>
            <a:r>
              <a:rPr lang="de-DE" dirty="0" err="1"/>
              <a:t>sources</a:t>
            </a:r>
            <a:r>
              <a:rPr lang="de-DE" dirty="0"/>
              <a:t> (</a:t>
            </a:r>
            <a:r>
              <a:rPr dirty="0"/>
              <a:t>Optical + Radar + LiDAR</a:t>
            </a:r>
            <a:r>
              <a:rPr lang="de-DE" dirty="0"/>
              <a:t> + </a:t>
            </a:r>
            <a:r>
              <a:rPr lang="de-DE" dirty="0" err="1"/>
              <a:t>Meteorological</a:t>
            </a:r>
            <a:r>
              <a:rPr lang="de-DE" dirty="0"/>
              <a:t>, etc.)</a:t>
            </a:r>
            <a:endParaRPr dirty="0"/>
          </a:p>
          <a:p>
            <a:r>
              <a:rPr dirty="0"/>
              <a:t>Open Data Cube, </a:t>
            </a:r>
            <a:r>
              <a:rPr dirty="0" err="1"/>
              <a:t>xarray</a:t>
            </a:r>
            <a:endParaRPr dirty="0"/>
          </a:p>
          <a:p>
            <a:r>
              <a:rPr dirty="0"/>
              <a:t>OGC, STAC standards</a:t>
            </a:r>
          </a:p>
          <a:p>
            <a:r>
              <a:rPr dirty="0"/>
              <a:t>Example: Biodiversity &amp; climate studies</a:t>
            </a:r>
          </a:p>
        </p:txBody>
      </p:sp>
      <p:sp>
        <p:nvSpPr>
          <p:cNvPr id="5" name="Rectangle 3">
            <a:extLst>
              <a:ext uri="{FF2B5EF4-FFF2-40B4-BE49-F238E27FC236}">
                <a16:creationId xmlns:a16="http://schemas.microsoft.com/office/drawing/2014/main" id="{2009F35B-A0D2-236C-9907-25B1B4A6A2A5}"/>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97E18C2D-E2F9-DBAD-58BA-BE0AACEE531A}"/>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Synergy between big data methodologies and EO </a:t>
            </a:r>
          </a:p>
        </p:txBody>
      </p:sp>
      <p:pic>
        <p:nvPicPr>
          <p:cNvPr id="7" name="Picture 8">
            <a:extLst>
              <a:ext uri="{FF2B5EF4-FFF2-40B4-BE49-F238E27FC236}">
                <a16:creationId xmlns:a16="http://schemas.microsoft.com/office/drawing/2014/main" id="{245B7176-E202-C6EF-E1FA-C4152BA0D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3325"/>
            <a:ext cx="10515600" cy="1325563"/>
          </a:xfrm>
        </p:spPr>
        <p:txBody>
          <a:bodyPr/>
          <a:lstStyle/>
          <a:p>
            <a:r>
              <a:rPr dirty="0"/>
              <a:t>4. Visualization, Analytics &amp; Decision Support</a:t>
            </a:r>
          </a:p>
        </p:txBody>
      </p:sp>
      <p:sp>
        <p:nvSpPr>
          <p:cNvPr id="3" name="Content Placeholder 2"/>
          <p:cNvSpPr>
            <a:spLocks noGrp="1"/>
          </p:cNvSpPr>
          <p:nvPr>
            <p:ph idx="1"/>
          </p:nvPr>
        </p:nvSpPr>
        <p:spPr>
          <a:xfrm>
            <a:off x="838200" y="2663825"/>
            <a:ext cx="10515600" cy="4351338"/>
          </a:xfrm>
        </p:spPr>
        <p:txBody>
          <a:bodyPr/>
          <a:lstStyle/>
          <a:p>
            <a:r>
              <a:rPr lang="de-DE" dirty="0"/>
              <a:t>GTIF </a:t>
            </a:r>
            <a:r>
              <a:rPr lang="de-DE" dirty="0" err="1"/>
              <a:t>Platform</a:t>
            </a:r>
            <a:r>
              <a:rPr lang="de-DE" dirty="0"/>
              <a:t> (</a:t>
            </a:r>
            <a:r>
              <a:rPr lang="de-DE" dirty="0" err="1"/>
              <a:t>eodash</a:t>
            </a:r>
            <a:r>
              <a:rPr lang="de-DE" dirty="0"/>
              <a:t>, </a:t>
            </a:r>
            <a:r>
              <a:rPr lang="de-DE" dirty="0" err="1"/>
              <a:t>EOxHub</a:t>
            </a:r>
            <a:r>
              <a:rPr lang="de-DE" dirty="0"/>
              <a:t>), </a:t>
            </a:r>
            <a:r>
              <a:rPr dirty="0"/>
              <a:t>ArcGIS, QGIS, </a:t>
            </a:r>
            <a:r>
              <a:rPr dirty="0" err="1"/>
              <a:t>PostGIS</a:t>
            </a:r>
            <a:endParaRPr dirty="0"/>
          </a:p>
          <a:p>
            <a:r>
              <a:rPr dirty="0"/>
              <a:t>Dash, Kepler.gl, </a:t>
            </a:r>
            <a:r>
              <a:rPr dirty="0" err="1"/>
              <a:t>PowerBI</a:t>
            </a:r>
            <a:endParaRPr dirty="0"/>
          </a:p>
          <a:p>
            <a:r>
              <a:rPr dirty="0"/>
              <a:t>Time-series visual analytics</a:t>
            </a:r>
          </a:p>
          <a:p>
            <a:r>
              <a:rPr dirty="0"/>
              <a:t>Example: Water management &amp; carbon accounting</a:t>
            </a:r>
          </a:p>
        </p:txBody>
      </p:sp>
      <p:sp>
        <p:nvSpPr>
          <p:cNvPr id="5" name="Rectangle 3">
            <a:extLst>
              <a:ext uri="{FF2B5EF4-FFF2-40B4-BE49-F238E27FC236}">
                <a16:creationId xmlns:a16="http://schemas.microsoft.com/office/drawing/2014/main" id="{3F83E00D-6278-B00F-171B-C6DD5B73E478}"/>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B237BAF0-2D9F-5D4D-9F23-D8FC015A0D20}"/>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Synergy between big data methodologies and EO </a:t>
            </a:r>
          </a:p>
        </p:txBody>
      </p:sp>
      <p:pic>
        <p:nvPicPr>
          <p:cNvPr id="7" name="Picture 8">
            <a:extLst>
              <a:ext uri="{FF2B5EF4-FFF2-40B4-BE49-F238E27FC236}">
                <a16:creationId xmlns:a16="http://schemas.microsoft.com/office/drawing/2014/main" id="{B8683D15-1289-B224-67DF-9F7794E14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Google Shape;1627;p10"/>
          <p:cNvSpPr/>
          <p:nvPr/>
        </p:nvSpPr>
        <p:spPr>
          <a:xfrm>
            <a:off x="215411" y="1296785"/>
            <a:ext cx="11580349" cy="5423039"/>
          </a:xfrm>
          <a:prstGeom prst="rect">
            <a:avLst/>
          </a:prstGeom>
          <a:solidFill>
            <a:schemeClr val="lt1"/>
          </a:solidFill>
          <a:ln w="25400" cap="flat" cmpd="sng">
            <a:solidFill>
              <a:srgbClr val="004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630" name="Google Shape;1630;p10"/>
          <p:cNvPicPr preferRelativeResize="0"/>
          <p:nvPr/>
        </p:nvPicPr>
        <p:blipFill rotWithShape="1">
          <a:blip r:embed="rId3">
            <a:alphaModFix/>
          </a:blip>
          <a:srcRect t="19561" b="12843"/>
          <a:stretch/>
        </p:blipFill>
        <p:spPr>
          <a:xfrm>
            <a:off x="561628" y="1480151"/>
            <a:ext cx="1270575" cy="478175"/>
          </a:xfrm>
          <a:prstGeom prst="rect">
            <a:avLst/>
          </a:prstGeom>
          <a:noFill/>
          <a:ln>
            <a:noFill/>
          </a:ln>
        </p:spPr>
      </p:pic>
      <p:pic>
        <p:nvPicPr>
          <p:cNvPr id="1631" name="Google Shape;1631;p10"/>
          <p:cNvPicPr preferRelativeResize="0"/>
          <p:nvPr/>
        </p:nvPicPr>
        <p:blipFill rotWithShape="1">
          <a:blip r:embed="rId4">
            <a:alphaModFix/>
          </a:blip>
          <a:srcRect r="50588"/>
          <a:stretch/>
        </p:blipFill>
        <p:spPr>
          <a:xfrm>
            <a:off x="7483916" y="2152819"/>
            <a:ext cx="4033399" cy="4048650"/>
          </a:xfrm>
          <a:prstGeom prst="rect">
            <a:avLst/>
          </a:prstGeom>
          <a:noFill/>
          <a:ln>
            <a:noFill/>
          </a:ln>
          <a:effectLst>
            <a:outerShdw blurRad="57150" dist="19050" dir="5400000" algn="bl" rotWithShape="0">
              <a:srgbClr val="000000">
                <a:alpha val="49803"/>
              </a:srgbClr>
            </a:outerShdw>
          </a:effectLst>
        </p:spPr>
      </p:pic>
      <p:sp>
        <p:nvSpPr>
          <p:cNvPr id="1632" name="Google Shape;1632;p10"/>
          <p:cNvSpPr txBox="1"/>
          <p:nvPr/>
        </p:nvSpPr>
        <p:spPr>
          <a:xfrm>
            <a:off x="10049072" y="1418228"/>
            <a:ext cx="1581300" cy="4464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700"/>
              <a:buFont typeface="Arial"/>
              <a:buNone/>
            </a:pPr>
            <a:r>
              <a:rPr lang="en-GB" sz="1700">
                <a:solidFill>
                  <a:schemeClr val="dk1"/>
                </a:solidFill>
                <a:latin typeface="Arial"/>
                <a:ea typeface="Arial"/>
                <a:cs typeface="Arial"/>
                <a:sym typeface="Arial"/>
              </a:rPr>
              <a:t>https://eox.at</a:t>
            </a:r>
            <a:endParaRPr sz="1700">
              <a:solidFill>
                <a:schemeClr val="dk1"/>
              </a:solidFill>
              <a:latin typeface="Arial"/>
              <a:ea typeface="Arial"/>
              <a:cs typeface="Arial"/>
              <a:sym typeface="Arial"/>
            </a:endParaRPr>
          </a:p>
        </p:txBody>
      </p:sp>
      <p:sp>
        <p:nvSpPr>
          <p:cNvPr id="1633" name="Google Shape;1633;p10"/>
          <p:cNvSpPr txBox="1"/>
          <p:nvPr/>
        </p:nvSpPr>
        <p:spPr>
          <a:xfrm>
            <a:off x="561628" y="2223765"/>
            <a:ext cx="6922288" cy="1798579"/>
          </a:xfrm>
          <a:prstGeom prst="rect">
            <a:avLst/>
          </a:prstGeom>
          <a:noFill/>
          <a:ln>
            <a:noFill/>
          </a:ln>
        </p:spPr>
        <p:txBody>
          <a:bodyPr spcFirstLastPara="1" wrap="square" lIns="91425" tIns="91425" rIns="91425" bIns="91425" anchor="t" anchorCtr="0">
            <a:normAutofit fontScale="85000" lnSpcReduction="10000"/>
          </a:bodyPr>
          <a:lstStyle/>
          <a:p>
            <a:pPr marL="457200" marR="0" lvl="0" indent="-342900" algn="l" rtl="0">
              <a:lnSpc>
                <a:spcPct val="119000"/>
              </a:lnSpc>
              <a:spcBef>
                <a:spcPts val="0"/>
              </a:spcBef>
              <a:spcAft>
                <a:spcPts val="0"/>
              </a:spcAft>
              <a:buClr>
                <a:srgbClr val="8197A6"/>
              </a:buClr>
              <a:buSzPct val="117974"/>
              <a:buFont typeface="Arial"/>
              <a:buChar char="●"/>
            </a:pPr>
            <a:r>
              <a:rPr lang="en-GB" sz="1795" b="1" dirty="0">
                <a:solidFill>
                  <a:srgbClr val="8197A6"/>
                </a:solidFill>
                <a:latin typeface="Arial"/>
                <a:ea typeface="Arial"/>
                <a:cs typeface="Arial"/>
                <a:sym typeface="Arial"/>
              </a:rPr>
              <a:t>Geospatial IT </a:t>
            </a:r>
            <a:r>
              <a:rPr lang="en-GB" sz="1795" dirty="0">
                <a:solidFill>
                  <a:srgbClr val="8197A6"/>
                </a:solidFill>
                <a:latin typeface="Arial"/>
                <a:ea typeface="Arial"/>
                <a:cs typeface="Arial"/>
                <a:sym typeface="Arial"/>
              </a:rPr>
              <a:t>engineering, product and operations services</a:t>
            </a:r>
            <a:endParaRPr dirty="0"/>
          </a:p>
          <a:p>
            <a:pPr marL="457200" marR="0" lvl="0" indent="-342900" algn="l" rtl="0">
              <a:lnSpc>
                <a:spcPct val="119000"/>
              </a:lnSpc>
              <a:spcBef>
                <a:spcPts val="0"/>
              </a:spcBef>
              <a:spcAft>
                <a:spcPts val="0"/>
              </a:spcAft>
              <a:buClr>
                <a:srgbClr val="8197A6"/>
              </a:buClr>
              <a:buSzPct val="117974"/>
              <a:buFont typeface="Arial"/>
              <a:buChar char="●"/>
            </a:pPr>
            <a:r>
              <a:rPr lang="en-GB" sz="1795" b="1" dirty="0">
                <a:solidFill>
                  <a:srgbClr val="8197A6"/>
                </a:solidFill>
                <a:latin typeface="Arial"/>
                <a:ea typeface="Arial"/>
                <a:cs typeface="Arial"/>
                <a:sym typeface="Arial"/>
              </a:rPr>
              <a:t>Cloud-based </a:t>
            </a:r>
            <a:r>
              <a:rPr lang="en-GB" sz="1795" dirty="0">
                <a:solidFill>
                  <a:srgbClr val="8197A6"/>
                </a:solidFill>
                <a:latin typeface="Arial"/>
                <a:ea typeface="Arial"/>
                <a:cs typeface="Arial"/>
                <a:sym typeface="Arial"/>
              </a:rPr>
              <a:t>platforms and (graphical) Web applications, EO-dashboards</a:t>
            </a:r>
            <a:endParaRPr dirty="0"/>
          </a:p>
          <a:p>
            <a:pPr marL="457200" marR="0" lvl="0" indent="-342900" algn="l" rtl="0">
              <a:lnSpc>
                <a:spcPct val="119000"/>
              </a:lnSpc>
              <a:spcBef>
                <a:spcPts val="0"/>
              </a:spcBef>
              <a:spcAft>
                <a:spcPts val="0"/>
              </a:spcAft>
              <a:buClr>
                <a:srgbClr val="8197A6"/>
              </a:buClr>
              <a:buSzPct val="117974"/>
              <a:buFont typeface="Arial"/>
              <a:buChar char="●"/>
            </a:pPr>
            <a:r>
              <a:rPr lang="en-GB" sz="1795" dirty="0">
                <a:solidFill>
                  <a:srgbClr val="8197A6"/>
                </a:solidFill>
                <a:latin typeface="Arial"/>
                <a:ea typeface="Arial"/>
                <a:cs typeface="Arial"/>
                <a:sym typeface="Arial"/>
              </a:rPr>
              <a:t>Value from </a:t>
            </a:r>
            <a:r>
              <a:rPr lang="en-GB" sz="1795" b="1" dirty="0">
                <a:solidFill>
                  <a:srgbClr val="8197A6"/>
                </a:solidFill>
                <a:latin typeface="Arial"/>
                <a:ea typeface="Arial"/>
                <a:cs typeface="Arial"/>
                <a:sym typeface="Arial"/>
              </a:rPr>
              <a:t>Earth observation</a:t>
            </a:r>
            <a:r>
              <a:rPr lang="en-GB" sz="1795" dirty="0">
                <a:solidFill>
                  <a:srgbClr val="8197A6"/>
                </a:solidFill>
                <a:latin typeface="Arial"/>
                <a:ea typeface="Arial"/>
                <a:cs typeface="Arial"/>
                <a:sym typeface="Arial"/>
              </a:rPr>
              <a:t> satellites data</a:t>
            </a:r>
            <a:endParaRPr dirty="0"/>
          </a:p>
          <a:p>
            <a:pPr marL="457200" marR="0" lvl="0" indent="-342900" algn="l" rtl="0">
              <a:lnSpc>
                <a:spcPct val="119000"/>
              </a:lnSpc>
              <a:spcBef>
                <a:spcPts val="0"/>
              </a:spcBef>
              <a:spcAft>
                <a:spcPts val="0"/>
              </a:spcAft>
              <a:buClr>
                <a:srgbClr val="8197A6"/>
              </a:buClr>
              <a:buSzPct val="117974"/>
              <a:buFont typeface="Arial"/>
              <a:buChar char="●"/>
            </a:pPr>
            <a:r>
              <a:rPr lang="en-GB" sz="1795" b="1" dirty="0">
                <a:solidFill>
                  <a:srgbClr val="8197A6"/>
                </a:solidFill>
                <a:latin typeface="Arial"/>
                <a:ea typeface="Arial"/>
                <a:cs typeface="Arial"/>
                <a:sym typeface="Arial"/>
              </a:rPr>
              <a:t>Customers</a:t>
            </a:r>
            <a:r>
              <a:rPr lang="en-GB" sz="1795" dirty="0">
                <a:solidFill>
                  <a:srgbClr val="8197A6"/>
                </a:solidFill>
                <a:latin typeface="Arial"/>
                <a:ea typeface="Arial"/>
                <a:cs typeface="Arial"/>
                <a:sym typeface="Arial"/>
              </a:rPr>
              <a:t> in governments, space application industry, and geoscience</a:t>
            </a:r>
            <a:endParaRPr dirty="0"/>
          </a:p>
          <a:p>
            <a:pPr marL="457200" marR="0" lvl="0" indent="-342900" algn="l" rtl="0">
              <a:lnSpc>
                <a:spcPct val="119000"/>
              </a:lnSpc>
              <a:spcBef>
                <a:spcPts val="0"/>
              </a:spcBef>
              <a:spcAft>
                <a:spcPts val="0"/>
              </a:spcAft>
              <a:buClr>
                <a:srgbClr val="8197A6"/>
              </a:buClr>
              <a:buSzPct val="117974"/>
              <a:buFont typeface="Arial"/>
              <a:buChar char="●"/>
            </a:pPr>
            <a:r>
              <a:rPr lang="en-GB" sz="1795" dirty="0">
                <a:solidFill>
                  <a:srgbClr val="8197A6"/>
                </a:solidFill>
                <a:latin typeface="Arial"/>
                <a:ea typeface="Arial"/>
                <a:cs typeface="Arial"/>
                <a:sym typeface="Arial"/>
              </a:rPr>
              <a:t>Over </a:t>
            </a:r>
            <a:r>
              <a:rPr lang="en-GB" sz="1795" b="1" dirty="0">
                <a:solidFill>
                  <a:srgbClr val="8197A6"/>
                </a:solidFill>
                <a:latin typeface="Arial"/>
                <a:ea typeface="Arial"/>
                <a:cs typeface="Arial"/>
                <a:sym typeface="Arial"/>
              </a:rPr>
              <a:t>70 ESA contracts </a:t>
            </a:r>
            <a:r>
              <a:rPr lang="en-GB" sz="1795" dirty="0">
                <a:solidFill>
                  <a:srgbClr val="8197A6"/>
                </a:solidFill>
                <a:latin typeface="Arial"/>
                <a:ea typeface="Arial"/>
                <a:cs typeface="Arial"/>
                <a:sym typeface="Arial"/>
              </a:rPr>
              <a:t>since establishment of EOX in 2008</a:t>
            </a:r>
            <a:endParaRPr dirty="0"/>
          </a:p>
        </p:txBody>
      </p:sp>
      <p:pic>
        <p:nvPicPr>
          <p:cNvPr id="1634" name="Google Shape;1634;p10" descr="Ein Bild, das draußen, Himmel, Gras, Pflanze enthält.&#10;&#10;Automatisch generierte Beschreibung"/>
          <p:cNvPicPr preferRelativeResize="0"/>
          <p:nvPr/>
        </p:nvPicPr>
        <p:blipFill rotWithShape="1">
          <a:blip r:embed="rId5">
            <a:alphaModFix/>
          </a:blip>
          <a:srcRect l="14194" t="27241" r="8002" b="28533"/>
          <a:stretch/>
        </p:blipFill>
        <p:spPr>
          <a:xfrm>
            <a:off x="1063704" y="3919534"/>
            <a:ext cx="5571920" cy="2384746"/>
          </a:xfrm>
          <a:prstGeom prst="rect">
            <a:avLst/>
          </a:prstGeom>
          <a:noFill/>
          <a:ln>
            <a:noFill/>
          </a:ln>
        </p:spPr>
      </p:pic>
      <p:sp>
        <p:nvSpPr>
          <p:cNvPr id="1635" name="Google Shape;1635;p10"/>
          <p:cNvSpPr txBox="1"/>
          <p:nvPr/>
        </p:nvSpPr>
        <p:spPr>
          <a:xfrm>
            <a:off x="3114282" y="6226211"/>
            <a:ext cx="1730560" cy="369302"/>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8197A6"/>
              </a:buClr>
              <a:buSzPts val="1200"/>
              <a:buFont typeface="Arial"/>
              <a:buNone/>
            </a:pPr>
            <a:r>
              <a:rPr lang="en-GB" sz="1200">
                <a:solidFill>
                  <a:srgbClr val="8197A6"/>
                </a:solidFill>
                <a:latin typeface="Arial"/>
                <a:ea typeface="Arial"/>
                <a:cs typeface="Arial"/>
                <a:sym typeface="Arial"/>
              </a:rPr>
              <a:t>EOxFamily June 2024</a:t>
            </a:r>
            <a:endParaRPr sz="1200">
              <a:solidFill>
                <a:srgbClr val="8197A6"/>
              </a:solidFill>
              <a:latin typeface="Arial"/>
              <a:ea typeface="Arial"/>
              <a:cs typeface="Arial"/>
              <a:sym typeface="Arial"/>
            </a:endParaRPr>
          </a:p>
        </p:txBody>
      </p:sp>
      <p:sp>
        <p:nvSpPr>
          <p:cNvPr id="1636" name="Google Shape;1636;p10"/>
          <p:cNvSpPr txBox="1"/>
          <p:nvPr/>
        </p:nvSpPr>
        <p:spPr>
          <a:xfrm>
            <a:off x="2178420" y="1515360"/>
            <a:ext cx="4984011"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8197A6"/>
              </a:buClr>
              <a:buSzPts val="1800"/>
              <a:buFont typeface="Arial"/>
              <a:buNone/>
            </a:pPr>
            <a:r>
              <a:rPr lang="en-GB" sz="1800">
                <a:solidFill>
                  <a:srgbClr val="8197A6"/>
                </a:solidFill>
                <a:latin typeface="Arial"/>
                <a:ea typeface="Arial"/>
                <a:cs typeface="Arial"/>
                <a:sym typeface="Arial"/>
              </a:rPr>
              <a:t>EOX IT Services GmbH, Vienna, Austria</a:t>
            </a:r>
            <a:endParaRPr/>
          </a:p>
        </p:txBody>
      </p:sp>
      <p:sp>
        <p:nvSpPr>
          <p:cNvPr id="4" name="Rectangle 3">
            <a:extLst>
              <a:ext uri="{FF2B5EF4-FFF2-40B4-BE49-F238E27FC236}">
                <a16:creationId xmlns:a16="http://schemas.microsoft.com/office/drawing/2014/main" id="{407254A9-652D-1BD3-C16D-054458B74163}"/>
              </a:ext>
            </a:extLst>
          </p:cNvPr>
          <p:cNvSpPr/>
          <p:nvPr/>
        </p:nvSpPr>
        <p:spPr>
          <a:xfrm>
            <a:off x="0" y="0"/>
            <a:ext cx="12192000" cy="1193180"/>
          </a:xfrm>
          <a:prstGeom prst="rect">
            <a:avLst/>
          </a:prstGeom>
          <a:blipFill dpi="0" rotWithShape="1">
            <a:blip r:embed="rId6"/>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5">
            <a:extLst>
              <a:ext uri="{FF2B5EF4-FFF2-40B4-BE49-F238E27FC236}">
                <a16:creationId xmlns:a16="http://schemas.microsoft.com/office/drawing/2014/main" id="{3B050DD6-F815-2E43-AE03-CB778338B642}"/>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About EOX</a:t>
            </a:r>
          </a:p>
        </p:txBody>
      </p:sp>
      <p:pic>
        <p:nvPicPr>
          <p:cNvPr id="6" name="Picture 8">
            <a:extLst>
              <a:ext uri="{FF2B5EF4-FFF2-40B4-BE49-F238E27FC236}">
                <a16:creationId xmlns:a16="http://schemas.microsoft.com/office/drawing/2014/main" id="{D7EC694B-ECA7-339E-62F9-6A01289B7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Overview</a:t>
            </a:r>
            <a:r>
              <a:rPr lang="de-DE" dirty="0"/>
              <a:t> </a:t>
            </a:r>
            <a:r>
              <a:rPr lang="de-DE" dirty="0" err="1"/>
              <a:t>of</a:t>
            </a:r>
            <a:r>
              <a:rPr lang="de-DE" dirty="0"/>
              <a:t> </a:t>
            </a:r>
            <a:r>
              <a:rPr lang="de-DE" dirty="0" err="1"/>
              <a:t>typical</a:t>
            </a:r>
            <a:r>
              <a:rPr lang="de-DE" dirty="0"/>
              <a:t> EO </a:t>
            </a:r>
            <a:r>
              <a:rPr lang="de-DE" dirty="0" err="1"/>
              <a:t>Usecases</a:t>
            </a:r>
            <a:r>
              <a:rPr lang="de-DE" dirty="0"/>
              <a:t> </a:t>
            </a:r>
            <a:endParaRPr dirty="0"/>
          </a:p>
        </p:txBody>
      </p:sp>
      <p:sp>
        <p:nvSpPr>
          <p:cNvPr id="3" name="Text Placeholder 2"/>
          <p:cNvSpPr>
            <a:spLocks noGrp="1"/>
          </p:cNvSpPr>
          <p:nvPr>
            <p:ph type="body" idx="1"/>
          </p:nvPr>
        </p:nvSpPr>
        <p:spPr/>
        <p:txBody>
          <a:bodyPr/>
          <a:lstStyle/>
          <a:p>
            <a:endParaRPr/>
          </a:p>
        </p:txBody>
      </p:sp>
      <p:sp>
        <p:nvSpPr>
          <p:cNvPr id="4" name="Rectangle 3">
            <a:extLst>
              <a:ext uri="{FF2B5EF4-FFF2-40B4-BE49-F238E27FC236}">
                <a16:creationId xmlns:a16="http://schemas.microsoft.com/office/drawing/2014/main" id="{6CEB5B5B-5907-1B38-4C80-65EFF925E347}"/>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5">
            <a:extLst>
              <a:ext uri="{FF2B5EF4-FFF2-40B4-BE49-F238E27FC236}">
                <a16:creationId xmlns:a16="http://schemas.microsoft.com/office/drawing/2014/main" id="{CDEAC6D5-5EE3-E44A-6F37-5A05626F9DEE}"/>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Synergy between big data methodologies and EO </a:t>
            </a:r>
          </a:p>
        </p:txBody>
      </p:sp>
      <p:pic>
        <p:nvPicPr>
          <p:cNvPr id="6" name="Picture 8">
            <a:extLst>
              <a:ext uri="{FF2B5EF4-FFF2-40B4-BE49-F238E27FC236}">
                <a16:creationId xmlns:a16="http://schemas.microsoft.com/office/drawing/2014/main" id="{126AFD26-06CD-8ACF-ACF6-A15278A12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625"/>
            <a:ext cx="10515600" cy="1325563"/>
          </a:xfrm>
        </p:spPr>
        <p:txBody>
          <a:bodyPr/>
          <a:lstStyle/>
          <a:p>
            <a:r>
              <a:rPr dirty="0"/>
              <a:t>Agriculture &amp; Food Security</a:t>
            </a:r>
          </a:p>
        </p:txBody>
      </p:sp>
      <p:sp>
        <p:nvSpPr>
          <p:cNvPr id="3" name="Content Placeholder 2"/>
          <p:cNvSpPr>
            <a:spLocks noGrp="1"/>
          </p:cNvSpPr>
          <p:nvPr>
            <p:ph idx="1"/>
          </p:nvPr>
        </p:nvSpPr>
        <p:spPr>
          <a:xfrm>
            <a:off x="838200" y="2651125"/>
            <a:ext cx="10515600" cy="4351338"/>
          </a:xfrm>
        </p:spPr>
        <p:txBody>
          <a:bodyPr/>
          <a:lstStyle/>
          <a:p>
            <a:r>
              <a:rPr dirty="0"/>
              <a:t>Crop mapping, yield prediction, irrigation</a:t>
            </a:r>
            <a:r>
              <a:rPr lang="de-DE" dirty="0"/>
              <a:t>, </a:t>
            </a:r>
            <a:r>
              <a:rPr lang="de-DE" dirty="0" err="1"/>
              <a:t>area</a:t>
            </a:r>
            <a:r>
              <a:rPr lang="de-DE" dirty="0"/>
              <a:t> </a:t>
            </a:r>
            <a:r>
              <a:rPr lang="de-DE" dirty="0" err="1"/>
              <a:t>monitoring</a:t>
            </a:r>
            <a:r>
              <a:rPr lang="de-DE" dirty="0"/>
              <a:t> </a:t>
            </a:r>
            <a:r>
              <a:rPr lang="de-DE" dirty="0" err="1"/>
              <a:t>systems</a:t>
            </a:r>
            <a:endParaRPr lang="de-DE" dirty="0"/>
          </a:p>
          <a:p>
            <a:pPr lvl="1"/>
            <a:r>
              <a:rPr lang="de-DE" dirty="0"/>
              <a:t>E.g. </a:t>
            </a:r>
            <a:r>
              <a:rPr lang="de-DE" dirty="0" err="1"/>
              <a:t>Normalized</a:t>
            </a:r>
            <a:r>
              <a:rPr lang="de-DE" dirty="0"/>
              <a:t> </a:t>
            </a:r>
            <a:r>
              <a:rPr lang="de-DE" dirty="0" err="1"/>
              <a:t>difference</a:t>
            </a:r>
            <a:r>
              <a:rPr lang="de-DE" dirty="0"/>
              <a:t> </a:t>
            </a:r>
            <a:r>
              <a:rPr lang="de-DE" dirty="0" err="1"/>
              <a:t>vegetation</a:t>
            </a:r>
            <a:r>
              <a:rPr lang="de-DE" dirty="0"/>
              <a:t> </a:t>
            </a:r>
            <a:r>
              <a:rPr lang="de-DE" dirty="0" err="1"/>
              <a:t>index</a:t>
            </a:r>
            <a:r>
              <a:rPr lang="de-DE" dirty="0"/>
              <a:t> (NDVI) </a:t>
            </a:r>
            <a:r>
              <a:rPr lang="de-DE" dirty="0" err="1"/>
              <a:t>for</a:t>
            </a:r>
            <a:r>
              <a:rPr lang="de-DE" dirty="0"/>
              <a:t> </a:t>
            </a:r>
            <a:r>
              <a:rPr lang="de-DE" dirty="0" err="1"/>
              <a:t>health</a:t>
            </a:r>
            <a:r>
              <a:rPr lang="de-DE" dirty="0"/>
              <a:t> and </a:t>
            </a:r>
            <a:r>
              <a:rPr lang="de-DE" dirty="0" err="1"/>
              <a:t>density</a:t>
            </a:r>
            <a:r>
              <a:rPr lang="de-DE" dirty="0"/>
              <a:t> </a:t>
            </a:r>
            <a:r>
              <a:rPr lang="de-DE" dirty="0" err="1"/>
              <a:t>of</a:t>
            </a:r>
            <a:r>
              <a:rPr lang="de-DE" dirty="0"/>
              <a:t> </a:t>
            </a:r>
            <a:r>
              <a:rPr lang="de-DE" dirty="0" err="1"/>
              <a:t>vegetation</a:t>
            </a:r>
            <a:endParaRPr lang="de-DE" dirty="0"/>
          </a:p>
          <a:p>
            <a:pPr lvl="1"/>
            <a:r>
              <a:rPr lang="de-DE" dirty="0" err="1"/>
              <a:t>Machine</a:t>
            </a:r>
            <a:r>
              <a:rPr lang="de-DE" dirty="0"/>
              <a:t> Learning Models </a:t>
            </a:r>
            <a:r>
              <a:rPr lang="de-DE" dirty="0" err="1"/>
              <a:t>combining</a:t>
            </a:r>
            <a:r>
              <a:rPr lang="de-DE" dirty="0"/>
              <a:t> NDVI, </a:t>
            </a:r>
            <a:r>
              <a:rPr lang="de-DE" dirty="0" err="1"/>
              <a:t>metereological</a:t>
            </a:r>
            <a:r>
              <a:rPr lang="de-DE" dirty="0"/>
              <a:t> </a:t>
            </a:r>
            <a:r>
              <a:rPr lang="de-DE" dirty="0" err="1"/>
              <a:t>data</a:t>
            </a:r>
            <a:r>
              <a:rPr lang="de-DE" dirty="0"/>
              <a:t> </a:t>
            </a:r>
            <a:r>
              <a:rPr lang="de-DE" dirty="0" err="1"/>
              <a:t>trained</a:t>
            </a:r>
            <a:r>
              <a:rPr lang="de-DE" dirty="0"/>
              <a:t> </a:t>
            </a:r>
            <a:r>
              <a:rPr lang="de-DE" dirty="0" err="1"/>
              <a:t>with</a:t>
            </a:r>
            <a:r>
              <a:rPr lang="de-DE" dirty="0"/>
              <a:t> in situ </a:t>
            </a:r>
            <a:r>
              <a:rPr lang="de-DE" dirty="0" err="1"/>
              <a:t>data</a:t>
            </a:r>
            <a:r>
              <a:rPr lang="de-DE" dirty="0"/>
              <a:t> </a:t>
            </a:r>
            <a:r>
              <a:rPr lang="de-DE" dirty="0" err="1"/>
              <a:t>for</a:t>
            </a:r>
            <a:r>
              <a:rPr lang="de-DE" dirty="0"/>
              <a:t> </a:t>
            </a:r>
            <a:r>
              <a:rPr lang="de-DE" dirty="0" err="1"/>
              <a:t>yield</a:t>
            </a:r>
            <a:r>
              <a:rPr lang="de-DE" dirty="0"/>
              <a:t> and </a:t>
            </a:r>
            <a:r>
              <a:rPr lang="de-DE" dirty="0" err="1"/>
              <a:t>quality</a:t>
            </a:r>
            <a:r>
              <a:rPr lang="de-DE" dirty="0"/>
              <a:t> </a:t>
            </a:r>
            <a:r>
              <a:rPr lang="de-DE" dirty="0" err="1"/>
              <a:t>prediction</a:t>
            </a:r>
            <a:endParaRPr lang="de-DE" dirty="0"/>
          </a:p>
        </p:txBody>
      </p:sp>
      <p:sp>
        <p:nvSpPr>
          <p:cNvPr id="5" name="Rectangle 3">
            <a:extLst>
              <a:ext uri="{FF2B5EF4-FFF2-40B4-BE49-F238E27FC236}">
                <a16:creationId xmlns:a16="http://schemas.microsoft.com/office/drawing/2014/main" id="{B9C6C793-2817-13C0-79E0-BB494592F81C}"/>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8C606CB-7A06-BF31-DEB8-BC9928F30B82}"/>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73F5B7C6-52F9-D052-86E5-5C1931122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7F21F-189C-04C8-173F-3EB7F5C1B4BF}"/>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8984BA15-ABB9-0E3F-54CE-0C1B22C47F3F}"/>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67F38C9-3763-0E23-4615-01468665D3F0}"/>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939F8A30-4444-4471-D960-798D88666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5F90A297-8723-E98B-48B6-75D45CE2CCB1}"/>
              </a:ext>
            </a:extLst>
          </p:cNvPr>
          <p:cNvPicPr>
            <a:picLocks noChangeAspect="1"/>
          </p:cNvPicPr>
          <p:nvPr/>
        </p:nvPicPr>
        <p:blipFill>
          <a:blip r:embed="rId4"/>
          <a:stretch>
            <a:fillRect/>
          </a:stretch>
        </p:blipFill>
        <p:spPr>
          <a:xfrm>
            <a:off x="0" y="767602"/>
            <a:ext cx="12192000" cy="5851646"/>
          </a:xfrm>
          <a:prstGeom prst="rect">
            <a:avLst/>
          </a:prstGeom>
        </p:spPr>
      </p:pic>
    </p:spTree>
    <p:extLst>
      <p:ext uri="{BB962C8B-B14F-4D97-AF65-F5344CB8AC3E}">
        <p14:creationId xmlns:p14="http://schemas.microsoft.com/office/powerpoint/2010/main" val="1411577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3325"/>
            <a:ext cx="10515600" cy="1325563"/>
          </a:xfrm>
        </p:spPr>
        <p:txBody>
          <a:bodyPr/>
          <a:lstStyle/>
          <a:p>
            <a:r>
              <a:rPr dirty="0"/>
              <a:t>Biodiversity &amp; Ecosystem Monitoring</a:t>
            </a:r>
          </a:p>
        </p:txBody>
      </p:sp>
      <p:sp>
        <p:nvSpPr>
          <p:cNvPr id="3" name="Content Placeholder 2"/>
          <p:cNvSpPr>
            <a:spLocks noGrp="1"/>
          </p:cNvSpPr>
          <p:nvPr>
            <p:ph idx="1"/>
          </p:nvPr>
        </p:nvSpPr>
        <p:spPr>
          <a:xfrm>
            <a:off x="838200" y="2663825"/>
            <a:ext cx="10515600" cy="4351338"/>
          </a:xfrm>
        </p:spPr>
        <p:txBody>
          <a:bodyPr/>
          <a:lstStyle/>
          <a:p>
            <a:r>
              <a:rPr dirty="0"/>
              <a:t>Habitat mapping, species detection</a:t>
            </a:r>
          </a:p>
        </p:txBody>
      </p:sp>
      <p:sp>
        <p:nvSpPr>
          <p:cNvPr id="5" name="Rectangle 3">
            <a:extLst>
              <a:ext uri="{FF2B5EF4-FFF2-40B4-BE49-F238E27FC236}">
                <a16:creationId xmlns:a16="http://schemas.microsoft.com/office/drawing/2014/main" id="{332C1A08-1069-BF46-7C11-C36AC8B35426}"/>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10842A9-6A1B-43DA-B0DF-BE19BF7F860B}"/>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805E457F-3434-4C08-0A4B-81B5B8941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625"/>
            <a:ext cx="10515600" cy="1325563"/>
          </a:xfrm>
        </p:spPr>
        <p:txBody>
          <a:bodyPr/>
          <a:lstStyle/>
          <a:p>
            <a:r>
              <a:rPr dirty="0"/>
              <a:t>Forestry</a:t>
            </a:r>
          </a:p>
        </p:txBody>
      </p:sp>
      <p:sp>
        <p:nvSpPr>
          <p:cNvPr id="3" name="Content Placeholder 2"/>
          <p:cNvSpPr>
            <a:spLocks noGrp="1"/>
          </p:cNvSpPr>
          <p:nvPr>
            <p:ph idx="1"/>
          </p:nvPr>
        </p:nvSpPr>
        <p:spPr>
          <a:xfrm>
            <a:off x="838200" y="2651125"/>
            <a:ext cx="10515600" cy="4351338"/>
          </a:xfrm>
        </p:spPr>
        <p:txBody>
          <a:bodyPr/>
          <a:lstStyle/>
          <a:p>
            <a:r>
              <a:rPr dirty="0"/>
              <a:t>Deforestation, fire risk, carbon stocks</a:t>
            </a:r>
            <a:endParaRPr lang="de-DE" dirty="0"/>
          </a:p>
          <a:p>
            <a:pPr lvl="1"/>
            <a:endParaRPr dirty="0"/>
          </a:p>
        </p:txBody>
      </p:sp>
      <p:sp>
        <p:nvSpPr>
          <p:cNvPr id="5" name="Rectangle 3">
            <a:extLst>
              <a:ext uri="{FF2B5EF4-FFF2-40B4-BE49-F238E27FC236}">
                <a16:creationId xmlns:a16="http://schemas.microsoft.com/office/drawing/2014/main" id="{B8732967-B5A3-CC90-66B5-3A544A6036D0}"/>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7579FE50-F62F-E75F-3216-B80261250B9F}"/>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F7CC5B8C-87F6-C0E2-C16E-17B751155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46472-EBD9-A6E5-FB79-CA60D18ED877}"/>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05F7A422-4594-E9AF-B1B8-4C4808F5FBE5}"/>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C2327B5-8125-D3E4-7654-1803595CD41A}"/>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1EB78CFF-532A-6B60-11AE-E6E0317C4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1BB2A80E-86DA-FB77-F93B-323FD2BE3717}"/>
              </a:ext>
            </a:extLst>
          </p:cNvPr>
          <p:cNvSpPr>
            <a:spLocks noGrp="1"/>
          </p:cNvSpPr>
          <p:nvPr>
            <p:ph type="title"/>
          </p:nvPr>
        </p:nvSpPr>
        <p:spPr/>
        <p:txBody>
          <a:bodyPr/>
          <a:lstStyle/>
          <a:p>
            <a:endParaRPr lang="de-AT"/>
          </a:p>
        </p:txBody>
      </p:sp>
      <p:pic>
        <p:nvPicPr>
          <p:cNvPr id="14" name="Grafik 13">
            <a:extLst>
              <a:ext uri="{FF2B5EF4-FFF2-40B4-BE49-F238E27FC236}">
                <a16:creationId xmlns:a16="http://schemas.microsoft.com/office/drawing/2014/main" id="{48177ACC-15C4-AB0E-8453-ED01F53FE1E4}"/>
              </a:ext>
            </a:extLst>
          </p:cNvPr>
          <p:cNvPicPr>
            <a:picLocks noChangeAspect="1"/>
          </p:cNvPicPr>
          <p:nvPr/>
        </p:nvPicPr>
        <p:blipFill>
          <a:blip r:embed="rId4"/>
          <a:stretch>
            <a:fillRect/>
          </a:stretch>
        </p:blipFill>
        <p:spPr>
          <a:xfrm>
            <a:off x="0" y="1027906"/>
            <a:ext cx="12192000" cy="5787864"/>
          </a:xfrm>
          <a:prstGeom prst="rect">
            <a:avLst/>
          </a:prstGeom>
        </p:spPr>
      </p:pic>
      <p:sp>
        <p:nvSpPr>
          <p:cNvPr id="2" name="Rechteck 1">
            <a:extLst>
              <a:ext uri="{FF2B5EF4-FFF2-40B4-BE49-F238E27FC236}">
                <a16:creationId xmlns:a16="http://schemas.microsoft.com/office/drawing/2014/main" id="{0FA43C1B-0445-5556-1860-D82C23096809}"/>
              </a:ext>
            </a:extLst>
          </p:cNvPr>
          <p:cNvSpPr/>
          <p:nvPr/>
        </p:nvSpPr>
        <p:spPr>
          <a:xfrm>
            <a:off x="2450592" y="1377128"/>
            <a:ext cx="1225296" cy="439933"/>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654533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3325"/>
            <a:ext cx="10515600" cy="1325563"/>
          </a:xfrm>
        </p:spPr>
        <p:txBody>
          <a:bodyPr/>
          <a:lstStyle/>
          <a:p>
            <a:r>
              <a:rPr dirty="0"/>
              <a:t>Urban Development</a:t>
            </a:r>
          </a:p>
        </p:txBody>
      </p:sp>
      <p:sp>
        <p:nvSpPr>
          <p:cNvPr id="3" name="Content Placeholder 2"/>
          <p:cNvSpPr>
            <a:spLocks noGrp="1"/>
          </p:cNvSpPr>
          <p:nvPr>
            <p:ph idx="1"/>
          </p:nvPr>
        </p:nvSpPr>
        <p:spPr>
          <a:xfrm>
            <a:off x="838200" y="2663825"/>
            <a:ext cx="10515600" cy="4351338"/>
          </a:xfrm>
        </p:spPr>
        <p:txBody>
          <a:bodyPr/>
          <a:lstStyle/>
          <a:p>
            <a:r>
              <a:rPr dirty="0"/>
              <a:t>Land use change, heat islands</a:t>
            </a:r>
          </a:p>
        </p:txBody>
      </p:sp>
      <p:sp>
        <p:nvSpPr>
          <p:cNvPr id="5" name="Rectangle 3">
            <a:extLst>
              <a:ext uri="{FF2B5EF4-FFF2-40B4-BE49-F238E27FC236}">
                <a16:creationId xmlns:a16="http://schemas.microsoft.com/office/drawing/2014/main" id="{2B0C7422-6F04-9A24-6786-8407BA672E25}"/>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7F414FE7-235E-F0F4-B5CD-8FC3DD2E4370}"/>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2E36B22A-C1C5-81D5-5692-EFBC30DE0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5C860-35D1-0F8A-D8AF-93F99BF0EF4E}"/>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A029C7FE-449B-225C-293F-0CEE2898E74B}"/>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86DDB43-4811-0890-2FD0-35AFD8F2158C}"/>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B920DC33-4529-8361-B58F-479DE9E56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9">
            <a:extLst>
              <a:ext uri="{FF2B5EF4-FFF2-40B4-BE49-F238E27FC236}">
                <a16:creationId xmlns:a16="http://schemas.microsoft.com/office/drawing/2014/main" id="{707D9604-AA36-D2DC-A213-DAAD91B444C3}"/>
              </a:ext>
            </a:extLst>
          </p:cNvPr>
          <p:cNvSpPr>
            <a:spLocks noGrp="1"/>
          </p:cNvSpPr>
          <p:nvPr>
            <p:ph type="title"/>
          </p:nvPr>
        </p:nvSpPr>
        <p:spPr/>
        <p:txBody>
          <a:bodyPr/>
          <a:lstStyle/>
          <a:p>
            <a:endParaRPr lang="de-AT"/>
          </a:p>
        </p:txBody>
      </p:sp>
      <p:pic>
        <p:nvPicPr>
          <p:cNvPr id="12" name="Grafik 11">
            <a:extLst>
              <a:ext uri="{FF2B5EF4-FFF2-40B4-BE49-F238E27FC236}">
                <a16:creationId xmlns:a16="http://schemas.microsoft.com/office/drawing/2014/main" id="{52804F3D-E4C3-1EAD-C171-06148D74D345}"/>
              </a:ext>
            </a:extLst>
          </p:cNvPr>
          <p:cNvPicPr>
            <a:picLocks noChangeAspect="1"/>
          </p:cNvPicPr>
          <p:nvPr/>
        </p:nvPicPr>
        <p:blipFill>
          <a:blip r:embed="rId4"/>
          <a:stretch>
            <a:fillRect/>
          </a:stretch>
        </p:blipFill>
        <p:spPr>
          <a:xfrm>
            <a:off x="0" y="1319553"/>
            <a:ext cx="12192000" cy="5787864"/>
          </a:xfrm>
          <a:prstGeom prst="rect">
            <a:avLst/>
          </a:prstGeom>
        </p:spPr>
      </p:pic>
    </p:spTree>
    <p:extLst>
      <p:ext uri="{BB962C8B-B14F-4D97-AF65-F5344CB8AC3E}">
        <p14:creationId xmlns:p14="http://schemas.microsoft.com/office/powerpoint/2010/main" val="2327741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3325"/>
            <a:ext cx="10515600" cy="1325563"/>
          </a:xfrm>
        </p:spPr>
        <p:txBody>
          <a:bodyPr/>
          <a:lstStyle/>
          <a:p>
            <a:r>
              <a:rPr dirty="0"/>
              <a:t>Water Resources</a:t>
            </a:r>
          </a:p>
        </p:txBody>
      </p:sp>
      <p:sp>
        <p:nvSpPr>
          <p:cNvPr id="3" name="Content Placeholder 2"/>
          <p:cNvSpPr>
            <a:spLocks noGrp="1"/>
          </p:cNvSpPr>
          <p:nvPr>
            <p:ph idx="1"/>
          </p:nvPr>
        </p:nvSpPr>
        <p:spPr>
          <a:xfrm>
            <a:off x="838200" y="2663825"/>
            <a:ext cx="10515600" cy="4351338"/>
          </a:xfrm>
        </p:spPr>
        <p:txBody>
          <a:bodyPr/>
          <a:lstStyle/>
          <a:p>
            <a:r>
              <a:t>Droughts, glaciers, water quality</a:t>
            </a:r>
          </a:p>
        </p:txBody>
      </p:sp>
      <p:sp>
        <p:nvSpPr>
          <p:cNvPr id="5" name="Rectangle 3">
            <a:extLst>
              <a:ext uri="{FF2B5EF4-FFF2-40B4-BE49-F238E27FC236}">
                <a16:creationId xmlns:a16="http://schemas.microsoft.com/office/drawing/2014/main" id="{6A2FF710-58F2-23B0-02F0-A6A04FE041CC}"/>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ED225C6-C3A9-59C2-6D54-6253C6C0E602}"/>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0F79734C-1AFD-24C9-CF7E-595C44E99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E3563-ADB8-9435-D769-5B6CBC8A823E}"/>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87A29F39-6242-4896-8C94-B6DB97C229BD}"/>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7A93FAC6-3514-6CC6-6938-D078A51B561D}"/>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ABBC6DCC-AC6B-BD77-1A7C-C74C2DE48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9">
            <a:extLst>
              <a:ext uri="{FF2B5EF4-FFF2-40B4-BE49-F238E27FC236}">
                <a16:creationId xmlns:a16="http://schemas.microsoft.com/office/drawing/2014/main" id="{17C9051B-A4CE-9A40-BE7F-FAD2F9BE55DC}"/>
              </a:ext>
            </a:extLst>
          </p:cNvPr>
          <p:cNvSpPr>
            <a:spLocks noGrp="1"/>
          </p:cNvSpPr>
          <p:nvPr>
            <p:ph type="title"/>
          </p:nvPr>
        </p:nvSpPr>
        <p:spPr/>
        <p:txBody>
          <a:bodyPr/>
          <a:lstStyle/>
          <a:p>
            <a:endParaRPr lang="de-AT"/>
          </a:p>
        </p:txBody>
      </p:sp>
      <p:pic>
        <p:nvPicPr>
          <p:cNvPr id="12" name="Grafik 11">
            <a:extLst>
              <a:ext uri="{FF2B5EF4-FFF2-40B4-BE49-F238E27FC236}">
                <a16:creationId xmlns:a16="http://schemas.microsoft.com/office/drawing/2014/main" id="{847DA67C-569B-5817-A44B-04F4DDE5979B}"/>
              </a:ext>
            </a:extLst>
          </p:cNvPr>
          <p:cNvPicPr>
            <a:picLocks noChangeAspect="1"/>
          </p:cNvPicPr>
          <p:nvPr/>
        </p:nvPicPr>
        <p:blipFill>
          <a:blip r:embed="rId4"/>
          <a:stretch>
            <a:fillRect/>
          </a:stretch>
        </p:blipFill>
        <p:spPr>
          <a:xfrm>
            <a:off x="0" y="771530"/>
            <a:ext cx="12192000" cy="6086470"/>
          </a:xfrm>
          <a:prstGeom prst="rect">
            <a:avLst/>
          </a:prstGeom>
        </p:spPr>
      </p:pic>
    </p:spTree>
    <p:extLst>
      <p:ext uri="{BB962C8B-B14F-4D97-AF65-F5344CB8AC3E}">
        <p14:creationId xmlns:p14="http://schemas.microsoft.com/office/powerpoint/2010/main" val="196925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91356-E932-F8CF-EDCD-76299E9F66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80C8A2-CC24-E816-4B73-4F948489BB90}"/>
              </a:ext>
            </a:extLst>
          </p:cNvPr>
          <p:cNvSpPr>
            <a:spLocks noGrp="1"/>
          </p:cNvSpPr>
          <p:nvPr>
            <p:ph idx="1"/>
          </p:nvPr>
        </p:nvSpPr>
        <p:spPr>
          <a:xfrm>
            <a:off x="141514" y="1253331"/>
            <a:ext cx="10515600" cy="4351338"/>
          </a:xfrm>
        </p:spPr>
        <p:txBody>
          <a:bodyPr/>
          <a:lstStyle/>
          <a:p>
            <a:endParaRPr lang="en-GB" dirty="0"/>
          </a:p>
        </p:txBody>
      </p:sp>
      <p:sp>
        <p:nvSpPr>
          <p:cNvPr id="4" name="Rectangle 3">
            <a:extLst>
              <a:ext uri="{FF2B5EF4-FFF2-40B4-BE49-F238E27FC236}">
                <a16:creationId xmlns:a16="http://schemas.microsoft.com/office/drawing/2014/main" id="{A564819F-651D-08A9-279E-48D5F550CF20}"/>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17EA6AA-9921-A57F-A774-B6D2D4AF6D2B}"/>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About Me</a:t>
            </a:r>
          </a:p>
        </p:txBody>
      </p:sp>
      <p:pic>
        <p:nvPicPr>
          <p:cNvPr id="1032" name="Picture 8">
            <a:extLst>
              <a:ext uri="{FF2B5EF4-FFF2-40B4-BE49-F238E27FC236}">
                <a16:creationId xmlns:a16="http://schemas.microsoft.com/office/drawing/2014/main" id="{82B6E777-602D-93A1-AC5B-CE17F6215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83;p23">
            <a:extLst>
              <a:ext uri="{FF2B5EF4-FFF2-40B4-BE49-F238E27FC236}">
                <a16:creationId xmlns:a16="http://schemas.microsoft.com/office/drawing/2014/main" id="{1392BA29-55E8-B59B-6ADD-1BC2C1161A9F}"/>
              </a:ext>
            </a:extLst>
          </p:cNvPr>
          <p:cNvSpPr txBox="1">
            <a:spLocks/>
          </p:cNvSpPr>
          <p:nvPr/>
        </p:nvSpPr>
        <p:spPr>
          <a:xfrm>
            <a:off x="7952535" y="3792250"/>
            <a:ext cx="4571100" cy="621600"/>
          </a:xfrm>
          <a:prstGeom prst="rect">
            <a:avLst/>
          </a:prstGeom>
        </p:spPr>
        <p:txBody>
          <a:bodyPr spcFirstLastPara="1" wrap="square" lIns="182850" tIns="182850" rIns="182850" bIns="18285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de-AT" sz="1400" u="sng">
                <a:solidFill>
                  <a:schemeClr val="bg1"/>
                </a:solidFill>
                <a:hlinkClick r:id="rId4">
                  <a:extLst>
                    <a:ext uri="{A12FA001-AC4F-418D-AE19-62706E023703}">
                      <ahyp:hlinkClr xmlns:ahyp="http://schemas.microsoft.com/office/drawing/2018/hyperlinkcolor" val="tx"/>
                    </a:ext>
                  </a:extLst>
                </a:hlinkClick>
              </a:rPr>
              <a:t>helmut.herglotz@eox.at</a:t>
            </a:r>
            <a:endParaRPr lang="de-AT" sz="1400" dirty="0">
              <a:solidFill>
                <a:schemeClr val="bg1"/>
              </a:solidFill>
            </a:endParaRPr>
          </a:p>
        </p:txBody>
      </p:sp>
      <p:grpSp>
        <p:nvGrpSpPr>
          <p:cNvPr id="10" name="Gruppieren 9">
            <a:extLst>
              <a:ext uri="{FF2B5EF4-FFF2-40B4-BE49-F238E27FC236}">
                <a16:creationId xmlns:a16="http://schemas.microsoft.com/office/drawing/2014/main" id="{A6AE402F-22EA-7D04-1E69-BAE0C051A508}"/>
              </a:ext>
            </a:extLst>
          </p:cNvPr>
          <p:cNvGrpSpPr/>
          <p:nvPr/>
        </p:nvGrpSpPr>
        <p:grpSpPr>
          <a:xfrm>
            <a:off x="8038630" y="2956702"/>
            <a:ext cx="6090408" cy="1303200"/>
            <a:chOff x="231686" y="2182100"/>
            <a:chExt cx="6090408" cy="1303200"/>
          </a:xfrm>
        </p:grpSpPr>
        <p:sp>
          <p:nvSpPr>
            <p:cNvPr id="2" name="Google Shape;180;p23">
              <a:extLst>
                <a:ext uri="{FF2B5EF4-FFF2-40B4-BE49-F238E27FC236}">
                  <a16:creationId xmlns:a16="http://schemas.microsoft.com/office/drawing/2014/main" id="{D6809000-6B1D-7CDA-4A11-C90CECA21CB4}"/>
                </a:ext>
              </a:extLst>
            </p:cNvPr>
            <p:cNvSpPr txBox="1">
              <a:spLocks/>
            </p:cNvSpPr>
            <p:nvPr/>
          </p:nvSpPr>
          <p:spPr>
            <a:xfrm>
              <a:off x="1730594" y="2182100"/>
              <a:ext cx="4591500" cy="621600"/>
            </a:xfrm>
            <a:prstGeom prst="rect">
              <a:avLst/>
            </a:prstGeom>
          </p:spPr>
          <p:txBody>
            <a:bodyPr spcFirstLastPara="1" wrap="square" lIns="182850" tIns="182850" rIns="182850" bIns="18285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de-AT" sz="2400" dirty="0"/>
                <a:t>Helmut Herglotz</a:t>
              </a:r>
            </a:p>
          </p:txBody>
        </p:sp>
        <p:sp>
          <p:nvSpPr>
            <p:cNvPr id="5" name="Google Shape;181;p23">
              <a:extLst>
                <a:ext uri="{FF2B5EF4-FFF2-40B4-BE49-F238E27FC236}">
                  <a16:creationId xmlns:a16="http://schemas.microsoft.com/office/drawing/2014/main" id="{507EF512-CD84-935C-B66A-6112CC23245B}"/>
                </a:ext>
              </a:extLst>
            </p:cNvPr>
            <p:cNvSpPr txBox="1">
              <a:spLocks/>
            </p:cNvSpPr>
            <p:nvPr/>
          </p:nvSpPr>
          <p:spPr>
            <a:xfrm>
              <a:off x="1750994" y="2553051"/>
              <a:ext cx="4571100" cy="621600"/>
            </a:xfrm>
            <a:prstGeom prst="rect">
              <a:avLst/>
            </a:prstGeom>
          </p:spPr>
          <p:txBody>
            <a:bodyPr spcFirstLastPara="1" wrap="square" lIns="182850" tIns="182850" rIns="182850" bIns="18285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de-AT" sz="1400" dirty="0"/>
                <a:t>Project Manager</a:t>
              </a:r>
            </a:p>
          </p:txBody>
        </p:sp>
        <p:sp>
          <p:nvSpPr>
            <p:cNvPr id="7" name="Google Shape;182;p23">
              <a:extLst>
                <a:ext uri="{FF2B5EF4-FFF2-40B4-BE49-F238E27FC236}">
                  <a16:creationId xmlns:a16="http://schemas.microsoft.com/office/drawing/2014/main" id="{ECCAB1BE-CAB0-443A-8218-F58C207F91E7}"/>
                </a:ext>
              </a:extLst>
            </p:cNvPr>
            <p:cNvSpPr txBox="1">
              <a:spLocks/>
            </p:cNvSpPr>
            <p:nvPr/>
          </p:nvSpPr>
          <p:spPr>
            <a:xfrm>
              <a:off x="1749938" y="2821988"/>
              <a:ext cx="4571100" cy="621600"/>
            </a:xfrm>
            <a:prstGeom prst="rect">
              <a:avLst/>
            </a:prstGeom>
          </p:spPr>
          <p:txBody>
            <a:bodyPr spcFirstLastPara="1" wrap="square" lIns="182850" tIns="182850" rIns="182850" bIns="18285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8181"/>
                </a:lnSpc>
                <a:spcBef>
                  <a:spcPts val="0"/>
                </a:spcBef>
                <a:buClr>
                  <a:schemeClr val="dk1"/>
                </a:buClr>
                <a:buSzPts val="1100"/>
                <a:buFont typeface="Arial"/>
                <a:buNone/>
              </a:pPr>
              <a:r>
                <a:rPr lang="de-AT" sz="1400" dirty="0"/>
                <a:t>EOX IT Services GmbH</a:t>
              </a:r>
            </a:p>
            <a:p>
              <a:pPr marL="0" indent="0">
                <a:spcBef>
                  <a:spcPts val="1100"/>
                </a:spcBef>
                <a:buFont typeface="Arial" panose="020B0604020202020204" pitchFamily="34" charset="0"/>
                <a:buNone/>
              </a:pPr>
              <a:endParaRPr lang="de-AT" sz="1400" dirty="0"/>
            </a:p>
          </p:txBody>
        </p:sp>
        <p:pic>
          <p:nvPicPr>
            <p:cNvPr id="9" name="Google Shape;184;p23" title="HHER_portrait_quadr.jpg">
              <a:extLst>
                <a:ext uri="{FF2B5EF4-FFF2-40B4-BE49-F238E27FC236}">
                  <a16:creationId xmlns:a16="http://schemas.microsoft.com/office/drawing/2014/main" id="{5CD3AE1C-7505-53D6-5125-17E27E7FC050}"/>
                </a:ext>
              </a:extLst>
            </p:cNvPr>
            <p:cNvPicPr preferRelativeResize="0"/>
            <p:nvPr/>
          </p:nvPicPr>
          <p:blipFill>
            <a:blip r:embed="rId5">
              <a:alphaModFix/>
            </a:blip>
            <a:stretch>
              <a:fillRect/>
            </a:stretch>
          </p:blipFill>
          <p:spPr>
            <a:xfrm>
              <a:off x="231686" y="2182100"/>
              <a:ext cx="1303200" cy="1303200"/>
            </a:xfrm>
            <a:prstGeom prst="ellipse">
              <a:avLst/>
            </a:prstGeom>
            <a:noFill/>
            <a:ln>
              <a:noFill/>
            </a:ln>
          </p:spPr>
        </p:pic>
      </p:grpSp>
      <p:pic>
        <p:nvPicPr>
          <p:cNvPr id="11" name="Google Shape;248;p31" title="iPhone-14-Plus-satgrass-app.hub-int.eox.at (3).png">
            <a:extLst>
              <a:ext uri="{FF2B5EF4-FFF2-40B4-BE49-F238E27FC236}">
                <a16:creationId xmlns:a16="http://schemas.microsoft.com/office/drawing/2014/main" id="{C5228EE6-7845-A18C-48D7-8CAE97372263}"/>
              </a:ext>
            </a:extLst>
          </p:cNvPr>
          <p:cNvPicPr preferRelativeResize="0"/>
          <p:nvPr/>
        </p:nvPicPr>
        <p:blipFill>
          <a:blip r:embed="rId6">
            <a:alphaModFix/>
          </a:blip>
          <a:stretch>
            <a:fillRect/>
          </a:stretch>
        </p:blipFill>
        <p:spPr>
          <a:xfrm>
            <a:off x="6084958" y="2291902"/>
            <a:ext cx="1411572" cy="2861215"/>
          </a:xfrm>
          <a:prstGeom prst="rect">
            <a:avLst/>
          </a:prstGeom>
          <a:noFill/>
          <a:ln>
            <a:noFill/>
          </a:ln>
        </p:spPr>
      </p:pic>
      <p:sp>
        <p:nvSpPr>
          <p:cNvPr id="12" name="Textfeld 11">
            <a:extLst>
              <a:ext uri="{FF2B5EF4-FFF2-40B4-BE49-F238E27FC236}">
                <a16:creationId xmlns:a16="http://schemas.microsoft.com/office/drawing/2014/main" id="{4E441FA4-B46C-C2DF-A728-3F0FA53E7F6B}"/>
              </a:ext>
            </a:extLst>
          </p:cNvPr>
          <p:cNvSpPr txBox="1"/>
          <p:nvPr/>
        </p:nvSpPr>
        <p:spPr>
          <a:xfrm>
            <a:off x="5092918" y="1901061"/>
            <a:ext cx="3387338" cy="369332"/>
          </a:xfrm>
          <a:prstGeom prst="rect">
            <a:avLst/>
          </a:prstGeom>
          <a:noFill/>
        </p:spPr>
        <p:txBody>
          <a:bodyPr wrap="none" rtlCol="0">
            <a:spAutoFit/>
          </a:bodyPr>
          <a:lstStyle/>
          <a:p>
            <a:r>
              <a:rPr lang="de-DE" dirty="0" err="1"/>
              <a:t>SatInSys</a:t>
            </a:r>
            <a:r>
              <a:rPr lang="de-DE" dirty="0"/>
              <a:t> (</a:t>
            </a:r>
            <a:r>
              <a:rPr lang="de-DE" dirty="0" err="1"/>
              <a:t>Satgrass</a:t>
            </a:r>
            <a:r>
              <a:rPr lang="de-DE" dirty="0"/>
              <a:t> </a:t>
            </a:r>
            <a:r>
              <a:rPr lang="de-DE" dirty="0" err="1"/>
              <a:t>Application</a:t>
            </a:r>
            <a:r>
              <a:rPr lang="de-DE" dirty="0"/>
              <a:t>)</a:t>
            </a:r>
            <a:endParaRPr lang="de-AT" dirty="0"/>
          </a:p>
        </p:txBody>
      </p:sp>
      <p:sp>
        <p:nvSpPr>
          <p:cNvPr id="13" name="Textfeld 12">
            <a:extLst>
              <a:ext uri="{FF2B5EF4-FFF2-40B4-BE49-F238E27FC236}">
                <a16:creationId xmlns:a16="http://schemas.microsoft.com/office/drawing/2014/main" id="{3A412146-592F-5BA8-98C6-C946D0423414}"/>
              </a:ext>
            </a:extLst>
          </p:cNvPr>
          <p:cNvSpPr txBox="1"/>
          <p:nvPr/>
        </p:nvSpPr>
        <p:spPr>
          <a:xfrm>
            <a:off x="286025" y="1901061"/>
            <a:ext cx="2832763" cy="369332"/>
          </a:xfrm>
          <a:prstGeom prst="rect">
            <a:avLst/>
          </a:prstGeom>
          <a:noFill/>
        </p:spPr>
        <p:txBody>
          <a:bodyPr wrap="none" rtlCol="0">
            <a:spAutoFit/>
          </a:bodyPr>
          <a:lstStyle/>
          <a:p>
            <a:r>
              <a:rPr lang="de-DE" dirty="0"/>
              <a:t>GTIF Austria Consolidation</a:t>
            </a:r>
            <a:endParaRPr lang="de-AT" dirty="0"/>
          </a:p>
        </p:txBody>
      </p:sp>
      <p:pic>
        <p:nvPicPr>
          <p:cNvPr id="15" name="Grafik 14">
            <a:extLst>
              <a:ext uri="{FF2B5EF4-FFF2-40B4-BE49-F238E27FC236}">
                <a16:creationId xmlns:a16="http://schemas.microsoft.com/office/drawing/2014/main" id="{6707B10C-4ED1-B52F-06A8-78750FAF8298}"/>
              </a:ext>
            </a:extLst>
          </p:cNvPr>
          <p:cNvPicPr>
            <a:picLocks noChangeAspect="1"/>
          </p:cNvPicPr>
          <p:nvPr/>
        </p:nvPicPr>
        <p:blipFill>
          <a:blip r:embed="rId7"/>
          <a:stretch>
            <a:fillRect/>
          </a:stretch>
        </p:blipFill>
        <p:spPr>
          <a:xfrm>
            <a:off x="242542" y="2425591"/>
            <a:ext cx="5115636" cy="2425724"/>
          </a:xfrm>
          <a:prstGeom prst="rect">
            <a:avLst/>
          </a:prstGeom>
        </p:spPr>
      </p:pic>
    </p:spTree>
    <p:extLst>
      <p:ext uri="{BB962C8B-B14F-4D97-AF65-F5344CB8AC3E}">
        <p14:creationId xmlns:p14="http://schemas.microsoft.com/office/powerpoint/2010/main" val="2748285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3325"/>
            <a:ext cx="10515600" cy="1325563"/>
          </a:xfrm>
        </p:spPr>
        <p:txBody>
          <a:bodyPr/>
          <a:lstStyle/>
          <a:p>
            <a:r>
              <a:rPr dirty="0"/>
              <a:t>Disaster Management</a:t>
            </a:r>
          </a:p>
        </p:txBody>
      </p:sp>
      <p:sp>
        <p:nvSpPr>
          <p:cNvPr id="3" name="Content Placeholder 2"/>
          <p:cNvSpPr>
            <a:spLocks noGrp="1"/>
          </p:cNvSpPr>
          <p:nvPr>
            <p:ph idx="1"/>
          </p:nvPr>
        </p:nvSpPr>
        <p:spPr>
          <a:xfrm>
            <a:off x="838200" y="2663825"/>
            <a:ext cx="10515600" cy="4351338"/>
          </a:xfrm>
        </p:spPr>
        <p:txBody>
          <a:bodyPr/>
          <a:lstStyle/>
          <a:p>
            <a:r>
              <a:rPr dirty="0"/>
              <a:t>Floods, landslides, wildfires</a:t>
            </a:r>
          </a:p>
        </p:txBody>
      </p:sp>
      <p:sp>
        <p:nvSpPr>
          <p:cNvPr id="5" name="Rectangle 3">
            <a:extLst>
              <a:ext uri="{FF2B5EF4-FFF2-40B4-BE49-F238E27FC236}">
                <a16:creationId xmlns:a16="http://schemas.microsoft.com/office/drawing/2014/main" id="{29005E10-8BA0-94FD-203D-AC782FC1CDC1}"/>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1A34F1C-DE25-30ED-80D8-92908BFB1AB9}"/>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827E4969-FF77-7F68-EA37-38BB1FFD1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3325"/>
            <a:ext cx="10515600" cy="1325563"/>
          </a:xfrm>
        </p:spPr>
        <p:txBody>
          <a:bodyPr/>
          <a:lstStyle/>
          <a:p>
            <a:r>
              <a:rPr dirty="0"/>
              <a:t>Climate &amp; Atmosphere</a:t>
            </a:r>
          </a:p>
        </p:txBody>
      </p:sp>
      <p:sp>
        <p:nvSpPr>
          <p:cNvPr id="3" name="Content Placeholder 2"/>
          <p:cNvSpPr>
            <a:spLocks noGrp="1"/>
          </p:cNvSpPr>
          <p:nvPr>
            <p:ph idx="1"/>
          </p:nvPr>
        </p:nvSpPr>
        <p:spPr>
          <a:xfrm>
            <a:off x="838200" y="2663825"/>
            <a:ext cx="10515600" cy="4351338"/>
          </a:xfrm>
        </p:spPr>
        <p:txBody>
          <a:bodyPr/>
          <a:lstStyle/>
          <a:p>
            <a:r>
              <a:rPr dirty="0"/>
              <a:t>GHG, air quality, sea-level rise</a:t>
            </a:r>
          </a:p>
        </p:txBody>
      </p:sp>
      <p:sp>
        <p:nvSpPr>
          <p:cNvPr id="5" name="Rectangle 3">
            <a:extLst>
              <a:ext uri="{FF2B5EF4-FFF2-40B4-BE49-F238E27FC236}">
                <a16:creationId xmlns:a16="http://schemas.microsoft.com/office/drawing/2014/main" id="{5AC3977E-F479-B7CB-8DBB-7EF70441F4BE}"/>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FB1B28F8-0F25-EDD9-9999-E9BC69B830AB}"/>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4C924AD5-8161-117D-0C20-3C9A1696A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3325"/>
            <a:ext cx="10515600" cy="1325563"/>
          </a:xfrm>
        </p:spPr>
        <p:txBody>
          <a:bodyPr/>
          <a:lstStyle/>
          <a:p>
            <a:r>
              <a:rPr dirty="0"/>
              <a:t>Coastal &amp; Marine Systems</a:t>
            </a:r>
          </a:p>
        </p:txBody>
      </p:sp>
      <p:sp>
        <p:nvSpPr>
          <p:cNvPr id="3" name="Content Placeholder 2"/>
          <p:cNvSpPr>
            <a:spLocks noGrp="1"/>
          </p:cNvSpPr>
          <p:nvPr>
            <p:ph idx="1"/>
          </p:nvPr>
        </p:nvSpPr>
        <p:spPr>
          <a:xfrm>
            <a:off x="838200" y="2663825"/>
            <a:ext cx="10515600" cy="4351338"/>
          </a:xfrm>
        </p:spPr>
        <p:txBody>
          <a:bodyPr/>
          <a:lstStyle/>
          <a:p>
            <a:r>
              <a:t>Coral reefs, oil spills, fishing</a:t>
            </a:r>
          </a:p>
        </p:txBody>
      </p:sp>
      <p:sp>
        <p:nvSpPr>
          <p:cNvPr id="5" name="Rectangle 3">
            <a:extLst>
              <a:ext uri="{FF2B5EF4-FFF2-40B4-BE49-F238E27FC236}">
                <a16:creationId xmlns:a16="http://schemas.microsoft.com/office/drawing/2014/main" id="{3FF42F88-DF0F-8326-466A-B0E88B6B8E87}"/>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9521A44-E617-B90C-F7A4-261F0DE0C2FF}"/>
              </a:ext>
            </a:extLst>
          </p:cNvPr>
          <p:cNvSpPr txBox="1"/>
          <p:nvPr/>
        </p:nvSpPr>
        <p:spPr>
          <a:xfrm>
            <a:off x="0" y="238752"/>
            <a:ext cx="9503229" cy="553998"/>
          </a:xfrm>
          <a:prstGeom prst="rect">
            <a:avLst/>
          </a:prstGeom>
          <a:noFill/>
        </p:spPr>
        <p:txBody>
          <a:bodyPr wrap="square" rtlCol="0">
            <a:spAutoFit/>
          </a:bodyPr>
          <a:lstStyle/>
          <a:p>
            <a:r>
              <a:rPr lang="en-US" sz="3000" dirty="0">
                <a:solidFill>
                  <a:schemeClr val="bg1"/>
                </a:solidFill>
              </a:rPr>
              <a:t>Overview of typical EO </a:t>
            </a:r>
            <a:r>
              <a:rPr lang="en-US" sz="3000" dirty="0" err="1">
                <a:solidFill>
                  <a:schemeClr val="bg1"/>
                </a:solidFill>
              </a:rPr>
              <a:t>Usecases</a:t>
            </a:r>
            <a:r>
              <a:rPr lang="en-US" sz="3000" dirty="0">
                <a:solidFill>
                  <a:schemeClr val="bg1"/>
                </a:solidFill>
              </a:rPr>
              <a:t> </a:t>
            </a:r>
          </a:p>
        </p:txBody>
      </p:sp>
      <p:pic>
        <p:nvPicPr>
          <p:cNvPr id="7" name="Picture 8">
            <a:extLst>
              <a:ext uri="{FF2B5EF4-FFF2-40B4-BE49-F238E27FC236}">
                <a16:creationId xmlns:a16="http://schemas.microsoft.com/office/drawing/2014/main" id="{94398E2D-FED7-E027-A2E9-820DBAB04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a:extLst>
            <a:ext uri="{FF2B5EF4-FFF2-40B4-BE49-F238E27FC236}">
              <a16:creationId xmlns:a16="http://schemas.microsoft.com/office/drawing/2014/main" id="{C8E03340-C7D5-7FD6-FB80-C03AA987F4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7DFF44-C927-9A7F-A97D-4E09FD9DF249}"/>
              </a:ext>
            </a:extLst>
          </p:cNvPr>
          <p:cNvSpPr>
            <a:spLocks noGrp="1"/>
          </p:cNvSpPr>
          <p:nvPr>
            <p:ph type="ctrTitle"/>
          </p:nvPr>
        </p:nvSpPr>
        <p:spPr>
          <a:xfrm>
            <a:off x="92529" y="1465943"/>
            <a:ext cx="12192000" cy="2387600"/>
          </a:xfrm>
        </p:spPr>
        <p:txBody>
          <a:bodyPr>
            <a:normAutofit/>
          </a:bodyPr>
          <a:lstStyle/>
          <a:p>
            <a:pPr algn="l" defTabSz="882030">
              <a:defRPr/>
            </a:pPr>
            <a:r>
              <a:rPr lang="en-GB" sz="4000" b="1" dirty="0">
                <a:solidFill>
                  <a:schemeClr val="bg1"/>
                </a:solidFill>
                <a:latin typeface="Arial" panose="020B0604020202020204" pitchFamily="34" charset="0"/>
                <a:cs typeface="Arial" panose="020B0604020202020204" pitchFamily="34" charset="0"/>
              </a:rPr>
              <a:t>ESA’s 2025 Big Data Foundations for Earth Observation Training Course</a:t>
            </a:r>
            <a:endParaRPr lang="en-GB" sz="4000" dirty="0">
              <a:solidFill>
                <a:schemeClr val="bg1"/>
              </a:solidFill>
            </a:endParaRPr>
          </a:p>
        </p:txBody>
      </p:sp>
      <p:cxnSp>
        <p:nvCxnSpPr>
          <p:cNvPr id="7" name="Straight Connector 6">
            <a:extLst>
              <a:ext uri="{FF2B5EF4-FFF2-40B4-BE49-F238E27FC236}">
                <a16:creationId xmlns:a16="http://schemas.microsoft.com/office/drawing/2014/main" id="{19473BC2-8F47-1217-C1A3-7B9B8C4E0014}"/>
              </a:ext>
            </a:extLst>
          </p:cNvPr>
          <p:cNvCxnSpPr/>
          <p:nvPr/>
        </p:nvCxnSpPr>
        <p:spPr>
          <a:xfrm>
            <a:off x="0" y="3853543"/>
            <a:ext cx="1200694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itle 3">
            <a:extLst>
              <a:ext uri="{FF2B5EF4-FFF2-40B4-BE49-F238E27FC236}">
                <a16:creationId xmlns:a16="http://schemas.microsoft.com/office/drawing/2014/main" id="{85776EEC-53CC-D98A-E96B-92985BE85092}"/>
              </a:ext>
            </a:extLst>
          </p:cNvPr>
          <p:cNvSpPr txBox="1">
            <a:spLocks/>
          </p:cNvSpPr>
          <p:nvPr/>
        </p:nvSpPr>
        <p:spPr>
          <a:xfrm>
            <a:off x="0" y="2235200"/>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882030">
              <a:defRPr/>
            </a:pPr>
            <a:r>
              <a:rPr lang="en-US" sz="2800" i="1" dirty="0">
                <a:solidFill>
                  <a:schemeClr val="bg1"/>
                </a:solidFill>
                <a:latin typeface="Arial" panose="020B0604020202020204" pitchFamily="34" charset="0"/>
                <a:cs typeface="Arial" panose="020B0604020202020204" pitchFamily="34" charset="0"/>
              </a:rPr>
              <a:t>Basic EO data exploration with Green Transition Information Factory (GTIF) </a:t>
            </a:r>
            <a:endParaRPr lang="en-GB" sz="2800" i="1" dirty="0"/>
          </a:p>
        </p:txBody>
      </p:sp>
      <p:pic>
        <p:nvPicPr>
          <p:cNvPr id="11" name="Picture 10" descr="A black and white logo&#10;&#10;AI-generated content may be incorrect.">
            <a:extLst>
              <a:ext uri="{FF2B5EF4-FFF2-40B4-BE49-F238E27FC236}">
                <a16:creationId xmlns:a16="http://schemas.microsoft.com/office/drawing/2014/main" id="{0B8AB8C8-14EB-8380-F463-53264C030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667" y="5725885"/>
            <a:ext cx="1102053" cy="1059801"/>
          </a:xfrm>
          <a:prstGeom prst="rect">
            <a:avLst/>
          </a:prstGeom>
        </p:spPr>
      </p:pic>
      <p:pic>
        <p:nvPicPr>
          <p:cNvPr id="13" name="Picture 12" descr="A black and white logo&#10;&#10;AI-generated content may be incorrect.">
            <a:extLst>
              <a:ext uri="{FF2B5EF4-FFF2-40B4-BE49-F238E27FC236}">
                <a16:creationId xmlns:a16="http://schemas.microsoft.com/office/drawing/2014/main" id="{12FBDCED-3C67-5899-EAC0-938747541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6173685"/>
            <a:ext cx="2551689" cy="846311"/>
          </a:xfrm>
          <a:prstGeom prst="rect">
            <a:avLst/>
          </a:prstGeom>
        </p:spPr>
      </p:pic>
      <p:pic>
        <p:nvPicPr>
          <p:cNvPr id="15" name="Picture 14" descr="A logo with blue and grey squares&#10;&#10;AI-generated content may be incorrect.">
            <a:extLst>
              <a:ext uri="{FF2B5EF4-FFF2-40B4-BE49-F238E27FC236}">
                <a16:creationId xmlns:a16="http://schemas.microsoft.com/office/drawing/2014/main" id="{555F7196-D1CC-2FF0-6923-30B1AAA2B9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5171" y="6082107"/>
            <a:ext cx="2244716" cy="807346"/>
          </a:xfrm>
          <a:prstGeom prst="rect">
            <a:avLst/>
          </a:prstGeom>
        </p:spPr>
      </p:pic>
      <p:pic>
        <p:nvPicPr>
          <p:cNvPr id="17" name="Picture 16" descr="A blue and white logo&#10;&#10;AI-generated content may be incorrect.">
            <a:extLst>
              <a:ext uri="{FF2B5EF4-FFF2-40B4-BE49-F238E27FC236}">
                <a16:creationId xmlns:a16="http://schemas.microsoft.com/office/drawing/2014/main" id="{61307679-5796-5868-B182-136FDDFFF2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1429" y="6298610"/>
            <a:ext cx="2168588" cy="487076"/>
          </a:xfrm>
          <a:prstGeom prst="rect">
            <a:avLst/>
          </a:prstGeom>
        </p:spPr>
      </p:pic>
      <p:pic>
        <p:nvPicPr>
          <p:cNvPr id="19" name="Picture 18" descr="A logo with text and globe&#10;&#10;AI-generated content may be incorrect.">
            <a:extLst>
              <a:ext uri="{FF2B5EF4-FFF2-40B4-BE49-F238E27FC236}">
                <a16:creationId xmlns:a16="http://schemas.microsoft.com/office/drawing/2014/main" id="{26142694-CF2A-CE4A-03CD-F3A965EBC8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5598"/>
            <a:ext cx="1164398" cy="1164398"/>
          </a:xfrm>
          <a:prstGeom prst="rect">
            <a:avLst/>
          </a:prstGeom>
        </p:spPr>
      </p:pic>
      <p:pic>
        <p:nvPicPr>
          <p:cNvPr id="20" name="Picture 8">
            <a:extLst>
              <a:ext uri="{FF2B5EF4-FFF2-40B4-BE49-F238E27FC236}">
                <a16:creationId xmlns:a16="http://schemas.microsoft.com/office/drawing/2014/main" id="{9E4E2387-C22C-C9AB-C216-851A7BC1BB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8221" y="-155595"/>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a:extLst>
              <a:ext uri="{FF2B5EF4-FFF2-40B4-BE49-F238E27FC236}">
                <a16:creationId xmlns:a16="http://schemas.microsoft.com/office/drawing/2014/main" id="{96007D45-FAE2-4583-98A5-54A8B646F9F7}"/>
              </a:ext>
            </a:extLst>
          </p:cNvPr>
          <p:cNvSpPr txBox="1"/>
          <p:nvPr/>
        </p:nvSpPr>
        <p:spPr>
          <a:xfrm>
            <a:off x="10007029" y="5393933"/>
            <a:ext cx="1999914" cy="923330"/>
          </a:xfrm>
          <a:prstGeom prst="rect">
            <a:avLst/>
          </a:prstGeom>
          <a:noFill/>
        </p:spPr>
        <p:txBody>
          <a:bodyPr wrap="square" rtlCol="0">
            <a:spAutoFit/>
          </a:bodyPr>
          <a:lstStyle/>
          <a:p>
            <a:r>
              <a:rPr lang="en-GB" dirty="0">
                <a:solidFill>
                  <a:schemeClr val="bg1"/>
                </a:solidFill>
              </a:rPr>
              <a:t>Helmut Herglotz</a:t>
            </a:r>
          </a:p>
          <a:p>
            <a:r>
              <a:rPr lang="en-GB" dirty="0">
                <a:solidFill>
                  <a:schemeClr val="bg1"/>
                </a:solidFill>
              </a:rPr>
              <a:t>EOX IT Services</a:t>
            </a:r>
          </a:p>
          <a:p>
            <a:r>
              <a:rPr lang="en-GB" dirty="0">
                <a:solidFill>
                  <a:schemeClr val="bg1"/>
                </a:solidFill>
              </a:rPr>
              <a:t>22.09.2025</a:t>
            </a:r>
          </a:p>
        </p:txBody>
      </p:sp>
    </p:spTree>
    <p:extLst>
      <p:ext uri="{BB962C8B-B14F-4D97-AF65-F5344CB8AC3E}">
        <p14:creationId xmlns:p14="http://schemas.microsoft.com/office/powerpoint/2010/main" val="25683724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7886E-F0CA-5B8E-A7DE-80D7BD334E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69505B-3D1B-87BD-3509-CFBBC6CFE6CF}"/>
              </a:ext>
            </a:extLst>
          </p:cNvPr>
          <p:cNvSpPr>
            <a:spLocks noGrp="1"/>
          </p:cNvSpPr>
          <p:nvPr>
            <p:ph idx="1"/>
          </p:nvPr>
        </p:nvSpPr>
        <p:spPr>
          <a:xfrm>
            <a:off x="141514" y="1253331"/>
            <a:ext cx="10515600" cy="4351338"/>
          </a:xfrm>
        </p:spPr>
        <p:txBody>
          <a:bodyPr>
            <a:normAutofit lnSpcReduction="10000"/>
          </a:bodyPr>
          <a:lstStyle/>
          <a:p>
            <a:endParaRPr lang="en-GB" dirty="0"/>
          </a:p>
          <a:p>
            <a:pPr marL="0" indent="0">
              <a:buNone/>
            </a:pPr>
            <a:r>
              <a:rPr lang="en-GB" dirty="0"/>
              <a:t>14:00 – 15:30</a:t>
            </a:r>
          </a:p>
          <a:p>
            <a:r>
              <a:rPr lang="en-GB" dirty="0"/>
              <a:t>What is GTIF?</a:t>
            </a:r>
          </a:p>
          <a:p>
            <a:r>
              <a:rPr lang="en-GB" dirty="0"/>
              <a:t>Past and ongoing GTIF initiatives in Europe</a:t>
            </a:r>
          </a:p>
          <a:p>
            <a:r>
              <a:rPr lang="en-GB" dirty="0"/>
              <a:t>GTIF domains</a:t>
            </a:r>
          </a:p>
          <a:p>
            <a:r>
              <a:rPr lang="en-GB" dirty="0"/>
              <a:t>GTIF capabilities</a:t>
            </a:r>
          </a:p>
          <a:p>
            <a:pPr marL="0" indent="0">
              <a:buNone/>
            </a:pPr>
            <a:r>
              <a:rPr lang="en-GB" dirty="0"/>
              <a:t>DEMO</a:t>
            </a:r>
          </a:p>
          <a:p>
            <a:r>
              <a:rPr lang="en-GB" dirty="0"/>
              <a:t>Infrastructure Predictive Maintenance (AIT)</a:t>
            </a:r>
          </a:p>
          <a:p>
            <a:r>
              <a:rPr lang="en-GB" dirty="0"/>
              <a:t>The Austrian GTIF platform</a:t>
            </a:r>
          </a:p>
        </p:txBody>
      </p:sp>
      <p:sp>
        <p:nvSpPr>
          <p:cNvPr id="4" name="Rectangle 3">
            <a:extLst>
              <a:ext uri="{FF2B5EF4-FFF2-40B4-BE49-F238E27FC236}">
                <a16:creationId xmlns:a16="http://schemas.microsoft.com/office/drawing/2014/main" id="{4C2E4260-DD2F-07EE-5F67-E0C2055CC1EB}"/>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3C98C4F-1EA3-8E9A-78EC-4F29A44712F5}"/>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Content</a:t>
            </a:r>
          </a:p>
        </p:txBody>
      </p:sp>
      <p:pic>
        <p:nvPicPr>
          <p:cNvPr id="1032" name="Picture 8">
            <a:extLst>
              <a:ext uri="{FF2B5EF4-FFF2-40B4-BE49-F238E27FC236}">
                <a16:creationId xmlns:a16="http://schemas.microsoft.com/office/drawing/2014/main" id="{8D28D934-8114-1ECA-D65A-EC843F7C9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309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03C27-AD24-831D-F835-5AD2C3324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01E95-4C3D-7FB7-84C8-1664D7B0B885}"/>
              </a:ext>
            </a:extLst>
          </p:cNvPr>
          <p:cNvSpPr>
            <a:spLocks noGrp="1"/>
          </p:cNvSpPr>
          <p:nvPr>
            <p:ph type="title"/>
          </p:nvPr>
        </p:nvSpPr>
        <p:spPr/>
        <p:txBody>
          <a:bodyPr/>
          <a:lstStyle/>
          <a:p>
            <a:r>
              <a:rPr lang="de-DE" dirty="0" err="1"/>
              <a:t>What</a:t>
            </a:r>
            <a:r>
              <a:rPr lang="de-DE" dirty="0"/>
              <a:t> </a:t>
            </a:r>
            <a:r>
              <a:rPr lang="de-DE" dirty="0" err="1"/>
              <a:t>is</a:t>
            </a:r>
            <a:r>
              <a:rPr lang="de-DE" dirty="0"/>
              <a:t> GTIF?</a:t>
            </a:r>
            <a:endParaRPr dirty="0"/>
          </a:p>
        </p:txBody>
      </p:sp>
      <p:sp>
        <p:nvSpPr>
          <p:cNvPr id="3" name="Text Placeholder 2">
            <a:extLst>
              <a:ext uri="{FF2B5EF4-FFF2-40B4-BE49-F238E27FC236}">
                <a16:creationId xmlns:a16="http://schemas.microsoft.com/office/drawing/2014/main" id="{108072F6-A88A-B898-F145-A35C03E3E059}"/>
              </a:ext>
            </a:extLst>
          </p:cNvPr>
          <p:cNvSpPr>
            <a:spLocks noGrp="1"/>
          </p:cNvSpPr>
          <p:nvPr>
            <p:ph type="body" idx="1"/>
          </p:nvPr>
        </p:nvSpPr>
        <p:spPr/>
        <p:txBody>
          <a:bodyPr/>
          <a:lstStyle/>
          <a:p>
            <a:endParaRPr/>
          </a:p>
        </p:txBody>
      </p:sp>
      <p:sp>
        <p:nvSpPr>
          <p:cNvPr id="4" name="Rectangle 3">
            <a:extLst>
              <a:ext uri="{FF2B5EF4-FFF2-40B4-BE49-F238E27FC236}">
                <a16:creationId xmlns:a16="http://schemas.microsoft.com/office/drawing/2014/main" id="{9A5A561A-7EEA-F837-E3CC-0278D71C1C63}"/>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8">
            <a:extLst>
              <a:ext uri="{FF2B5EF4-FFF2-40B4-BE49-F238E27FC236}">
                <a16:creationId xmlns:a16="http://schemas.microsoft.com/office/drawing/2014/main" id="{9930246C-32B4-7A78-A3E0-087813183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341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E2589-12C5-2380-97EF-86022131AD8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5FF3788-780E-4925-D8A1-0CD2AD02A842}"/>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F7C62DFF-92C6-0BB8-B63C-9E5AB05A55C2}"/>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What is GTIF (the Green Transition Information Factory)</a:t>
            </a:r>
          </a:p>
        </p:txBody>
      </p:sp>
      <p:pic>
        <p:nvPicPr>
          <p:cNvPr id="1032" name="Picture 8">
            <a:extLst>
              <a:ext uri="{FF2B5EF4-FFF2-40B4-BE49-F238E27FC236}">
                <a16:creationId xmlns:a16="http://schemas.microsoft.com/office/drawing/2014/main" id="{E2862C92-A6D1-F7A4-BE5F-03659BCA0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4EC95E6E-23EB-BB63-80F0-F4096E9F085F}"/>
              </a:ext>
            </a:extLst>
          </p:cNvPr>
          <p:cNvSpPr>
            <a:spLocks noGrp="1"/>
          </p:cNvSpPr>
          <p:nvPr>
            <p:ph idx="1"/>
          </p:nvPr>
        </p:nvSpPr>
        <p:spPr>
          <a:xfrm>
            <a:off x="141514" y="1253331"/>
            <a:ext cx="10515600" cy="4351338"/>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Actionable information from Earth Observation</a:t>
            </a:r>
            <a:br>
              <a:rPr lang="en-US" dirty="0"/>
            </a:br>
            <a:r>
              <a:rPr lang="en-US" dirty="0"/>
              <a:t>to </a:t>
            </a:r>
            <a:r>
              <a:rPr lang="en-US" i="1" dirty="0"/>
              <a:t>accelerate</a:t>
            </a:r>
            <a:r>
              <a:rPr lang="en-US" dirty="0"/>
              <a:t> the Green Transition of society and economy</a:t>
            </a:r>
            <a:endParaRPr lang="en-GB" dirty="0"/>
          </a:p>
        </p:txBody>
      </p:sp>
      <p:pic>
        <p:nvPicPr>
          <p:cNvPr id="5" name="Grafik 4">
            <a:extLst>
              <a:ext uri="{FF2B5EF4-FFF2-40B4-BE49-F238E27FC236}">
                <a16:creationId xmlns:a16="http://schemas.microsoft.com/office/drawing/2014/main" id="{53EBFF3B-1483-2AE5-4322-524BA709DAC1}"/>
              </a:ext>
            </a:extLst>
          </p:cNvPr>
          <p:cNvPicPr>
            <a:picLocks noChangeAspect="1"/>
          </p:cNvPicPr>
          <p:nvPr/>
        </p:nvPicPr>
        <p:blipFill>
          <a:blip r:embed="rId4"/>
          <a:stretch>
            <a:fillRect/>
          </a:stretch>
        </p:blipFill>
        <p:spPr>
          <a:xfrm>
            <a:off x="0" y="507666"/>
            <a:ext cx="12192000" cy="5842668"/>
          </a:xfrm>
          <a:prstGeom prst="rect">
            <a:avLst/>
          </a:prstGeom>
        </p:spPr>
      </p:pic>
    </p:spTree>
    <p:extLst>
      <p:ext uri="{BB962C8B-B14F-4D97-AF65-F5344CB8AC3E}">
        <p14:creationId xmlns:p14="http://schemas.microsoft.com/office/powerpoint/2010/main" val="2636934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A8A3B-2DF8-3ECA-99F6-22ADB7AFA6A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DA5EF8F6-5C71-1744-7465-8BA10BEE76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30"/>
          <a:stretch/>
        </p:blipFill>
        <p:spPr bwMode="auto">
          <a:xfrm>
            <a:off x="124781" y="1265343"/>
            <a:ext cx="2060168" cy="30089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mographics of Austria - Wikipedia">
            <a:extLst>
              <a:ext uri="{FF2B5EF4-FFF2-40B4-BE49-F238E27FC236}">
                <a16:creationId xmlns:a16="http://schemas.microsoft.com/office/drawing/2014/main" id="{B6F64B7E-9BF9-F00F-CCF3-06B4FEBC4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1" y="4741030"/>
            <a:ext cx="2035224" cy="120587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E999DC3C-C882-787D-EDF9-7D3D7E6E9901}"/>
              </a:ext>
            </a:extLst>
          </p:cNvPr>
          <p:cNvSpPr txBox="1"/>
          <p:nvPr/>
        </p:nvSpPr>
        <p:spPr>
          <a:xfrm>
            <a:off x="303946" y="4274306"/>
            <a:ext cx="1973232" cy="369332"/>
          </a:xfrm>
          <a:prstGeom prst="rect">
            <a:avLst/>
          </a:prstGeom>
          <a:noFill/>
        </p:spPr>
        <p:txBody>
          <a:bodyPr wrap="none" rtlCol="0">
            <a:spAutoFit/>
          </a:bodyPr>
          <a:lstStyle/>
          <a:p>
            <a:r>
              <a:rPr lang="en-GB" dirty="0"/>
              <a:t>Earth-observation</a:t>
            </a:r>
          </a:p>
        </p:txBody>
      </p:sp>
      <p:sp>
        <p:nvSpPr>
          <p:cNvPr id="7" name="Textfeld 6">
            <a:extLst>
              <a:ext uri="{FF2B5EF4-FFF2-40B4-BE49-F238E27FC236}">
                <a16:creationId xmlns:a16="http://schemas.microsoft.com/office/drawing/2014/main" id="{46DBEDBE-8390-879F-D152-C7C64704FE35}"/>
              </a:ext>
            </a:extLst>
          </p:cNvPr>
          <p:cNvSpPr txBox="1"/>
          <p:nvPr/>
        </p:nvSpPr>
        <p:spPr>
          <a:xfrm>
            <a:off x="379171" y="5992535"/>
            <a:ext cx="1819729" cy="369332"/>
          </a:xfrm>
          <a:prstGeom prst="rect">
            <a:avLst/>
          </a:prstGeom>
          <a:noFill/>
        </p:spPr>
        <p:txBody>
          <a:bodyPr wrap="none" rtlCol="0">
            <a:spAutoFit/>
          </a:bodyPr>
          <a:lstStyle/>
          <a:p>
            <a:r>
              <a:rPr lang="en-GB" dirty="0"/>
              <a:t>Socio-economic</a:t>
            </a:r>
          </a:p>
        </p:txBody>
      </p:sp>
      <p:sp>
        <p:nvSpPr>
          <p:cNvPr id="8" name="Pfeil: nach rechts 7">
            <a:extLst>
              <a:ext uri="{FF2B5EF4-FFF2-40B4-BE49-F238E27FC236}">
                <a16:creationId xmlns:a16="http://schemas.microsoft.com/office/drawing/2014/main" id="{147AF009-D159-E785-C3A8-00A94663EC13}"/>
              </a:ext>
            </a:extLst>
          </p:cNvPr>
          <p:cNvSpPr/>
          <p:nvPr/>
        </p:nvSpPr>
        <p:spPr>
          <a:xfrm>
            <a:off x="2392773" y="1722013"/>
            <a:ext cx="852336" cy="3948938"/>
          </a:xfrm>
          <a:prstGeom prst="rightArrow">
            <a:avLst>
              <a:gd name="adj1" fmla="val 81204"/>
              <a:gd name="adj2" fmla="val 67206"/>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pPr algn="ctr"/>
            <a:r>
              <a:rPr lang="en-GB" sz="2000" dirty="0">
                <a:solidFill>
                  <a:schemeClr val="tx1"/>
                </a:solidFill>
              </a:rPr>
              <a:t>Data</a:t>
            </a:r>
          </a:p>
        </p:txBody>
      </p:sp>
      <p:sp>
        <p:nvSpPr>
          <p:cNvPr id="13" name="Textfeld 12">
            <a:extLst>
              <a:ext uri="{FF2B5EF4-FFF2-40B4-BE49-F238E27FC236}">
                <a16:creationId xmlns:a16="http://schemas.microsoft.com/office/drawing/2014/main" id="{DC07B6A2-A0D0-531D-BC72-E97C1C0ECAAA}"/>
              </a:ext>
            </a:extLst>
          </p:cNvPr>
          <p:cNvSpPr txBox="1"/>
          <p:nvPr/>
        </p:nvSpPr>
        <p:spPr>
          <a:xfrm>
            <a:off x="3419131" y="3024905"/>
            <a:ext cx="1969174" cy="415498"/>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Data </a:t>
            </a:r>
          </a:p>
          <a:p>
            <a:r>
              <a:rPr lang="en-GB" sz="1050" dirty="0">
                <a:latin typeface="Poppins" panose="00000500000000000000" pitchFamily="2" charset="0"/>
                <a:cs typeface="Poppins" panose="00000500000000000000" pitchFamily="2" charset="0"/>
              </a:rPr>
              <a:t>Analytics</a:t>
            </a:r>
          </a:p>
        </p:txBody>
      </p:sp>
      <p:sp>
        <p:nvSpPr>
          <p:cNvPr id="17" name="Textfeld 16">
            <a:extLst>
              <a:ext uri="{FF2B5EF4-FFF2-40B4-BE49-F238E27FC236}">
                <a16:creationId xmlns:a16="http://schemas.microsoft.com/office/drawing/2014/main" id="{A45D014F-C347-37B9-4DD5-D074177224D5}"/>
              </a:ext>
            </a:extLst>
          </p:cNvPr>
          <p:cNvSpPr txBox="1"/>
          <p:nvPr/>
        </p:nvSpPr>
        <p:spPr>
          <a:xfrm>
            <a:off x="3415052" y="3880822"/>
            <a:ext cx="2022932" cy="415498"/>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Data </a:t>
            </a:r>
          </a:p>
          <a:p>
            <a:r>
              <a:rPr lang="en-GB" sz="1050" dirty="0">
                <a:latin typeface="Poppins" panose="00000500000000000000" pitchFamily="2" charset="0"/>
                <a:cs typeface="Poppins" panose="00000500000000000000" pitchFamily="2" charset="0"/>
              </a:rPr>
              <a:t>fusion</a:t>
            </a:r>
          </a:p>
        </p:txBody>
      </p:sp>
      <p:sp>
        <p:nvSpPr>
          <p:cNvPr id="20" name="Textfeld 19">
            <a:extLst>
              <a:ext uri="{FF2B5EF4-FFF2-40B4-BE49-F238E27FC236}">
                <a16:creationId xmlns:a16="http://schemas.microsoft.com/office/drawing/2014/main" id="{B32FD56E-F08C-37F6-C5A1-DA15ABBCF6C8}"/>
              </a:ext>
            </a:extLst>
          </p:cNvPr>
          <p:cNvSpPr txBox="1"/>
          <p:nvPr/>
        </p:nvSpPr>
        <p:spPr>
          <a:xfrm>
            <a:off x="3452934" y="4762615"/>
            <a:ext cx="1969174" cy="415498"/>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AI / ML</a:t>
            </a:r>
          </a:p>
          <a:p>
            <a:r>
              <a:rPr lang="en-GB" sz="1050" dirty="0">
                <a:latin typeface="Poppins" panose="00000500000000000000" pitchFamily="2" charset="0"/>
                <a:cs typeface="Poppins" panose="00000500000000000000" pitchFamily="2" charset="0"/>
              </a:rPr>
              <a:t>Models</a:t>
            </a:r>
          </a:p>
        </p:txBody>
      </p:sp>
      <p:sp>
        <p:nvSpPr>
          <p:cNvPr id="24" name="Rechteck 23">
            <a:extLst>
              <a:ext uri="{FF2B5EF4-FFF2-40B4-BE49-F238E27FC236}">
                <a16:creationId xmlns:a16="http://schemas.microsoft.com/office/drawing/2014/main" id="{37A43CF4-4342-B995-B0D2-F19A52521E8A}"/>
              </a:ext>
            </a:extLst>
          </p:cNvPr>
          <p:cNvSpPr/>
          <p:nvPr/>
        </p:nvSpPr>
        <p:spPr>
          <a:xfrm>
            <a:off x="6824236" y="2135360"/>
            <a:ext cx="2017961" cy="3154958"/>
          </a:xfrm>
          <a:prstGeom prst="rect">
            <a:avLst/>
          </a:prstGeom>
          <a:solidFill>
            <a:srgbClr val="FBE1E7"/>
          </a:solidFill>
          <a:ln w="38100">
            <a:solidFill>
              <a:srgbClr val="B0F6EA"/>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rgbClr val="FF0000"/>
                </a:solidFill>
              </a:rPr>
              <a:t>Delivery</a:t>
            </a:r>
          </a:p>
          <a:p>
            <a:pPr algn="ctr"/>
            <a:r>
              <a:rPr lang="en-GB" sz="1400" b="1" dirty="0">
                <a:solidFill>
                  <a:schemeClr val="tx1"/>
                </a:solidFill>
              </a:rPr>
              <a:t>Application &amp; Cockpit</a:t>
            </a:r>
          </a:p>
        </p:txBody>
      </p:sp>
      <p:pic>
        <p:nvPicPr>
          <p:cNvPr id="23" name="Grafik 22" descr="Ziel Silhouette">
            <a:extLst>
              <a:ext uri="{FF2B5EF4-FFF2-40B4-BE49-F238E27FC236}">
                <a16:creationId xmlns:a16="http://schemas.microsoft.com/office/drawing/2014/main" id="{E096A1D1-A987-33DF-AB7B-ADE1A64378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72835" y="3239282"/>
            <a:ext cx="914400" cy="914400"/>
          </a:xfrm>
          <a:prstGeom prst="rect">
            <a:avLst/>
          </a:prstGeom>
          <a:effectLst>
            <a:outerShdw blurRad="50800" dist="38100" dir="2700000" algn="tl" rotWithShape="0">
              <a:prstClr val="black">
                <a:alpha val="40000"/>
              </a:prstClr>
            </a:outerShdw>
          </a:effectLst>
        </p:spPr>
      </p:pic>
      <p:sp>
        <p:nvSpPr>
          <p:cNvPr id="35" name="Pfeil: nach rechts 34">
            <a:extLst>
              <a:ext uri="{FF2B5EF4-FFF2-40B4-BE49-F238E27FC236}">
                <a16:creationId xmlns:a16="http://schemas.microsoft.com/office/drawing/2014/main" id="{9457968C-AC98-635C-EC43-425CD2BBF907}"/>
              </a:ext>
            </a:extLst>
          </p:cNvPr>
          <p:cNvSpPr/>
          <p:nvPr/>
        </p:nvSpPr>
        <p:spPr>
          <a:xfrm>
            <a:off x="5708406" y="1722013"/>
            <a:ext cx="852336" cy="3948938"/>
          </a:xfrm>
          <a:prstGeom prst="rightArrow">
            <a:avLst>
              <a:gd name="adj1" fmla="val 81204"/>
              <a:gd name="adj2" fmla="val 67206"/>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pPr algn="ctr"/>
            <a:r>
              <a:rPr lang="en-GB" sz="2000" dirty="0">
                <a:solidFill>
                  <a:schemeClr val="tx1"/>
                </a:solidFill>
              </a:rPr>
              <a:t>Information</a:t>
            </a:r>
          </a:p>
        </p:txBody>
      </p:sp>
      <p:sp>
        <p:nvSpPr>
          <p:cNvPr id="36" name="Pfeil: nach rechts 35">
            <a:extLst>
              <a:ext uri="{FF2B5EF4-FFF2-40B4-BE49-F238E27FC236}">
                <a16:creationId xmlns:a16="http://schemas.microsoft.com/office/drawing/2014/main" id="{592D082A-3125-A1DF-52B5-099B01ACC732}"/>
              </a:ext>
            </a:extLst>
          </p:cNvPr>
          <p:cNvSpPr/>
          <p:nvPr/>
        </p:nvSpPr>
        <p:spPr>
          <a:xfrm>
            <a:off x="9119692" y="1768126"/>
            <a:ext cx="852336" cy="3948938"/>
          </a:xfrm>
          <a:prstGeom prst="rightArrow">
            <a:avLst>
              <a:gd name="adj1" fmla="val 81204"/>
              <a:gd name="adj2" fmla="val 67206"/>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pPr algn="ctr"/>
            <a:r>
              <a:rPr lang="en-GB" sz="2000" dirty="0">
                <a:solidFill>
                  <a:schemeClr val="tx1"/>
                </a:solidFill>
              </a:rPr>
              <a:t>Decision Ready Information</a:t>
            </a:r>
          </a:p>
        </p:txBody>
      </p:sp>
      <p:pic>
        <p:nvPicPr>
          <p:cNvPr id="37" name="Grafik 36" descr="Person mit Idee mit einfarbiger Füllung">
            <a:extLst>
              <a:ext uri="{FF2B5EF4-FFF2-40B4-BE49-F238E27FC236}">
                <a16:creationId xmlns:a16="http://schemas.microsoft.com/office/drawing/2014/main" id="{4E5521FB-4BCA-26D5-7E11-5F8384550C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50581" y="2074535"/>
            <a:ext cx="914400" cy="914400"/>
          </a:xfrm>
          <a:prstGeom prst="rect">
            <a:avLst/>
          </a:prstGeom>
          <a:effectLst>
            <a:outerShdw blurRad="50800" dist="38100" dir="2700000" algn="tl" rotWithShape="0">
              <a:prstClr val="black">
                <a:alpha val="40000"/>
              </a:prstClr>
            </a:outerShdw>
          </a:effectLst>
        </p:spPr>
      </p:pic>
      <p:pic>
        <p:nvPicPr>
          <p:cNvPr id="42" name="Grafik 41" descr="Server mit einfarbiger Füllung">
            <a:extLst>
              <a:ext uri="{FF2B5EF4-FFF2-40B4-BE49-F238E27FC236}">
                <a16:creationId xmlns:a16="http://schemas.microsoft.com/office/drawing/2014/main" id="{312825C1-7F91-510A-81EC-11DA91F605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50581" y="4193953"/>
            <a:ext cx="914400" cy="914400"/>
          </a:xfrm>
          <a:prstGeom prst="rect">
            <a:avLst/>
          </a:prstGeom>
          <a:effectLst>
            <a:outerShdw blurRad="50800" dist="38100" dir="2700000" algn="tl" rotWithShape="0">
              <a:prstClr val="black">
                <a:alpha val="40000"/>
              </a:prstClr>
            </a:outerShdw>
          </a:effectLst>
        </p:spPr>
      </p:pic>
      <p:sp>
        <p:nvSpPr>
          <p:cNvPr id="49" name="Textfeld 48">
            <a:extLst>
              <a:ext uri="{FF2B5EF4-FFF2-40B4-BE49-F238E27FC236}">
                <a16:creationId xmlns:a16="http://schemas.microsoft.com/office/drawing/2014/main" id="{BBE77490-6E0E-6883-DF0C-3B1D233BE6C0}"/>
              </a:ext>
            </a:extLst>
          </p:cNvPr>
          <p:cNvSpPr txBox="1"/>
          <p:nvPr/>
        </p:nvSpPr>
        <p:spPr>
          <a:xfrm>
            <a:off x="10095917" y="2949399"/>
            <a:ext cx="1453218" cy="276999"/>
          </a:xfrm>
          <a:prstGeom prst="rect">
            <a:avLst/>
          </a:prstGeom>
          <a:noFill/>
        </p:spPr>
        <p:txBody>
          <a:bodyPr wrap="none" rtlCol="0">
            <a:spAutoFit/>
          </a:bodyPr>
          <a:lstStyle/>
          <a:p>
            <a:r>
              <a:rPr lang="en-GB" sz="1200" dirty="0"/>
              <a:t>Interactive (</a:t>
            </a:r>
            <a:r>
              <a:rPr lang="en-GB" sz="1200" dirty="0" err="1"/>
              <a:t>WebUI</a:t>
            </a:r>
            <a:r>
              <a:rPr lang="en-GB" sz="1200" dirty="0"/>
              <a:t>)</a:t>
            </a:r>
          </a:p>
        </p:txBody>
      </p:sp>
      <p:sp>
        <p:nvSpPr>
          <p:cNvPr id="50" name="Textfeld 49">
            <a:extLst>
              <a:ext uri="{FF2B5EF4-FFF2-40B4-BE49-F238E27FC236}">
                <a16:creationId xmlns:a16="http://schemas.microsoft.com/office/drawing/2014/main" id="{19C5DAB8-F80E-4AEA-A749-6ED63E43B781}"/>
              </a:ext>
            </a:extLst>
          </p:cNvPr>
          <p:cNvSpPr txBox="1"/>
          <p:nvPr/>
        </p:nvSpPr>
        <p:spPr>
          <a:xfrm>
            <a:off x="10069355" y="5120739"/>
            <a:ext cx="1835759" cy="276999"/>
          </a:xfrm>
          <a:prstGeom prst="rect">
            <a:avLst/>
          </a:prstGeom>
          <a:noFill/>
        </p:spPr>
        <p:txBody>
          <a:bodyPr wrap="none" rtlCol="0">
            <a:spAutoFit/>
          </a:bodyPr>
          <a:lstStyle/>
          <a:p>
            <a:r>
              <a:rPr lang="en-GB" sz="1200" dirty="0"/>
              <a:t>machine 2 machine (API)</a:t>
            </a:r>
          </a:p>
        </p:txBody>
      </p:sp>
      <p:pic>
        <p:nvPicPr>
          <p:cNvPr id="51" name="Picture 2">
            <a:extLst>
              <a:ext uri="{FF2B5EF4-FFF2-40B4-BE49-F238E27FC236}">
                <a16:creationId xmlns:a16="http://schemas.microsoft.com/office/drawing/2014/main" id="{60966E00-5307-DB0F-E513-24350C3009D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0221" t="11446" r="5412"/>
          <a:stretch/>
        </p:blipFill>
        <p:spPr bwMode="auto">
          <a:xfrm>
            <a:off x="10066187" y="1611871"/>
            <a:ext cx="1976790" cy="410519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3">
            <a:extLst>
              <a:ext uri="{FF2B5EF4-FFF2-40B4-BE49-F238E27FC236}">
                <a16:creationId xmlns:a16="http://schemas.microsoft.com/office/drawing/2014/main" id="{5FCCB047-F2E2-58AA-7EA3-B62278C230A4}"/>
              </a:ext>
            </a:extLst>
          </p:cNvPr>
          <p:cNvSpPr/>
          <p:nvPr/>
        </p:nvSpPr>
        <p:spPr>
          <a:xfrm>
            <a:off x="0" y="0"/>
            <a:ext cx="12192000" cy="1193180"/>
          </a:xfrm>
          <a:prstGeom prst="rect">
            <a:avLst/>
          </a:prstGeom>
          <a:blipFill dpi="0" rotWithShape="1">
            <a:blip r:embed="rId11"/>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5">
            <a:extLst>
              <a:ext uri="{FF2B5EF4-FFF2-40B4-BE49-F238E27FC236}">
                <a16:creationId xmlns:a16="http://schemas.microsoft.com/office/drawing/2014/main" id="{7122C24C-ED7B-1363-DBA7-76D514C334BF}"/>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RECAP: EO applications and decision support systems</a:t>
            </a:r>
          </a:p>
        </p:txBody>
      </p:sp>
      <p:pic>
        <p:nvPicPr>
          <p:cNvPr id="26" name="Picture 8">
            <a:extLst>
              <a:ext uri="{FF2B5EF4-FFF2-40B4-BE49-F238E27FC236}">
                <a16:creationId xmlns:a16="http://schemas.microsoft.com/office/drawing/2014/main" id="{AA180835-515D-9FAD-E8FA-FFA37EE119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38" name="Textfeld 37">
            <a:extLst>
              <a:ext uri="{FF2B5EF4-FFF2-40B4-BE49-F238E27FC236}">
                <a16:creationId xmlns:a16="http://schemas.microsoft.com/office/drawing/2014/main" id="{F2986F23-D54C-88CC-95C8-DAFD9BC02A97}"/>
              </a:ext>
            </a:extLst>
          </p:cNvPr>
          <p:cNvSpPr txBox="1"/>
          <p:nvPr/>
        </p:nvSpPr>
        <p:spPr>
          <a:xfrm>
            <a:off x="3415052" y="2208977"/>
            <a:ext cx="1969174" cy="415498"/>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Data </a:t>
            </a:r>
          </a:p>
          <a:p>
            <a:r>
              <a:rPr lang="en-GB" sz="1050" dirty="0">
                <a:latin typeface="Poppins" panose="00000500000000000000" pitchFamily="2" charset="0"/>
                <a:cs typeface="Poppins" panose="00000500000000000000" pitchFamily="2" charset="0"/>
              </a:rPr>
              <a:t>Processing</a:t>
            </a:r>
          </a:p>
        </p:txBody>
      </p:sp>
    </p:spTree>
    <p:extLst>
      <p:ext uri="{BB962C8B-B14F-4D97-AF65-F5344CB8AC3E}">
        <p14:creationId xmlns:p14="http://schemas.microsoft.com/office/powerpoint/2010/main" val="819073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0366C-579B-C4B9-BBE5-09FA53412D7B}"/>
              </a:ext>
            </a:extLst>
          </p:cNvPr>
          <p:cNvSpPr>
            <a:spLocks noGrp="1"/>
          </p:cNvSpPr>
          <p:nvPr>
            <p:ph type="title"/>
          </p:nvPr>
        </p:nvSpPr>
        <p:spPr/>
        <p:txBody>
          <a:bodyPr/>
          <a:lstStyle/>
          <a:p>
            <a:r>
              <a:rPr lang="en-GB" dirty="0"/>
              <a:t>DATA FLOW – VALUE CHAIN – CONCEPT</a:t>
            </a:r>
          </a:p>
        </p:txBody>
      </p:sp>
      <p:pic>
        <p:nvPicPr>
          <p:cNvPr id="4100" name="Picture 4">
            <a:extLst>
              <a:ext uri="{FF2B5EF4-FFF2-40B4-BE49-F238E27FC236}">
                <a16:creationId xmlns:a16="http://schemas.microsoft.com/office/drawing/2014/main" id="{0464763C-534C-83E2-DFA2-906E3B72F1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30"/>
          <a:stretch/>
        </p:blipFill>
        <p:spPr bwMode="auto">
          <a:xfrm>
            <a:off x="124781" y="1303443"/>
            <a:ext cx="2060168" cy="30089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mographics of Austria - Wikipedia">
            <a:extLst>
              <a:ext uri="{FF2B5EF4-FFF2-40B4-BE49-F238E27FC236}">
                <a16:creationId xmlns:a16="http://schemas.microsoft.com/office/drawing/2014/main" id="{2B398528-D869-5FE9-71C3-54AF75D25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1" y="4779130"/>
            <a:ext cx="2035224" cy="120587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1299B156-13FC-168C-4083-D26DB322F53F}"/>
              </a:ext>
            </a:extLst>
          </p:cNvPr>
          <p:cNvSpPr txBox="1"/>
          <p:nvPr/>
        </p:nvSpPr>
        <p:spPr>
          <a:xfrm>
            <a:off x="303946" y="4312406"/>
            <a:ext cx="1973232" cy="369332"/>
          </a:xfrm>
          <a:prstGeom prst="rect">
            <a:avLst/>
          </a:prstGeom>
          <a:noFill/>
        </p:spPr>
        <p:txBody>
          <a:bodyPr wrap="none" rtlCol="0">
            <a:spAutoFit/>
          </a:bodyPr>
          <a:lstStyle/>
          <a:p>
            <a:r>
              <a:rPr lang="en-GB" dirty="0"/>
              <a:t>Earth-observation</a:t>
            </a:r>
          </a:p>
        </p:txBody>
      </p:sp>
      <p:sp>
        <p:nvSpPr>
          <p:cNvPr id="7" name="Textfeld 6">
            <a:extLst>
              <a:ext uri="{FF2B5EF4-FFF2-40B4-BE49-F238E27FC236}">
                <a16:creationId xmlns:a16="http://schemas.microsoft.com/office/drawing/2014/main" id="{D4DA869D-36DC-910C-D16F-B1E98FC35F01}"/>
              </a:ext>
            </a:extLst>
          </p:cNvPr>
          <p:cNvSpPr txBox="1"/>
          <p:nvPr/>
        </p:nvSpPr>
        <p:spPr>
          <a:xfrm>
            <a:off x="379171" y="6030635"/>
            <a:ext cx="1819729" cy="369332"/>
          </a:xfrm>
          <a:prstGeom prst="rect">
            <a:avLst/>
          </a:prstGeom>
          <a:noFill/>
        </p:spPr>
        <p:txBody>
          <a:bodyPr wrap="none" rtlCol="0">
            <a:spAutoFit/>
          </a:bodyPr>
          <a:lstStyle/>
          <a:p>
            <a:r>
              <a:rPr lang="en-GB" dirty="0"/>
              <a:t>Socio-economic</a:t>
            </a:r>
          </a:p>
        </p:txBody>
      </p:sp>
      <p:sp>
        <p:nvSpPr>
          <p:cNvPr id="8" name="Pfeil: nach rechts 7">
            <a:extLst>
              <a:ext uri="{FF2B5EF4-FFF2-40B4-BE49-F238E27FC236}">
                <a16:creationId xmlns:a16="http://schemas.microsoft.com/office/drawing/2014/main" id="{18F9FFEB-4FE3-56AA-84F1-BF6EFD7D5619}"/>
              </a:ext>
            </a:extLst>
          </p:cNvPr>
          <p:cNvSpPr/>
          <p:nvPr/>
        </p:nvSpPr>
        <p:spPr>
          <a:xfrm>
            <a:off x="2392773" y="1760113"/>
            <a:ext cx="852336" cy="3948938"/>
          </a:xfrm>
          <a:prstGeom prst="rightArrow">
            <a:avLst>
              <a:gd name="adj1" fmla="val 81204"/>
              <a:gd name="adj2" fmla="val 67206"/>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pPr algn="ctr"/>
            <a:r>
              <a:rPr lang="en-GB" sz="2000" dirty="0">
                <a:solidFill>
                  <a:schemeClr val="tx1"/>
                </a:solidFill>
              </a:rPr>
              <a:t>Data</a:t>
            </a:r>
          </a:p>
        </p:txBody>
      </p:sp>
      <p:grpSp>
        <p:nvGrpSpPr>
          <p:cNvPr id="11" name="Gruppieren 10">
            <a:extLst>
              <a:ext uri="{FF2B5EF4-FFF2-40B4-BE49-F238E27FC236}">
                <a16:creationId xmlns:a16="http://schemas.microsoft.com/office/drawing/2014/main" id="{73322DB6-A708-27D0-576D-D1F018852FB0}"/>
              </a:ext>
            </a:extLst>
          </p:cNvPr>
          <p:cNvGrpSpPr/>
          <p:nvPr/>
        </p:nvGrpSpPr>
        <p:grpSpPr>
          <a:xfrm>
            <a:off x="3386680" y="1297705"/>
            <a:ext cx="2030088" cy="577081"/>
            <a:chOff x="3313437" y="2966614"/>
            <a:chExt cx="2030088" cy="577081"/>
          </a:xfrm>
        </p:grpSpPr>
        <p:pic>
          <p:nvPicPr>
            <p:cNvPr id="12" name="Grafik 11">
              <a:extLst>
                <a:ext uri="{FF2B5EF4-FFF2-40B4-BE49-F238E27FC236}">
                  <a16:creationId xmlns:a16="http://schemas.microsoft.com/office/drawing/2014/main" id="{15F5E024-29B4-EE55-63BA-740D882C935B}"/>
                </a:ext>
              </a:extLst>
            </p:cNvPr>
            <p:cNvPicPr>
              <a:picLocks noChangeAspect="1"/>
            </p:cNvPicPr>
            <p:nvPr/>
          </p:nvPicPr>
          <p:blipFill>
            <a:blip r:embed="rId4"/>
            <a:stretch>
              <a:fillRect/>
            </a:stretch>
          </p:blipFill>
          <p:spPr>
            <a:xfrm>
              <a:off x="3313437" y="2969198"/>
              <a:ext cx="2030088" cy="560945"/>
            </a:xfrm>
            <a:prstGeom prst="rect">
              <a:avLst/>
            </a:prstGeom>
            <a:effectLst>
              <a:outerShdw blurRad="50800" dist="38100" dir="2700000" algn="tl" rotWithShape="0">
                <a:prstClr val="black">
                  <a:alpha val="40000"/>
                </a:prstClr>
              </a:outerShdw>
            </a:effectLst>
          </p:spPr>
        </p:pic>
        <p:sp>
          <p:nvSpPr>
            <p:cNvPr id="13" name="Textfeld 12">
              <a:extLst>
                <a:ext uri="{FF2B5EF4-FFF2-40B4-BE49-F238E27FC236}">
                  <a16:creationId xmlns:a16="http://schemas.microsoft.com/office/drawing/2014/main" id="{64FA0156-35AA-A7D7-0CA8-574D600FB9CB}"/>
                </a:ext>
              </a:extLst>
            </p:cNvPr>
            <p:cNvSpPr txBox="1"/>
            <p:nvPr/>
          </p:nvSpPr>
          <p:spPr>
            <a:xfrm>
              <a:off x="4272414" y="2966614"/>
              <a:ext cx="1042647" cy="577081"/>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Renewable Energy Potentials</a:t>
              </a:r>
            </a:p>
          </p:txBody>
        </p:sp>
      </p:grpSp>
      <p:sp>
        <p:nvSpPr>
          <p:cNvPr id="14" name="Rechteck 13">
            <a:extLst>
              <a:ext uri="{FF2B5EF4-FFF2-40B4-BE49-F238E27FC236}">
                <a16:creationId xmlns:a16="http://schemas.microsoft.com/office/drawing/2014/main" id="{28688475-5325-942A-80C6-3518644C6BE7}"/>
              </a:ext>
            </a:extLst>
          </p:cNvPr>
          <p:cNvSpPr/>
          <p:nvPr/>
        </p:nvSpPr>
        <p:spPr>
          <a:xfrm>
            <a:off x="3420483" y="4381459"/>
            <a:ext cx="2030088" cy="567337"/>
          </a:xfrm>
          <a:prstGeom prst="rect">
            <a:avLst/>
          </a:prstGeom>
          <a:solidFill>
            <a:schemeClr val="bg2">
              <a:lumMod val="25000"/>
              <a:lumOff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1200" dirty="0">
                <a:solidFill>
                  <a:schemeClr val="tx1"/>
                </a:solidFill>
              </a:rPr>
              <a:t>Brownfields, soil sealing, re-naturalization potential </a:t>
            </a:r>
          </a:p>
        </p:txBody>
      </p:sp>
      <p:grpSp>
        <p:nvGrpSpPr>
          <p:cNvPr id="15" name="Gruppieren 14">
            <a:extLst>
              <a:ext uri="{FF2B5EF4-FFF2-40B4-BE49-F238E27FC236}">
                <a16:creationId xmlns:a16="http://schemas.microsoft.com/office/drawing/2014/main" id="{9A68FCD3-2C40-4399-D564-55BC352BC341}"/>
              </a:ext>
            </a:extLst>
          </p:cNvPr>
          <p:cNvGrpSpPr/>
          <p:nvPr/>
        </p:nvGrpSpPr>
        <p:grpSpPr>
          <a:xfrm>
            <a:off x="3407895" y="2153622"/>
            <a:ext cx="2030088" cy="580782"/>
            <a:chOff x="3313437" y="2949361"/>
            <a:chExt cx="2030088" cy="580782"/>
          </a:xfrm>
        </p:grpSpPr>
        <p:pic>
          <p:nvPicPr>
            <p:cNvPr id="16" name="Grafik 15">
              <a:extLst>
                <a:ext uri="{FF2B5EF4-FFF2-40B4-BE49-F238E27FC236}">
                  <a16:creationId xmlns:a16="http://schemas.microsoft.com/office/drawing/2014/main" id="{5DC62C3A-7AE7-AD2A-A89F-D2ECB4898D29}"/>
                </a:ext>
              </a:extLst>
            </p:cNvPr>
            <p:cNvPicPr>
              <a:picLocks noChangeAspect="1"/>
            </p:cNvPicPr>
            <p:nvPr/>
          </p:nvPicPr>
          <p:blipFill>
            <a:blip r:embed="rId4"/>
            <a:stretch>
              <a:fillRect/>
            </a:stretch>
          </p:blipFill>
          <p:spPr>
            <a:xfrm>
              <a:off x="3313437" y="2969198"/>
              <a:ext cx="2030088" cy="560945"/>
            </a:xfrm>
            <a:prstGeom prst="rect">
              <a:avLst/>
            </a:prstGeom>
            <a:effectLst>
              <a:outerShdw blurRad="50800" dist="38100" dir="2700000" algn="tl" rotWithShape="0">
                <a:prstClr val="black">
                  <a:alpha val="40000"/>
                </a:prstClr>
              </a:outerShdw>
            </a:effectLst>
          </p:spPr>
        </p:pic>
        <p:sp>
          <p:nvSpPr>
            <p:cNvPr id="17" name="Textfeld 16">
              <a:extLst>
                <a:ext uri="{FF2B5EF4-FFF2-40B4-BE49-F238E27FC236}">
                  <a16:creationId xmlns:a16="http://schemas.microsoft.com/office/drawing/2014/main" id="{47606CD3-07AC-DB50-0077-7E6FD8B2E6FA}"/>
                </a:ext>
              </a:extLst>
            </p:cNvPr>
            <p:cNvSpPr txBox="1"/>
            <p:nvPr/>
          </p:nvSpPr>
          <p:spPr>
            <a:xfrm>
              <a:off x="4272414" y="2949361"/>
              <a:ext cx="1071111" cy="577081"/>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Microclimate Trends &amp; Impacts</a:t>
              </a:r>
            </a:p>
          </p:txBody>
        </p:sp>
      </p:grpSp>
      <p:grpSp>
        <p:nvGrpSpPr>
          <p:cNvPr id="18" name="Gruppieren 17">
            <a:extLst>
              <a:ext uri="{FF2B5EF4-FFF2-40B4-BE49-F238E27FC236}">
                <a16:creationId xmlns:a16="http://schemas.microsoft.com/office/drawing/2014/main" id="{8375911C-A96A-3F76-AA1F-A8CC00C0FACA}"/>
              </a:ext>
            </a:extLst>
          </p:cNvPr>
          <p:cNvGrpSpPr/>
          <p:nvPr/>
        </p:nvGrpSpPr>
        <p:grpSpPr>
          <a:xfrm>
            <a:off x="3420483" y="3035415"/>
            <a:ext cx="2030088" cy="577081"/>
            <a:chOff x="3313437" y="2957984"/>
            <a:chExt cx="2030088" cy="577081"/>
          </a:xfrm>
        </p:grpSpPr>
        <p:pic>
          <p:nvPicPr>
            <p:cNvPr id="19" name="Grafik 18">
              <a:extLst>
                <a:ext uri="{FF2B5EF4-FFF2-40B4-BE49-F238E27FC236}">
                  <a16:creationId xmlns:a16="http://schemas.microsoft.com/office/drawing/2014/main" id="{61DCD651-45F7-5E47-3433-4FBFAE3561F7}"/>
                </a:ext>
              </a:extLst>
            </p:cNvPr>
            <p:cNvPicPr>
              <a:picLocks noChangeAspect="1"/>
            </p:cNvPicPr>
            <p:nvPr/>
          </p:nvPicPr>
          <p:blipFill>
            <a:blip r:embed="rId4"/>
            <a:stretch>
              <a:fillRect/>
            </a:stretch>
          </p:blipFill>
          <p:spPr>
            <a:xfrm>
              <a:off x="3313437" y="2969198"/>
              <a:ext cx="2030088" cy="560945"/>
            </a:xfrm>
            <a:prstGeom prst="rect">
              <a:avLst/>
            </a:prstGeom>
            <a:effectLst>
              <a:outerShdw blurRad="50800" dist="38100" dir="2700000" algn="tl" rotWithShape="0">
                <a:prstClr val="black">
                  <a:alpha val="40000"/>
                </a:prstClr>
              </a:outerShdw>
            </a:effectLst>
          </p:spPr>
        </p:pic>
        <p:sp>
          <p:nvSpPr>
            <p:cNvPr id="20" name="Textfeld 19">
              <a:extLst>
                <a:ext uri="{FF2B5EF4-FFF2-40B4-BE49-F238E27FC236}">
                  <a16:creationId xmlns:a16="http://schemas.microsoft.com/office/drawing/2014/main" id="{B6A144BA-2E61-9CBC-EACE-F5AC2A684432}"/>
                </a:ext>
              </a:extLst>
            </p:cNvPr>
            <p:cNvSpPr txBox="1"/>
            <p:nvPr/>
          </p:nvSpPr>
          <p:spPr>
            <a:xfrm>
              <a:off x="4272414" y="2957984"/>
              <a:ext cx="1042647" cy="577081"/>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Ecosystems &amp; Natural Resources</a:t>
              </a:r>
            </a:p>
          </p:txBody>
        </p:sp>
      </p:grpSp>
      <p:sp>
        <p:nvSpPr>
          <p:cNvPr id="21" name="Rechteck 20">
            <a:extLst>
              <a:ext uri="{FF2B5EF4-FFF2-40B4-BE49-F238E27FC236}">
                <a16:creationId xmlns:a16="http://schemas.microsoft.com/office/drawing/2014/main" id="{E992F3AA-73A3-AD63-4568-F4B92A11E03F}"/>
              </a:ext>
            </a:extLst>
          </p:cNvPr>
          <p:cNvSpPr/>
          <p:nvPr/>
        </p:nvSpPr>
        <p:spPr>
          <a:xfrm>
            <a:off x="3420483" y="5261021"/>
            <a:ext cx="2030088" cy="567337"/>
          </a:xfrm>
          <a:prstGeom prst="rect">
            <a:avLst/>
          </a:prstGeom>
          <a:solidFill>
            <a:schemeClr val="bg2">
              <a:lumMod val="25000"/>
              <a:lumOff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1200" dirty="0">
                <a:solidFill>
                  <a:schemeClr val="tx1"/>
                </a:solidFill>
              </a:rPr>
              <a:t>Air quality and health risk indicators</a:t>
            </a:r>
          </a:p>
        </p:txBody>
      </p:sp>
      <p:sp>
        <p:nvSpPr>
          <p:cNvPr id="24" name="Rechteck 23">
            <a:extLst>
              <a:ext uri="{FF2B5EF4-FFF2-40B4-BE49-F238E27FC236}">
                <a16:creationId xmlns:a16="http://schemas.microsoft.com/office/drawing/2014/main" id="{A71B447E-D969-E7B0-86A4-1FD30EB52AB6}"/>
              </a:ext>
            </a:extLst>
          </p:cNvPr>
          <p:cNvSpPr/>
          <p:nvPr/>
        </p:nvSpPr>
        <p:spPr>
          <a:xfrm>
            <a:off x="6824236" y="2173460"/>
            <a:ext cx="2017961" cy="3154958"/>
          </a:xfrm>
          <a:prstGeom prst="rect">
            <a:avLst/>
          </a:prstGeom>
          <a:solidFill>
            <a:srgbClr val="FBE1E7"/>
          </a:solidFill>
          <a:ln w="38100">
            <a:solidFill>
              <a:srgbClr val="B0F6EA"/>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rgbClr val="FF0000"/>
                </a:solidFill>
              </a:rPr>
              <a:t>GTIF Ecosystem</a:t>
            </a:r>
          </a:p>
          <a:p>
            <a:pPr algn="ctr"/>
            <a:r>
              <a:rPr lang="en-GB" sz="1400" b="1" dirty="0">
                <a:solidFill>
                  <a:schemeClr val="tx1"/>
                </a:solidFill>
              </a:rPr>
              <a:t>Application &amp; Cockpit</a:t>
            </a:r>
          </a:p>
        </p:txBody>
      </p:sp>
      <p:pic>
        <p:nvPicPr>
          <p:cNvPr id="23" name="Grafik 22" descr="Ziel Silhouette">
            <a:extLst>
              <a:ext uri="{FF2B5EF4-FFF2-40B4-BE49-F238E27FC236}">
                <a16:creationId xmlns:a16="http://schemas.microsoft.com/office/drawing/2014/main" id="{09B90D35-ABD9-870B-7C3D-A9967CED7A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2835" y="3277382"/>
            <a:ext cx="914400" cy="914400"/>
          </a:xfrm>
          <a:prstGeom prst="rect">
            <a:avLst/>
          </a:prstGeom>
          <a:effectLst>
            <a:outerShdw blurRad="50800" dist="38100" dir="2700000" algn="tl" rotWithShape="0">
              <a:prstClr val="black">
                <a:alpha val="40000"/>
              </a:prstClr>
            </a:outerShdw>
          </a:effectLst>
        </p:spPr>
      </p:pic>
      <p:grpSp>
        <p:nvGrpSpPr>
          <p:cNvPr id="30" name="Gruppieren 29">
            <a:extLst>
              <a:ext uri="{FF2B5EF4-FFF2-40B4-BE49-F238E27FC236}">
                <a16:creationId xmlns:a16="http://schemas.microsoft.com/office/drawing/2014/main" id="{8D58309D-8360-B39F-F646-2672C813DC82}"/>
              </a:ext>
            </a:extLst>
          </p:cNvPr>
          <p:cNvGrpSpPr/>
          <p:nvPr/>
        </p:nvGrpSpPr>
        <p:grpSpPr>
          <a:xfrm>
            <a:off x="4025041" y="3919799"/>
            <a:ext cx="641231" cy="149435"/>
            <a:chOff x="7712015" y="1256671"/>
            <a:chExt cx="641231" cy="149435"/>
          </a:xfrm>
        </p:grpSpPr>
        <p:sp>
          <p:nvSpPr>
            <p:cNvPr id="27" name="Flussdiagramm: Verbinder 26">
              <a:extLst>
                <a:ext uri="{FF2B5EF4-FFF2-40B4-BE49-F238E27FC236}">
                  <a16:creationId xmlns:a16="http://schemas.microsoft.com/office/drawing/2014/main" id="{66B91714-210C-CA7D-693F-C7B2E76E14AB}"/>
                </a:ext>
              </a:extLst>
            </p:cNvPr>
            <p:cNvSpPr/>
            <p:nvPr/>
          </p:nvSpPr>
          <p:spPr>
            <a:xfrm>
              <a:off x="7712015" y="1256671"/>
              <a:ext cx="146649" cy="149435"/>
            </a:xfrm>
            <a:prstGeom prst="flowChartConnector">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ussdiagramm: Verbinder 27">
              <a:extLst>
                <a:ext uri="{FF2B5EF4-FFF2-40B4-BE49-F238E27FC236}">
                  <a16:creationId xmlns:a16="http://schemas.microsoft.com/office/drawing/2014/main" id="{38D3C696-1B6B-9D8E-A38F-80D82599F271}"/>
                </a:ext>
              </a:extLst>
            </p:cNvPr>
            <p:cNvSpPr/>
            <p:nvPr/>
          </p:nvSpPr>
          <p:spPr>
            <a:xfrm>
              <a:off x="7959306" y="1256671"/>
              <a:ext cx="146649" cy="149435"/>
            </a:xfrm>
            <a:prstGeom prst="flowChartConnector">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lussdiagramm: Verbinder 28">
              <a:extLst>
                <a:ext uri="{FF2B5EF4-FFF2-40B4-BE49-F238E27FC236}">
                  <a16:creationId xmlns:a16="http://schemas.microsoft.com/office/drawing/2014/main" id="{89B840AF-60F4-A4FB-457B-F3C2D78904E3}"/>
                </a:ext>
              </a:extLst>
            </p:cNvPr>
            <p:cNvSpPr/>
            <p:nvPr/>
          </p:nvSpPr>
          <p:spPr>
            <a:xfrm>
              <a:off x="8206597" y="1256671"/>
              <a:ext cx="146649" cy="149435"/>
            </a:xfrm>
            <a:prstGeom prst="flowChartConnector">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uppieren 30">
            <a:extLst>
              <a:ext uri="{FF2B5EF4-FFF2-40B4-BE49-F238E27FC236}">
                <a16:creationId xmlns:a16="http://schemas.microsoft.com/office/drawing/2014/main" id="{47532D76-D548-24B3-A9D3-78E6EE63BF44}"/>
              </a:ext>
            </a:extLst>
          </p:cNvPr>
          <p:cNvGrpSpPr/>
          <p:nvPr/>
        </p:nvGrpSpPr>
        <p:grpSpPr>
          <a:xfrm>
            <a:off x="4058844" y="6140583"/>
            <a:ext cx="641231" cy="149435"/>
            <a:chOff x="7712015" y="1256671"/>
            <a:chExt cx="641231" cy="149435"/>
          </a:xfrm>
        </p:grpSpPr>
        <p:sp>
          <p:nvSpPr>
            <p:cNvPr id="32" name="Flussdiagramm: Verbinder 31">
              <a:extLst>
                <a:ext uri="{FF2B5EF4-FFF2-40B4-BE49-F238E27FC236}">
                  <a16:creationId xmlns:a16="http://schemas.microsoft.com/office/drawing/2014/main" id="{111C3B37-4551-467B-B965-9904A191963B}"/>
                </a:ext>
              </a:extLst>
            </p:cNvPr>
            <p:cNvSpPr/>
            <p:nvPr/>
          </p:nvSpPr>
          <p:spPr>
            <a:xfrm>
              <a:off x="7712015" y="1256671"/>
              <a:ext cx="146649" cy="149435"/>
            </a:xfrm>
            <a:prstGeom prst="flowChartConnector">
              <a:avLst/>
            </a:prstGeom>
            <a:solidFill>
              <a:schemeClr val="bg2">
                <a:lumMod val="25000"/>
                <a:lumOff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sz="1200">
                <a:solidFill>
                  <a:schemeClr val="tx1"/>
                </a:solidFill>
              </a:endParaRPr>
            </a:p>
          </p:txBody>
        </p:sp>
        <p:sp>
          <p:nvSpPr>
            <p:cNvPr id="33" name="Flussdiagramm: Verbinder 32">
              <a:extLst>
                <a:ext uri="{FF2B5EF4-FFF2-40B4-BE49-F238E27FC236}">
                  <a16:creationId xmlns:a16="http://schemas.microsoft.com/office/drawing/2014/main" id="{EA1C1CCD-44CC-0F8A-C85F-4597899E0431}"/>
                </a:ext>
              </a:extLst>
            </p:cNvPr>
            <p:cNvSpPr/>
            <p:nvPr/>
          </p:nvSpPr>
          <p:spPr>
            <a:xfrm>
              <a:off x="7959306" y="1256671"/>
              <a:ext cx="146649" cy="149435"/>
            </a:xfrm>
            <a:prstGeom prst="flowChartConnector">
              <a:avLst/>
            </a:prstGeom>
            <a:solidFill>
              <a:schemeClr val="bg2">
                <a:lumMod val="25000"/>
                <a:lumOff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sz="1200">
                <a:solidFill>
                  <a:schemeClr val="tx1"/>
                </a:solidFill>
              </a:endParaRPr>
            </a:p>
          </p:txBody>
        </p:sp>
        <p:sp>
          <p:nvSpPr>
            <p:cNvPr id="34" name="Flussdiagramm: Verbinder 33">
              <a:extLst>
                <a:ext uri="{FF2B5EF4-FFF2-40B4-BE49-F238E27FC236}">
                  <a16:creationId xmlns:a16="http://schemas.microsoft.com/office/drawing/2014/main" id="{FD72F0D9-56C8-2D8A-FF86-64B690407494}"/>
                </a:ext>
              </a:extLst>
            </p:cNvPr>
            <p:cNvSpPr/>
            <p:nvPr/>
          </p:nvSpPr>
          <p:spPr>
            <a:xfrm>
              <a:off x="8206597" y="1256671"/>
              <a:ext cx="146649" cy="149435"/>
            </a:xfrm>
            <a:prstGeom prst="flowChartConnector">
              <a:avLst/>
            </a:prstGeom>
            <a:solidFill>
              <a:schemeClr val="bg2">
                <a:lumMod val="25000"/>
                <a:lumOff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sz="1200">
                <a:solidFill>
                  <a:schemeClr val="tx1"/>
                </a:solidFill>
              </a:endParaRPr>
            </a:p>
          </p:txBody>
        </p:sp>
      </p:grpSp>
      <p:sp>
        <p:nvSpPr>
          <p:cNvPr id="35" name="Pfeil: nach rechts 34">
            <a:extLst>
              <a:ext uri="{FF2B5EF4-FFF2-40B4-BE49-F238E27FC236}">
                <a16:creationId xmlns:a16="http://schemas.microsoft.com/office/drawing/2014/main" id="{4633CE13-74F8-866C-75B0-092982B2FD0D}"/>
              </a:ext>
            </a:extLst>
          </p:cNvPr>
          <p:cNvSpPr/>
          <p:nvPr/>
        </p:nvSpPr>
        <p:spPr>
          <a:xfrm>
            <a:off x="5708406" y="1760113"/>
            <a:ext cx="852336" cy="3948938"/>
          </a:xfrm>
          <a:prstGeom prst="rightArrow">
            <a:avLst>
              <a:gd name="adj1" fmla="val 81204"/>
              <a:gd name="adj2" fmla="val 67206"/>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pPr algn="ctr"/>
            <a:r>
              <a:rPr lang="en-GB" sz="2000" dirty="0">
                <a:solidFill>
                  <a:schemeClr val="tx1"/>
                </a:solidFill>
              </a:rPr>
              <a:t>Information</a:t>
            </a:r>
          </a:p>
        </p:txBody>
      </p:sp>
      <p:sp>
        <p:nvSpPr>
          <p:cNvPr id="36" name="Pfeil: nach rechts 35">
            <a:extLst>
              <a:ext uri="{FF2B5EF4-FFF2-40B4-BE49-F238E27FC236}">
                <a16:creationId xmlns:a16="http://schemas.microsoft.com/office/drawing/2014/main" id="{ADF8C2A4-F8E7-C0FF-2CC1-24A28444BB15}"/>
              </a:ext>
            </a:extLst>
          </p:cNvPr>
          <p:cNvSpPr/>
          <p:nvPr/>
        </p:nvSpPr>
        <p:spPr>
          <a:xfrm>
            <a:off x="9119692" y="1806226"/>
            <a:ext cx="852336" cy="3948938"/>
          </a:xfrm>
          <a:prstGeom prst="rightArrow">
            <a:avLst>
              <a:gd name="adj1" fmla="val 81204"/>
              <a:gd name="adj2" fmla="val 67206"/>
            </a:avLst>
          </a:prstGeom>
          <a:solidFill>
            <a:srgbClr val="B0F6E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pPr algn="ctr"/>
            <a:r>
              <a:rPr lang="en-GB" sz="2000" dirty="0">
                <a:solidFill>
                  <a:schemeClr val="tx1"/>
                </a:solidFill>
              </a:rPr>
              <a:t>Decision Ready Information</a:t>
            </a:r>
          </a:p>
        </p:txBody>
      </p:sp>
      <p:pic>
        <p:nvPicPr>
          <p:cNvPr id="37" name="Grafik 36" descr="Person mit Idee mit einfarbiger Füllung">
            <a:extLst>
              <a:ext uri="{FF2B5EF4-FFF2-40B4-BE49-F238E27FC236}">
                <a16:creationId xmlns:a16="http://schemas.microsoft.com/office/drawing/2014/main" id="{0AFC1E5A-D836-237E-3712-F67E30709C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0581" y="2112635"/>
            <a:ext cx="914400" cy="914400"/>
          </a:xfrm>
          <a:prstGeom prst="rect">
            <a:avLst/>
          </a:prstGeom>
          <a:effectLst>
            <a:outerShdw blurRad="50800" dist="38100" dir="2700000" algn="tl" rotWithShape="0">
              <a:prstClr val="black">
                <a:alpha val="40000"/>
              </a:prstClr>
            </a:outerShdw>
          </a:effectLst>
        </p:spPr>
      </p:pic>
      <p:pic>
        <p:nvPicPr>
          <p:cNvPr id="39" name="Grafik 38">
            <a:extLst>
              <a:ext uri="{FF2B5EF4-FFF2-40B4-BE49-F238E27FC236}">
                <a16:creationId xmlns:a16="http://schemas.microsoft.com/office/drawing/2014/main" id="{A7F4266D-FF66-A81B-B6ED-B4540262DCFB}"/>
              </a:ext>
            </a:extLst>
          </p:cNvPr>
          <p:cNvPicPr>
            <a:picLocks noChangeAspect="1"/>
          </p:cNvPicPr>
          <p:nvPr/>
        </p:nvPicPr>
        <p:blipFill>
          <a:blip r:embed="rId4"/>
          <a:stretch>
            <a:fillRect/>
          </a:stretch>
        </p:blipFill>
        <p:spPr>
          <a:xfrm>
            <a:off x="6812110" y="4770892"/>
            <a:ext cx="2030088" cy="560945"/>
          </a:xfrm>
          <a:prstGeom prst="rect">
            <a:avLst/>
          </a:prstGeom>
          <a:effectLst/>
        </p:spPr>
      </p:pic>
      <p:pic>
        <p:nvPicPr>
          <p:cNvPr id="42" name="Grafik 41" descr="Server mit einfarbiger Füllung">
            <a:extLst>
              <a:ext uri="{FF2B5EF4-FFF2-40B4-BE49-F238E27FC236}">
                <a16:creationId xmlns:a16="http://schemas.microsoft.com/office/drawing/2014/main" id="{DFFF335E-7305-CFAF-92A6-7C4FC3EA68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0581" y="4232053"/>
            <a:ext cx="914400" cy="914400"/>
          </a:xfrm>
          <a:prstGeom prst="rect">
            <a:avLst/>
          </a:prstGeom>
          <a:effectLst>
            <a:outerShdw blurRad="50800" dist="38100" dir="2700000" algn="tl" rotWithShape="0">
              <a:prstClr val="black">
                <a:alpha val="40000"/>
              </a:prstClr>
            </a:outerShdw>
          </a:effectLst>
        </p:spPr>
      </p:pic>
      <p:grpSp>
        <p:nvGrpSpPr>
          <p:cNvPr id="43" name="Gruppieren 42">
            <a:extLst>
              <a:ext uri="{FF2B5EF4-FFF2-40B4-BE49-F238E27FC236}">
                <a16:creationId xmlns:a16="http://schemas.microsoft.com/office/drawing/2014/main" id="{1E7FB684-B673-C9FB-D2A3-E90C7930E194}"/>
              </a:ext>
            </a:extLst>
          </p:cNvPr>
          <p:cNvGrpSpPr/>
          <p:nvPr/>
        </p:nvGrpSpPr>
        <p:grpSpPr>
          <a:xfrm>
            <a:off x="7290798" y="6156808"/>
            <a:ext cx="2030088" cy="560945"/>
            <a:chOff x="3313437" y="2969198"/>
            <a:chExt cx="2030088" cy="560945"/>
          </a:xfrm>
        </p:grpSpPr>
        <p:pic>
          <p:nvPicPr>
            <p:cNvPr id="44" name="Grafik 43">
              <a:extLst>
                <a:ext uri="{FF2B5EF4-FFF2-40B4-BE49-F238E27FC236}">
                  <a16:creationId xmlns:a16="http://schemas.microsoft.com/office/drawing/2014/main" id="{AC6902CE-AEB1-EAD7-5A87-F13B3E4FF095}"/>
                </a:ext>
              </a:extLst>
            </p:cNvPr>
            <p:cNvPicPr>
              <a:picLocks noChangeAspect="1"/>
            </p:cNvPicPr>
            <p:nvPr/>
          </p:nvPicPr>
          <p:blipFill>
            <a:blip r:embed="rId4"/>
            <a:stretch>
              <a:fillRect/>
            </a:stretch>
          </p:blipFill>
          <p:spPr>
            <a:xfrm>
              <a:off x="3313437" y="2969198"/>
              <a:ext cx="2030088" cy="560945"/>
            </a:xfrm>
            <a:prstGeom prst="rect">
              <a:avLst/>
            </a:prstGeom>
            <a:effectLst>
              <a:outerShdw blurRad="50800" dist="38100" dir="2700000" algn="tl" rotWithShape="0">
                <a:prstClr val="black">
                  <a:alpha val="40000"/>
                </a:prstClr>
              </a:outerShdw>
            </a:effectLst>
          </p:spPr>
        </p:pic>
        <p:sp>
          <p:nvSpPr>
            <p:cNvPr id="45" name="Textfeld 44">
              <a:extLst>
                <a:ext uri="{FF2B5EF4-FFF2-40B4-BE49-F238E27FC236}">
                  <a16:creationId xmlns:a16="http://schemas.microsoft.com/office/drawing/2014/main" id="{4F16538F-C537-24EF-4803-CEA1DE3A2A66}"/>
                </a:ext>
              </a:extLst>
            </p:cNvPr>
            <p:cNvSpPr txBox="1"/>
            <p:nvPr/>
          </p:nvSpPr>
          <p:spPr>
            <a:xfrm>
              <a:off x="4272414" y="3044248"/>
              <a:ext cx="1042647" cy="415498"/>
            </a:xfrm>
            <a:prstGeom prst="rect">
              <a:avLst/>
            </a:prstGeom>
            <a:solidFill>
              <a:srgbClr val="B0F6EA"/>
            </a:solidFill>
          </p:spPr>
          <p:txBody>
            <a:bodyPr wrap="square" rtlCol="0">
              <a:spAutoFit/>
            </a:bodyPr>
            <a:lstStyle/>
            <a:p>
              <a:r>
                <a:rPr lang="en-GB" sz="1050" dirty="0">
                  <a:latin typeface="Poppins" panose="00000500000000000000" pitchFamily="2" charset="0"/>
                  <a:cs typeface="Poppins" panose="00000500000000000000" pitchFamily="2" charset="0"/>
                </a:rPr>
                <a:t>GTIF Capability</a:t>
              </a:r>
            </a:p>
          </p:txBody>
        </p:sp>
      </p:grpSp>
      <p:sp>
        <p:nvSpPr>
          <p:cNvPr id="46" name="Rechteck 45">
            <a:extLst>
              <a:ext uri="{FF2B5EF4-FFF2-40B4-BE49-F238E27FC236}">
                <a16:creationId xmlns:a16="http://schemas.microsoft.com/office/drawing/2014/main" id="{6D6F37EB-D30F-B96C-6E2A-8321282618D0}"/>
              </a:ext>
            </a:extLst>
          </p:cNvPr>
          <p:cNvSpPr/>
          <p:nvPr/>
        </p:nvSpPr>
        <p:spPr>
          <a:xfrm>
            <a:off x="9560639" y="6140583"/>
            <a:ext cx="2030088" cy="567337"/>
          </a:xfrm>
          <a:prstGeom prst="rect">
            <a:avLst/>
          </a:prstGeom>
          <a:solidFill>
            <a:schemeClr val="bg2">
              <a:lumMod val="25000"/>
              <a:lumOff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1200" dirty="0">
                <a:solidFill>
                  <a:schemeClr val="tx1"/>
                </a:solidFill>
              </a:rPr>
              <a:t>Third Party Info Source (non-GTIF)</a:t>
            </a:r>
          </a:p>
        </p:txBody>
      </p:sp>
      <p:sp>
        <p:nvSpPr>
          <p:cNvPr id="47" name="Textfeld 46">
            <a:extLst>
              <a:ext uri="{FF2B5EF4-FFF2-40B4-BE49-F238E27FC236}">
                <a16:creationId xmlns:a16="http://schemas.microsoft.com/office/drawing/2014/main" id="{E2DD9C7A-1A2D-91B3-4F53-FA118AC37D58}"/>
              </a:ext>
            </a:extLst>
          </p:cNvPr>
          <p:cNvSpPr txBox="1"/>
          <p:nvPr/>
        </p:nvSpPr>
        <p:spPr>
          <a:xfrm>
            <a:off x="7133726" y="5884586"/>
            <a:ext cx="671209" cy="276999"/>
          </a:xfrm>
          <a:prstGeom prst="rect">
            <a:avLst/>
          </a:prstGeom>
          <a:noFill/>
        </p:spPr>
        <p:txBody>
          <a:bodyPr wrap="none" rtlCol="0">
            <a:spAutoFit/>
          </a:bodyPr>
          <a:lstStyle/>
          <a:p>
            <a:r>
              <a:rPr lang="en-GB" sz="1200" dirty="0"/>
              <a:t>Legend</a:t>
            </a:r>
          </a:p>
        </p:txBody>
      </p:sp>
      <p:sp>
        <p:nvSpPr>
          <p:cNvPr id="48" name="Rechteck: abgerundete Ecken 47">
            <a:extLst>
              <a:ext uri="{FF2B5EF4-FFF2-40B4-BE49-F238E27FC236}">
                <a16:creationId xmlns:a16="http://schemas.microsoft.com/office/drawing/2014/main" id="{99C7BB84-0E84-8F9A-B82C-6DB12CF09FDA}"/>
              </a:ext>
            </a:extLst>
          </p:cNvPr>
          <p:cNvSpPr/>
          <p:nvPr/>
        </p:nvSpPr>
        <p:spPr>
          <a:xfrm>
            <a:off x="7177907" y="5915373"/>
            <a:ext cx="4505530" cy="918889"/>
          </a:xfrm>
          <a:prstGeom prst="roundRect">
            <a:avLst>
              <a:gd name="adj" fmla="val 915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feld 48">
            <a:extLst>
              <a:ext uri="{FF2B5EF4-FFF2-40B4-BE49-F238E27FC236}">
                <a16:creationId xmlns:a16="http://schemas.microsoft.com/office/drawing/2014/main" id="{60E3A598-614D-CB29-6FD2-00BD97C6FE49}"/>
              </a:ext>
            </a:extLst>
          </p:cNvPr>
          <p:cNvSpPr txBox="1"/>
          <p:nvPr/>
        </p:nvSpPr>
        <p:spPr>
          <a:xfrm>
            <a:off x="10095917" y="2987499"/>
            <a:ext cx="1453218" cy="276999"/>
          </a:xfrm>
          <a:prstGeom prst="rect">
            <a:avLst/>
          </a:prstGeom>
          <a:noFill/>
        </p:spPr>
        <p:txBody>
          <a:bodyPr wrap="none" rtlCol="0">
            <a:spAutoFit/>
          </a:bodyPr>
          <a:lstStyle/>
          <a:p>
            <a:r>
              <a:rPr lang="en-GB" sz="1200" dirty="0"/>
              <a:t>Interactive (</a:t>
            </a:r>
            <a:r>
              <a:rPr lang="en-GB" sz="1200" dirty="0" err="1"/>
              <a:t>WebUI</a:t>
            </a:r>
            <a:r>
              <a:rPr lang="en-GB" sz="1200" dirty="0"/>
              <a:t>)</a:t>
            </a:r>
          </a:p>
        </p:txBody>
      </p:sp>
      <p:sp>
        <p:nvSpPr>
          <p:cNvPr id="50" name="Textfeld 49">
            <a:extLst>
              <a:ext uri="{FF2B5EF4-FFF2-40B4-BE49-F238E27FC236}">
                <a16:creationId xmlns:a16="http://schemas.microsoft.com/office/drawing/2014/main" id="{66CACC28-DDF2-6A77-DF80-E4809007FFCE}"/>
              </a:ext>
            </a:extLst>
          </p:cNvPr>
          <p:cNvSpPr txBox="1"/>
          <p:nvPr/>
        </p:nvSpPr>
        <p:spPr>
          <a:xfrm>
            <a:off x="10069355" y="5158839"/>
            <a:ext cx="1835759" cy="276999"/>
          </a:xfrm>
          <a:prstGeom prst="rect">
            <a:avLst/>
          </a:prstGeom>
          <a:noFill/>
        </p:spPr>
        <p:txBody>
          <a:bodyPr wrap="none" rtlCol="0">
            <a:spAutoFit/>
          </a:bodyPr>
          <a:lstStyle/>
          <a:p>
            <a:r>
              <a:rPr lang="en-GB" sz="1200" dirty="0"/>
              <a:t>machine 2 machine (API)</a:t>
            </a:r>
          </a:p>
        </p:txBody>
      </p:sp>
      <p:pic>
        <p:nvPicPr>
          <p:cNvPr id="51" name="Picture 2">
            <a:extLst>
              <a:ext uri="{FF2B5EF4-FFF2-40B4-BE49-F238E27FC236}">
                <a16:creationId xmlns:a16="http://schemas.microsoft.com/office/drawing/2014/main" id="{E8A4B441-7687-4777-7392-5BDD28E4A7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0221" t="11446" r="5412"/>
          <a:stretch/>
        </p:blipFill>
        <p:spPr bwMode="auto">
          <a:xfrm>
            <a:off x="10066187" y="1649971"/>
            <a:ext cx="1976790" cy="41051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B993A33F-B0AE-64D2-6FAA-3B8B26BF9F12}"/>
              </a:ext>
            </a:extLst>
          </p:cNvPr>
          <p:cNvSpPr/>
          <p:nvPr/>
        </p:nvSpPr>
        <p:spPr>
          <a:xfrm>
            <a:off x="0" y="0"/>
            <a:ext cx="12192000" cy="1193180"/>
          </a:xfrm>
          <a:prstGeom prst="rect">
            <a:avLst/>
          </a:prstGeom>
          <a:blipFill dpi="0" rotWithShape="1">
            <a:blip r:embed="rId1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5">
            <a:extLst>
              <a:ext uri="{FF2B5EF4-FFF2-40B4-BE49-F238E27FC236}">
                <a16:creationId xmlns:a16="http://schemas.microsoft.com/office/drawing/2014/main" id="{4A7C643D-87F8-253F-D889-E09F10EF1CAD}"/>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Green Transition Information Factories</a:t>
            </a:r>
          </a:p>
        </p:txBody>
      </p:sp>
      <p:pic>
        <p:nvPicPr>
          <p:cNvPr id="22" name="Picture 8">
            <a:extLst>
              <a:ext uri="{FF2B5EF4-FFF2-40B4-BE49-F238E27FC236}">
                <a16:creationId xmlns:a16="http://schemas.microsoft.com/office/drawing/2014/main" id="{592DA540-569D-DA0E-11D6-D477444F31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88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4FF31-3CBC-561F-1C26-1138DAB71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A5F7F-6643-49E9-B1FE-4025C5041B2B}"/>
              </a:ext>
            </a:extLst>
          </p:cNvPr>
          <p:cNvSpPr>
            <a:spLocks noGrp="1"/>
          </p:cNvSpPr>
          <p:nvPr>
            <p:ph type="title"/>
          </p:nvPr>
        </p:nvSpPr>
        <p:spPr/>
        <p:txBody>
          <a:bodyPr/>
          <a:lstStyle/>
          <a:p>
            <a:r>
              <a:rPr lang="de-DE" dirty="0" err="1"/>
              <a:t>Past</a:t>
            </a:r>
            <a:r>
              <a:rPr lang="de-DE" dirty="0"/>
              <a:t> and </a:t>
            </a:r>
            <a:r>
              <a:rPr lang="de-DE" dirty="0" err="1"/>
              <a:t>Ongoing</a:t>
            </a:r>
            <a:r>
              <a:rPr lang="de-DE" dirty="0"/>
              <a:t> GTIF Initiatives</a:t>
            </a:r>
            <a:endParaRPr dirty="0"/>
          </a:p>
        </p:txBody>
      </p:sp>
      <p:sp>
        <p:nvSpPr>
          <p:cNvPr id="3" name="Text Placeholder 2">
            <a:extLst>
              <a:ext uri="{FF2B5EF4-FFF2-40B4-BE49-F238E27FC236}">
                <a16:creationId xmlns:a16="http://schemas.microsoft.com/office/drawing/2014/main" id="{4C50D49B-3FB1-94B4-5CEB-67E35C14D0EF}"/>
              </a:ext>
            </a:extLst>
          </p:cNvPr>
          <p:cNvSpPr>
            <a:spLocks noGrp="1"/>
          </p:cNvSpPr>
          <p:nvPr>
            <p:ph type="body" idx="1"/>
          </p:nvPr>
        </p:nvSpPr>
        <p:spPr/>
        <p:txBody>
          <a:bodyPr/>
          <a:lstStyle/>
          <a:p>
            <a:endParaRPr/>
          </a:p>
        </p:txBody>
      </p:sp>
      <p:sp>
        <p:nvSpPr>
          <p:cNvPr id="4" name="Rectangle 3">
            <a:extLst>
              <a:ext uri="{FF2B5EF4-FFF2-40B4-BE49-F238E27FC236}">
                <a16:creationId xmlns:a16="http://schemas.microsoft.com/office/drawing/2014/main" id="{1110AA40-9F23-5F3C-85DD-B0117CCC6AC3}"/>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8">
            <a:extLst>
              <a:ext uri="{FF2B5EF4-FFF2-40B4-BE49-F238E27FC236}">
                <a16:creationId xmlns:a16="http://schemas.microsoft.com/office/drawing/2014/main" id="{4351F1B9-EC05-97B4-7D0D-A6701F9A5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38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E973C6A-21DA-0109-F08B-243FBFF233AF}"/>
              </a:ext>
            </a:extLst>
          </p:cNvPr>
          <p:cNvSpPr>
            <a:spLocks noGrp="1"/>
          </p:cNvSpPr>
          <p:nvPr>
            <p:ph type="title"/>
          </p:nvPr>
        </p:nvSpPr>
        <p:spPr/>
        <p:txBody>
          <a:bodyPr/>
          <a:lstStyle/>
          <a:p>
            <a:r>
              <a:rPr lang="de-DE" dirty="0"/>
              <a:t>The Green Deal</a:t>
            </a:r>
            <a:endParaRPr lang="de-AT" dirty="0"/>
          </a:p>
        </p:txBody>
      </p:sp>
      <p:sp>
        <p:nvSpPr>
          <p:cNvPr id="5" name="Textplatzhalter 4">
            <a:extLst>
              <a:ext uri="{FF2B5EF4-FFF2-40B4-BE49-F238E27FC236}">
                <a16:creationId xmlns:a16="http://schemas.microsoft.com/office/drawing/2014/main" id="{DCB44EC5-95C8-A368-8A69-F5D705598B8A}"/>
              </a:ext>
            </a:extLst>
          </p:cNvPr>
          <p:cNvSpPr>
            <a:spLocks noGrp="1"/>
          </p:cNvSpPr>
          <p:nvPr>
            <p:ph type="body" idx="1"/>
          </p:nvPr>
        </p:nvSpPr>
        <p:spPr/>
        <p:txBody>
          <a:bodyPr/>
          <a:lstStyle/>
          <a:p>
            <a:endParaRPr lang="de-AT"/>
          </a:p>
        </p:txBody>
      </p:sp>
    </p:spTree>
    <p:extLst>
      <p:ext uri="{BB962C8B-B14F-4D97-AF65-F5344CB8AC3E}">
        <p14:creationId xmlns:p14="http://schemas.microsoft.com/office/powerpoint/2010/main" val="1797809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AC6BB-A91A-1EA0-C88B-16803C74E3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D1326F8-3003-4F98-FF96-8A346B19F86D}"/>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7286B103-62C3-83A2-D38B-1704AF4062ED}"/>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Past and ongoing GTIF activities in Europe</a:t>
            </a:r>
          </a:p>
        </p:txBody>
      </p:sp>
      <p:pic>
        <p:nvPicPr>
          <p:cNvPr id="1032" name="Picture 8">
            <a:extLst>
              <a:ext uri="{FF2B5EF4-FFF2-40B4-BE49-F238E27FC236}">
                <a16:creationId xmlns:a16="http://schemas.microsoft.com/office/drawing/2014/main" id="{6F7B6C18-94F5-3256-D13F-C61E646FD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Inhaltsplatzhalter 9">
            <a:extLst>
              <a:ext uri="{FF2B5EF4-FFF2-40B4-BE49-F238E27FC236}">
                <a16:creationId xmlns:a16="http://schemas.microsoft.com/office/drawing/2014/main" id="{3E27D29E-9973-2BD9-EFAE-6243D70E5354}"/>
              </a:ext>
            </a:extLst>
          </p:cNvPr>
          <p:cNvGraphicFramePr>
            <a:graphicFrameLocks noGrp="1"/>
          </p:cNvGraphicFramePr>
          <p:nvPr>
            <p:ph idx="1"/>
            <p:extLst>
              <p:ext uri="{D42A27DB-BD31-4B8C-83A1-F6EECF244321}">
                <p14:modId xmlns:p14="http://schemas.microsoft.com/office/powerpoint/2010/main" val="3613271610"/>
              </p:ext>
            </p:extLst>
          </p:nvPr>
        </p:nvGraphicFramePr>
        <p:xfrm>
          <a:off x="838200" y="1825625"/>
          <a:ext cx="10515600" cy="47193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404664265"/>
                    </a:ext>
                  </a:extLst>
                </a:gridCol>
                <a:gridCol w="5257800">
                  <a:extLst>
                    <a:ext uri="{9D8B030D-6E8A-4147-A177-3AD203B41FA5}">
                      <a16:colId xmlns:a16="http://schemas.microsoft.com/office/drawing/2014/main" val="1682519504"/>
                    </a:ext>
                  </a:extLst>
                </a:gridCol>
              </a:tblGrid>
              <a:tr h="370840">
                <a:tc>
                  <a:txBody>
                    <a:bodyPr/>
                    <a:lstStyle/>
                    <a:p>
                      <a:r>
                        <a:rPr lang="de-DE" dirty="0"/>
                        <a:t>GTIF </a:t>
                      </a:r>
                      <a:r>
                        <a:rPr lang="de-DE" dirty="0" err="1"/>
                        <a:t>Activity</a:t>
                      </a:r>
                      <a:endParaRPr lang="de-AT" dirty="0"/>
                    </a:p>
                  </a:txBody>
                  <a:tcPr/>
                </a:tc>
                <a:tc>
                  <a:txBody>
                    <a:bodyPr/>
                    <a:lstStyle/>
                    <a:p>
                      <a:r>
                        <a:rPr lang="de-DE" dirty="0"/>
                        <a:t>Focus</a:t>
                      </a:r>
                      <a:endParaRPr lang="de-AT" dirty="0"/>
                    </a:p>
                  </a:txBody>
                  <a:tcPr/>
                </a:tc>
                <a:extLst>
                  <a:ext uri="{0D108BD9-81ED-4DB2-BD59-A6C34878D82A}">
                    <a16:rowId xmlns:a16="http://schemas.microsoft.com/office/drawing/2014/main" val="1512579566"/>
                  </a:ext>
                </a:extLst>
              </a:tr>
              <a:tr h="370840">
                <a:tc>
                  <a:txBody>
                    <a:bodyPr/>
                    <a:lstStyle/>
                    <a:p>
                      <a:r>
                        <a:rPr lang="de-DE" dirty="0"/>
                        <a:t>GTIF Austria Demonstrator</a:t>
                      </a:r>
                      <a:endParaRPr lang="de-AT" dirty="0"/>
                    </a:p>
                  </a:txBody>
                  <a:tcPr/>
                </a:tc>
                <a:tc>
                  <a:txBody>
                    <a:bodyPr/>
                    <a:lstStyle/>
                    <a:p>
                      <a:r>
                        <a:rPr lang="de-DE" dirty="0"/>
                        <a:t>Austria</a:t>
                      </a:r>
                      <a:endParaRPr lang="de-AT" dirty="0"/>
                    </a:p>
                  </a:txBody>
                  <a:tcPr/>
                </a:tc>
                <a:extLst>
                  <a:ext uri="{0D108BD9-81ED-4DB2-BD59-A6C34878D82A}">
                    <a16:rowId xmlns:a16="http://schemas.microsoft.com/office/drawing/2014/main" val="3195650105"/>
                  </a:ext>
                </a:extLst>
              </a:tr>
              <a:tr h="370840">
                <a:tc>
                  <a:txBody>
                    <a:bodyPr/>
                    <a:lstStyle/>
                    <a:p>
                      <a:r>
                        <a:rPr lang="de-DE" dirty="0"/>
                        <a:t>GTIF Austria Consolidation</a:t>
                      </a:r>
                      <a:endParaRPr lang="de-AT" dirty="0"/>
                    </a:p>
                  </a:txBody>
                  <a:tcPr/>
                </a:tc>
                <a:tc>
                  <a:txBody>
                    <a:bodyPr/>
                    <a:lstStyle/>
                    <a:p>
                      <a:r>
                        <a:rPr lang="de-DE" dirty="0"/>
                        <a:t>Austria</a:t>
                      </a:r>
                      <a:endParaRPr lang="de-AT" dirty="0"/>
                    </a:p>
                  </a:txBody>
                  <a:tcPr/>
                </a:tc>
                <a:extLst>
                  <a:ext uri="{0D108BD9-81ED-4DB2-BD59-A6C34878D82A}">
                    <a16:rowId xmlns:a16="http://schemas.microsoft.com/office/drawing/2014/main" val="3710513116"/>
                  </a:ext>
                </a:extLst>
              </a:tr>
              <a:tr h="370840">
                <a:tc>
                  <a:txBody>
                    <a:bodyPr/>
                    <a:lstStyle/>
                    <a:p>
                      <a:r>
                        <a:rPr lang="de-DE" dirty="0"/>
                        <a:t>Baltic GTIF</a:t>
                      </a:r>
                      <a:endParaRPr lang="de-AT" dirty="0"/>
                    </a:p>
                  </a:txBody>
                  <a:tcPr/>
                </a:tc>
                <a:tc>
                  <a:txBody>
                    <a:bodyPr/>
                    <a:lstStyle/>
                    <a:p>
                      <a:r>
                        <a:rPr lang="de-DE" dirty="0"/>
                        <a:t>Baltic </a:t>
                      </a:r>
                      <a:r>
                        <a:rPr lang="de-DE" dirty="0" err="1"/>
                        <a:t>Sea</a:t>
                      </a:r>
                      <a:r>
                        <a:rPr lang="de-DE" dirty="0"/>
                        <a:t> States</a:t>
                      </a:r>
                      <a:endParaRPr lang="de-AT" dirty="0"/>
                    </a:p>
                  </a:txBody>
                  <a:tcPr/>
                </a:tc>
                <a:extLst>
                  <a:ext uri="{0D108BD9-81ED-4DB2-BD59-A6C34878D82A}">
                    <a16:rowId xmlns:a16="http://schemas.microsoft.com/office/drawing/2014/main" val="3178214843"/>
                  </a:ext>
                </a:extLst>
              </a:tr>
              <a:tr h="370840">
                <a:tc>
                  <a:txBody>
                    <a:bodyPr/>
                    <a:lstStyle/>
                    <a:p>
                      <a:r>
                        <a:rPr lang="de-DE" dirty="0" err="1"/>
                        <a:t>Cerulean</a:t>
                      </a:r>
                      <a:r>
                        <a:rPr lang="de-DE" dirty="0"/>
                        <a:t> GTIF</a:t>
                      </a:r>
                      <a:endParaRPr lang="de-AT" dirty="0"/>
                    </a:p>
                  </a:txBody>
                  <a:tcPr/>
                </a:tc>
                <a:tc>
                  <a:txBody>
                    <a:bodyPr/>
                    <a:lstStyle/>
                    <a:p>
                      <a:r>
                        <a:rPr lang="de-DE" dirty="0"/>
                        <a:t>Arctic Seas</a:t>
                      </a:r>
                      <a:endParaRPr lang="de-AT" dirty="0"/>
                    </a:p>
                  </a:txBody>
                  <a:tcPr/>
                </a:tc>
                <a:extLst>
                  <a:ext uri="{0D108BD9-81ED-4DB2-BD59-A6C34878D82A}">
                    <a16:rowId xmlns:a16="http://schemas.microsoft.com/office/drawing/2014/main" val="1452580758"/>
                  </a:ext>
                </a:extLst>
              </a:tr>
              <a:tr h="370840">
                <a:tc>
                  <a:txBody>
                    <a:bodyPr/>
                    <a:lstStyle/>
                    <a:p>
                      <a:r>
                        <a:rPr lang="de-DE" dirty="0" err="1"/>
                        <a:t>Danube</a:t>
                      </a:r>
                      <a:r>
                        <a:rPr lang="de-DE" dirty="0"/>
                        <a:t> Information Factory</a:t>
                      </a:r>
                      <a:endParaRPr lang="de-AT" dirty="0"/>
                    </a:p>
                  </a:txBody>
                  <a:tcPr/>
                </a:tc>
                <a:tc>
                  <a:txBody>
                    <a:bodyPr/>
                    <a:lstStyle/>
                    <a:p>
                      <a:r>
                        <a:rPr lang="de-DE" dirty="0"/>
                        <a:t>River </a:t>
                      </a:r>
                      <a:r>
                        <a:rPr lang="de-DE" dirty="0" err="1"/>
                        <a:t>Ecosystems</a:t>
                      </a:r>
                      <a:r>
                        <a:rPr lang="de-DE" dirty="0"/>
                        <a:t> (</a:t>
                      </a:r>
                      <a:r>
                        <a:rPr lang="de-DE" dirty="0" err="1"/>
                        <a:t>flooding</a:t>
                      </a:r>
                      <a:r>
                        <a:rPr lang="de-DE" dirty="0"/>
                        <a:t>, </a:t>
                      </a:r>
                      <a:r>
                        <a:rPr lang="de-DE" dirty="0" err="1"/>
                        <a:t>irrigation</a:t>
                      </a:r>
                      <a:r>
                        <a:rPr lang="de-DE" dirty="0"/>
                        <a:t>)</a:t>
                      </a:r>
                      <a:endParaRPr lang="de-AT" dirty="0"/>
                    </a:p>
                  </a:txBody>
                  <a:tcPr/>
                </a:tc>
                <a:extLst>
                  <a:ext uri="{0D108BD9-81ED-4DB2-BD59-A6C34878D82A}">
                    <a16:rowId xmlns:a16="http://schemas.microsoft.com/office/drawing/2014/main" val="412248287"/>
                  </a:ext>
                </a:extLst>
              </a:tr>
              <a:tr h="370840">
                <a:tc>
                  <a:txBody>
                    <a:bodyPr/>
                    <a:lstStyle/>
                    <a:p>
                      <a:r>
                        <a:rPr lang="de-DE" dirty="0"/>
                        <a:t>UK GTIF</a:t>
                      </a:r>
                      <a:endParaRPr lang="de-AT" dirty="0"/>
                    </a:p>
                  </a:txBody>
                  <a:tcPr/>
                </a:tc>
                <a:tc>
                  <a:txBody>
                    <a:bodyPr/>
                    <a:lstStyle/>
                    <a:p>
                      <a:r>
                        <a:rPr lang="de-DE" dirty="0"/>
                        <a:t>UK, </a:t>
                      </a:r>
                      <a:r>
                        <a:rPr lang="de-DE" dirty="0" err="1"/>
                        <a:t>Ireland</a:t>
                      </a:r>
                      <a:r>
                        <a:rPr lang="de-DE" dirty="0"/>
                        <a:t>, Canada</a:t>
                      </a:r>
                      <a:endParaRPr lang="de-AT" dirty="0"/>
                    </a:p>
                  </a:txBody>
                  <a:tcPr/>
                </a:tc>
                <a:extLst>
                  <a:ext uri="{0D108BD9-81ED-4DB2-BD59-A6C34878D82A}">
                    <a16:rowId xmlns:a16="http://schemas.microsoft.com/office/drawing/2014/main" val="3978683344"/>
                  </a:ext>
                </a:extLst>
              </a:tr>
              <a:tr h="370840">
                <a:tc>
                  <a:txBody>
                    <a:bodyPr/>
                    <a:lstStyle/>
                    <a:p>
                      <a:r>
                        <a:rPr lang="de-DE" dirty="0"/>
                        <a:t>GTIME</a:t>
                      </a:r>
                      <a:endParaRPr lang="de-AT" dirty="0"/>
                    </a:p>
                  </a:txBody>
                  <a:tcPr/>
                </a:tc>
                <a:tc>
                  <a:txBody>
                    <a:bodyPr/>
                    <a:lstStyle/>
                    <a:p>
                      <a:r>
                        <a:rPr lang="de-DE" dirty="0"/>
                        <a:t>Vegetation Change</a:t>
                      </a:r>
                      <a:endParaRPr lang="de-AT" dirty="0"/>
                    </a:p>
                  </a:txBody>
                  <a:tcPr/>
                </a:tc>
                <a:extLst>
                  <a:ext uri="{0D108BD9-81ED-4DB2-BD59-A6C34878D82A}">
                    <a16:rowId xmlns:a16="http://schemas.microsoft.com/office/drawing/2014/main" val="4013521665"/>
                  </a:ext>
                </a:extLst>
              </a:tr>
              <a:tr h="370840">
                <a:tc>
                  <a:txBody>
                    <a:bodyPr/>
                    <a:lstStyle/>
                    <a:p>
                      <a:r>
                        <a:rPr lang="de-DE" dirty="0" err="1"/>
                        <a:t>NoiseSphere</a:t>
                      </a:r>
                      <a:endParaRPr lang="de-AT" dirty="0"/>
                    </a:p>
                  </a:txBody>
                  <a:tcPr/>
                </a:tc>
                <a:tc>
                  <a:txBody>
                    <a:bodyPr/>
                    <a:lstStyle/>
                    <a:p>
                      <a:r>
                        <a:rPr lang="de-DE" dirty="0"/>
                        <a:t>Mobility (</a:t>
                      </a:r>
                      <a:r>
                        <a:rPr lang="de-DE" dirty="0" err="1"/>
                        <a:t>noise</a:t>
                      </a:r>
                      <a:r>
                        <a:rPr lang="de-DE" dirty="0"/>
                        <a:t>)</a:t>
                      </a:r>
                      <a:endParaRPr lang="de-AT" dirty="0"/>
                    </a:p>
                  </a:txBody>
                  <a:tcPr/>
                </a:tc>
                <a:extLst>
                  <a:ext uri="{0D108BD9-81ED-4DB2-BD59-A6C34878D82A}">
                    <a16:rowId xmlns:a16="http://schemas.microsoft.com/office/drawing/2014/main" val="3470555671"/>
                  </a:ext>
                </a:extLst>
              </a:tr>
              <a:tr h="370840">
                <a:tc>
                  <a:txBody>
                    <a:bodyPr/>
                    <a:lstStyle/>
                    <a:p>
                      <a:r>
                        <a:rPr lang="de-DE" dirty="0" err="1"/>
                        <a:t>Popsicle</a:t>
                      </a:r>
                      <a:endParaRPr lang="de-AT" dirty="0"/>
                    </a:p>
                  </a:txBody>
                  <a:tcPr/>
                </a:tc>
                <a:tc>
                  <a:txBody>
                    <a:bodyPr/>
                    <a:lstStyle/>
                    <a:p>
                      <a:r>
                        <a:rPr lang="de-DE" dirty="0"/>
                        <a:t>Population </a:t>
                      </a:r>
                      <a:r>
                        <a:rPr lang="de-DE" dirty="0" err="1"/>
                        <a:t>simulation</a:t>
                      </a:r>
                      <a:r>
                        <a:rPr lang="de-DE" dirty="0"/>
                        <a:t> (</a:t>
                      </a:r>
                      <a:r>
                        <a:rPr lang="de-DE" dirty="0" err="1"/>
                        <a:t>resilience</a:t>
                      </a:r>
                      <a:r>
                        <a:rPr lang="de-DE" dirty="0"/>
                        <a:t> </a:t>
                      </a:r>
                      <a:r>
                        <a:rPr lang="de-DE" dirty="0" err="1"/>
                        <a:t>against</a:t>
                      </a:r>
                      <a:r>
                        <a:rPr lang="de-DE" dirty="0"/>
                        <a:t> </a:t>
                      </a:r>
                      <a:r>
                        <a:rPr lang="de-DE" dirty="0" err="1"/>
                        <a:t>climate</a:t>
                      </a:r>
                      <a:r>
                        <a:rPr lang="de-DE" dirty="0"/>
                        <a:t> </a:t>
                      </a:r>
                      <a:r>
                        <a:rPr lang="de-DE" dirty="0" err="1"/>
                        <a:t>change</a:t>
                      </a:r>
                      <a:r>
                        <a:rPr lang="de-DE" dirty="0"/>
                        <a:t> and </a:t>
                      </a:r>
                      <a:r>
                        <a:rPr lang="de-DE" dirty="0" err="1"/>
                        <a:t>related</a:t>
                      </a:r>
                      <a:r>
                        <a:rPr lang="de-DE" dirty="0"/>
                        <a:t> </a:t>
                      </a:r>
                      <a:r>
                        <a:rPr lang="de-DE" dirty="0" err="1"/>
                        <a:t>emergencies</a:t>
                      </a:r>
                      <a:r>
                        <a:rPr lang="de-DE" dirty="0"/>
                        <a:t>)</a:t>
                      </a:r>
                      <a:endParaRPr lang="de-AT" dirty="0"/>
                    </a:p>
                  </a:txBody>
                  <a:tcPr/>
                </a:tc>
                <a:extLst>
                  <a:ext uri="{0D108BD9-81ED-4DB2-BD59-A6C34878D82A}">
                    <a16:rowId xmlns:a16="http://schemas.microsoft.com/office/drawing/2014/main" val="1892741236"/>
                  </a:ext>
                </a:extLst>
              </a:tr>
              <a:tr h="370840">
                <a:tc>
                  <a:txBody>
                    <a:bodyPr/>
                    <a:lstStyle/>
                    <a:p>
                      <a:r>
                        <a:rPr lang="de-DE" dirty="0"/>
                        <a:t>SAFIR</a:t>
                      </a:r>
                      <a:endParaRPr lang="de-AT" dirty="0"/>
                    </a:p>
                  </a:txBody>
                  <a:tcPr/>
                </a:tc>
                <a:tc>
                  <a:txBody>
                    <a:bodyPr/>
                    <a:lstStyle/>
                    <a:p>
                      <a:r>
                        <a:rPr lang="de-DE" dirty="0"/>
                        <a:t>Sentinel </a:t>
                      </a:r>
                      <a:r>
                        <a:rPr lang="de-DE" dirty="0" err="1"/>
                        <a:t>assisted</a:t>
                      </a:r>
                      <a:r>
                        <a:rPr lang="de-DE" dirty="0"/>
                        <a:t> </a:t>
                      </a:r>
                      <a:r>
                        <a:rPr lang="de-DE" dirty="0" err="1"/>
                        <a:t>Forestry</a:t>
                      </a:r>
                      <a:r>
                        <a:rPr lang="de-DE" dirty="0"/>
                        <a:t> </a:t>
                      </a:r>
                      <a:r>
                        <a:rPr lang="de-DE" dirty="0" err="1"/>
                        <a:t>insight</a:t>
                      </a:r>
                      <a:r>
                        <a:rPr lang="de-DE" dirty="0"/>
                        <a:t> and </a:t>
                      </a:r>
                      <a:r>
                        <a:rPr lang="de-DE" dirty="0" err="1"/>
                        <a:t>research</a:t>
                      </a:r>
                      <a:endParaRPr lang="de-AT" dirty="0"/>
                    </a:p>
                  </a:txBody>
                  <a:tcPr/>
                </a:tc>
                <a:extLst>
                  <a:ext uri="{0D108BD9-81ED-4DB2-BD59-A6C34878D82A}">
                    <a16:rowId xmlns:a16="http://schemas.microsoft.com/office/drawing/2014/main" val="3318364312"/>
                  </a:ext>
                </a:extLst>
              </a:tr>
              <a:tr h="370840">
                <a:tc>
                  <a:txBody>
                    <a:bodyPr/>
                    <a:lstStyle/>
                    <a:p>
                      <a:r>
                        <a:rPr lang="de-DE" dirty="0"/>
                        <a:t>[AND MANY MORE!!!]</a:t>
                      </a:r>
                      <a:endParaRPr lang="de-AT" dirty="0"/>
                    </a:p>
                  </a:txBody>
                  <a:tcPr/>
                </a:tc>
                <a:tc>
                  <a:txBody>
                    <a:bodyPr/>
                    <a:lstStyle/>
                    <a:p>
                      <a:endParaRPr lang="de-AT" dirty="0"/>
                    </a:p>
                  </a:txBody>
                  <a:tcPr/>
                </a:tc>
                <a:extLst>
                  <a:ext uri="{0D108BD9-81ED-4DB2-BD59-A6C34878D82A}">
                    <a16:rowId xmlns:a16="http://schemas.microsoft.com/office/drawing/2014/main" val="4277638781"/>
                  </a:ext>
                </a:extLst>
              </a:tr>
            </a:tbl>
          </a:graphicData>
        </a:graphic>
      </p:graphicFrame>
    </p:spTree>
    <p:extLst>
      <p:ext uri="{BB962C8B-B14F-4D97-AF65-F5344CB8AC3E}">
        <p14:creationId xmlns:p14="http://schemas.microsoft.com/office/powerpoint/2010/main" val="3119182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p:nvPr/>
        </p:nvSpPr>
        <p:spPr>
          <a:xfrm>
            <a:off x="7321082" y="1375960"/>
            <a:ext cx="24096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35584"/>
              </a:buClr>
              <a:buSzPts val="2400"/>
              <a:buFont typeface="Arial"/>
              <a:buNone/>
            </a:pPr>
            <a:r>
              <a:rPr lang="en-GB" sz="2400" i="0" u="none" strike="noStrike" cap="none" dirty="0">
                <a:solidFill>
                  <a:srgbClr val="035584"/>
                </a:solidFill>
                <a:latin typeface="Arial"/>
                <a:ea typeface="Arial"/>
                <a:cs typeface="Arial"/>
                <a:sym typeface="Arial"/>
              </a:rPr>
              <a:t>National </a:t>
            </a:r>
            <a:endParaRPr dirty="0"/>
          </a:p>
          <a:p>
            <a:pPr marL="0" marR="0" lvl="0" indent="0" algn="l" rtl="0">
              <a:lnSpc>
                <a:spcPct val="100000"/>
              </a:lnSpc>
              <a:spcBef>
                <a:spcPts val="0"/>
              </a:spcBef>
              <a:spcAft>
                <a:spcPts val="0"/>
              </a:spcAft>
              <a:buClr>
                <a:srgbClr val="035584"/>
              </a:buClr>
              <a:buSzPts val="2400"/>
              <a:buFont typeface="Arial"/>
              <a:buNone/>
            </a:pPr>
            <a:r>
              <a:rPr lang="en-GB" sz="2400" i="0" u="none" strike="noStrike" cap="none" dirty="0">
                <a:solidFill>
                  <a:srgbClr val="035584"/>
                </a:solidFill>
                <a:latin typeface="Arial"/>
                <a:ea typeface="Arial"/>
                <a:cs typeface="Arial"/>
                <a:sym typeface="Arial"/>
              </a:rPr>
              <a:t>Stakeholder</a:t>
            </a:r>
            <a:r>
              <a:rPr lang="en-GB" sz="2400" dirty="0">
                <a:solidFill>
                  <a:srgbClr val="035584"/>
                </a:solidFill>
                <a:latin typeface="Arial"/>
                <a:ea typeface="Arial"/>
                <a:cs typeface="Arial"/>
                <a:sym typeface="Arial"/>
              </a:rPr>
              <a:t>s</a:t>
            </a:r>
            <a:endParaRPr dirty="0"/>
          </a:p>
        </p:txBody>
      </p:sp>
      <p:sp>
        <p:nvSpPr>
          <p:cNvPr id="133" name="Google Shape;133;p3"/>
          <p:cNvSpPr txBox="1">
            <a:spLocks noGrp="1"/>
          </p:cNvSpPr>
          <p:nvPr>
            <p:ph type="sldNum" idx="4294967295"/>
          </p:nvPr>
        </p:nvSpPr>
        <p:spPr>
          <a:xfrm>
            <a:off x="8610600" y="6356350"/>
            <a:ext cx="302068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51</a:t>
            </a:fld>
            <a:endParaRPr/>
          </a:p>
        </p:txBody>
      </p:sp>
      <p:pic>
        <p:nvPicPr>
          <p:cNvPr id="134" name="Google Shape;134;p3" descr="Logo – ESA Brand Centre"/>
          <p:cNvPicPr preferRelativeResize="0"/>
          <p:nvPr/>
        </p:nvPicPr>
        <p:blipFill rotWithShape="1">
          <a:blip r:embed="rId3">
            <a:alphaModFix/>
          </a:blip>
          <a:srcRect l="-263" t="23663" r="262" b="23303"/>
          <a:stretch/>
        </p:blipFill>
        <p:spPr>
          <a:xfrm>
            <a:off x="2215764" y="1345519"/>
            <a:ext cx="2534691" cy="843826"/>
          </a:xfrm>
          <a:prstGeom prst="rect">
            <a:avLst/>
          </a:prstGeom>
          <a:noFill/>
          <a:ln>
            <a:noFill/>
          </a:ln>
        </p:spPr>
      </p:pic>
      <p:sp>
        <p:nvSpPr>
          <p:cNvPr id="135" name="Google Shape;135;p3"/>
          <p:cNvSpPr/>
          <p:nvPr/>
        </p:nvSpPr>
        <p:spPr>
          <a:xfrm>
            <a:off x="4616045" y="1245407"/>
            <a:ext cx="2534691" cy="1101161"/>
          </a:xfrm>
          <a:prstGeom prst="rightArrow">
            <a:avLst>
              <a:gd name="adj1" fmla="val 74342"/>
              <a:gd name="adj2" fmla="val 50000"/>
            </a:avLst>
          </a:prstGeom>
          <a:solidFill>
            <a:srgbClr val="B0F6EA"/>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AE9D"/>
              </a:buClr>
              <a:buSzPts val="1995"/>
              <a:buFont typeface="Arial"/>
              <a:buNone/>
            </a:pPr>
            <a:r>
              <a:rPr lang="en-GB" sz="1995" b="1" i="0" u="none" strike="noStrike" cap="none">
                <a:solidFill>
                  <a:srgbClr val="00AE9D"/>
                </a:solidFill>
                <a:latin typeface="Arial"/>
                <a:ea typeface="Arial"/>
                <a:cs typeface="Arial"/>
                <a:sym typeface="Arial"/>
              </a:rPr>
              <a:t>Handover of Governance</a:t>
            </a:r>
            <a:endParaRPr/>
          </a:p>
        </p:txBody>
      </p:sp>
      <p:sp>
        <p:nvSpPr>
          <p:cNvPr id="136" name="Google Shape;136;p3"/>
          <p:cNvSpPr txBox="1"/>
          <p:nvPr/>
        </p:nvSpPr>
        <p:spPr>
          <a:xfrm>
            <a:off x="276244" y="5910329"/>
            <a:ext cx="4402434" cy="43485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GB" sz="1800">
                <a:solidFill>
                  <a:schemeClr val="dk1"/>
                </a:solidFill>
                <a:latin typeface="Arial"/>
                <a:ea typeface="Arial"/>
                <a:cs typeface="Arial"/>
                <a:sym typeface="Arial"/>
              </a:rPr>
              <a:t>https://gtif.esa.int/explore</a:t>
            </a:r>
            <a:endParaRPr/>
          </a:p>
        </p:txBody>
      </p:sp>
      <p:pic>
        <p:nvPicPr>
          <p:cNvPr id="137" name="Google Shape;137;p3"/>
          <p:cNvPicPr preferRelativeResize="0"/>
          <p:nvPr/>
        </p:nvPicPr>
        <p:blipFill rotWithShape="1">
          <a:blip r:embed="rId4">
            <a:alphaModFix/>
          </a:blip>
          <a:srcRect/>
          <a:stretch/>
        </p:blipFill>
        <p:spPr>
          <a:xfrm>
            <a:off x="359530" y="2743903"/>
            <a:ext cx="4377564" cy="3145571"/>
          </a:xfrm>
          <a:prstGeom prst="rect">
            <a:avLst/>
          </a:prstGeom>
          <a:noFill/>
          <a:ln>
            <a:noFill/>
          </a:ln>
        </p:spPr>
      </p:pic>
      <p:sp>
        <p:nvSpPr>
          <p:cNvPr id="138" name="Google Shape;138;p3"/>
          <p:cNvSpPr/>
          <p:nvPr/>
        </p:nvSpPr>
        <p:spPr>
          <a:xfrm>
            <a:off x="208550" y="2505620"/>
            <a:ext cx="4679523" cy="3719679"/>
          </a:xfrm>
          <a:prstGeom prst="roundRect">
            <a:avLst>
              <a:gd name="adj" fmla="val 5830"/>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EFFFF"/>
              </a:solidFill>
              <a:latin typeface="Arial"/>
              <a:ea typeface="Arial"/>
              <a:cs typeface="Arial"/>
              <a:sym typeface="Arial"/>
            </a:endParaRPr>
          </a:p>
        </p:txBody>
      </p:sp>
      <p:pic>
        <p:nvPicPr>
          <p:cNvPr id="139" name="Google Shape;139;p3"/>
          <p:cNvPicPr preferRelativeResize="0"/>
          <p:nvPr/>
        </p:nvPicPr>
        <p:blipFill rotWithShape="1">
          <a:blip r:embed="rId5">
            <a:alphaModFix/>
          </a:blip>
          <a:srcRect t="149" b="150"/>
          <a:stretch/>
        </p:blipFill>
        <p:spPr>
          <a:xfrm>
            <a:off x="6896999" y="2539129"/>
            <a:ext cx="4754399" cy="3555120"/>
          </a:xfrm>
          <a:prstGeom prst="roundRect">
            <a:avLst>
              <a:gd name="adj" fmla="val 7738"/>
            </a:avLst>
          </a:prstGeom>
          <a:solidFill>
            <a:srgbClr val="001B37"/>
          </a:solidFill>
          <a:ln w="15875" cap="flat" cmpd="sng">
            <a:solidFill>
              <a:schemeClr val="lt1"/>
            </a:solidFill>
            <a:prstDash val="solid"/>
            <a:round/>
            <a:headEnd type="none" w="sm" len="sm"/>
            <a:tailEnd type="none" w="sm" len="sm"/>
          </a:ln>
        </p:spPr>
      </p:pic>
      <p:pic>
        <p:nvPicPr>
          <p:cNvPr id="140" name="Google Shape;140;p3"/>
          <p:cNvPicPr preferRelativeResize="0"/>
          <p:nvPr/>
        </p:nvPicPr>
        <p:blipFill rotWithShape="1">
          <a:blip r:embed="rId6">
            <a:alphaModFix/>
          </a:blip>
          <a:srcRect l="17874" r="17874"/>
          <a:stretch/>
        </p:blipFill>
        <p:spPr>
          <a:xfrm>
            <a:off x="7316701" y="3256299"/>
            <a:ext cx="1982443" cy="1506640"/>
          </a:xfrm>
          <a:prstGeom prst="roundRect">
            <a:avLst>
              <a:gd name="adj" fmla="val 8907"/>
            </a:avLst>
          </a:prstGeom>
          <a:solidFill>
            <a:srgbClr val="0B1B2A"/>
          </a:solidFill>
          <a:ln w="15875" cap="flat" cmpd="sng">
            <a:solidFill>
              <a:schemeClr val="lt1"/>
            </a:solidFill>
            <a:prstDash val="solid"/>
            <a:round/>
            <a:headEnd type="none" w="sm" len="sm"/>
            <a:tailEnd type="none" w="sm" len="sm"/>
          </a:ln>
          <a:effectLst>
            <a:outerShdw blurRad="50800" dist="50800" dir="2700000" sx="101000" sy="101000" algn="tl" rotWithShape="0">
              <a:srgbClr val="000000">
                <a:alpha val="40000"/>
              </a:srgbClr>
            </a:outerShdw>
            <a:reflection stA="52000" endA="300" endPos="48000" sy="-100000" algn="bl" rotWithShape="0"/>
          </a:effectLst>
        </p:spPr>
      </p:pic>
      <p:pic>
        <p:nvPicPr>
          <p:cNvPr id="141" name="Google Shape;141;p3"/>
          <p:cNvPicPr preferRelativeResize="0"/>
          <p:nvPr/>
        </p:nvPicPr>
        <p:blipFill rotWithShape="1">
          <a:blip r:embed="rId7">
            <a:alphaModFix/>
          </a:blip>
          <a:srcRect t="17014" b="17014"/>
          <a:stretch/>
        </p:blipFill>
        <p:spPr>
          <a:xfrm>
            <a:off x="8109447" y="3588709"/>
            <a:ext cx="1967827" cy="1571872"/>
          </a:xfrm>
          <a:prstGeom prst="roundRect">
            <a:avLst>
              <a:gd name="adj" fmla="val 8594"/>
            </a:avLst>
          </a:prstGeom>
          <a:solidFill>
            <a:srgbClr val="ECECEC"/>
          </a:solidFill>
          <a:ln w="15875" cap="flat" cmpd="sng">
            <a:solidFill>
              <a:schemeClr val="lt1"/>
            </a:solidFill>
            <a:prstDash val="solid"/>
            <a:round/>
            <a:headEnd type="none" w="sm" len="sm"/>
            <a:tailEnd type="none" w="sm" len="sm"/>
          </a:ln>
          <a:effectLst>
            <a:reflection stA="52000" endA="300" endPos="44000" sy="-100000" algn="bl" rotWithShape="0"/>
          </a:effectLst>
        </p:spPr>
      </p:pic>
      <p:grpSp>
        <p:nvGrpSpPr>
          <p:cNvPr id="142" name="Google Shape;142;p3"/>
          <p:cNvGrpSpPr/>
          <p:nvPr/>
        </p:nvGrpSpPr>
        <p:grpSpPr>
          <a:xfrm>
            <a:off x="8884375" y="4011631"/>
            <a:ext cx="1867693" cy="1454933"/>
            <a:chOff x="8490767" y="1189022"/>
            <a:chExt cx="2142785" cy="1714121"/>
          </a:xfrm>
        </p:grpSpPr>
        <p:pic>
          <p:nvPicPr>
            <p:cNvPr id="143" name="Google Shape;143;p3"/>
            <p:cNvPicPr preferRelativeResize="0"/>
            <p:nvPr/>
          </p:nvPicPr>
          <p:blipFill rotWithShape="1">
            <a:blip r:embed="rId8">
              <a:alphaModFix/>
            </a:blip>
            <a:srcRect t="11640" b="11641"/>
            <a:stretch/>
          </p:blipFill>
          <p:spPr>
            <a:xfrm>
              <a:off x="8504130" y="1213476"/>
              <a:ext cx="2126019" cy="1689667"/>
            </a:xfrm>
            <a:prstGeom prst="roundRect">
              <a:avLst>
                <a:gd name="adj" fmla="val 8130"/>
              </a:avLst>
            </a:prstGeom>
            <a:noFill/>
            <a:ln w="15875" cap="flat" cmpd="sng">
              <a:solidFill>
                <a:schemeClr val="lt1"/>
              </a:solidFill>
              <a:prstDash val="solid"/>
              <a:round/>
              <a:headEnd type="none" w="sm" len="sm"/>
              <a:tailEnd type="none" w="sm" len="sm"/>
            </a:ln>
            <a:effectLst>
              <a:reflection stA="61000" endPos="24000" sy="-100000" algn="bl" rotWithShape="0"/>
            </a:effectLst>
          </p:spPr>
        </p:pic>
        <p:pic>
          <p:nvPicPr>
            <p:cNvPr id="144" name="Google Shape;144;p3" descr="Flag of Europe - Wikipedia"/>
            <p:cNvPicPr preferRelativeResize="0"/>
            <p:nvPr/>
          </p:nvPicPr>
          <p:blipFill rotWithShape="1">
            <a:blip r:embed="rId9">
              <a:alphaModFix/>
            </a:blip>
            <a:srcRect/>
            <a:stretch/>
          </p:blipFill>
          <p:spPr>
            <a:xfrm>
              <a:off x="10243460" y="2555357"/>
              <a:ext cx="390092" cy="260061"/>
            </a:xfrm>
            <a:prstGeom prst="roundRect">
              <a:avLst>
                <a:gd name="adj" fmla="val 8594"/>
              </a:avLst>
            </a:prstGeom>
            <a:solidFill>
              <a:srgbClr val="ECECEC"/>
            </a:solidFill>
            <a:ln>
              <a:noFill/>
            </a:ln>
          </p:spPr>
        </p:pic>
        <p:sp>
          <p:nvSpPr>
            <p:cNvPr id="145" name="Google Shape;145;p3"/>
            <p:cNvSpPr/>
            <p:nvPr/>
          </p:nvSpPr>
          <p:spPr>
            <a:xfrm>
              <a:off x="8490767" y="1189022"/>
              <a:ext cx="2052698" cy="43421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EFFFF"/>
                </a:buClr>
                <a:buSzPts val="1795"/>
                <a:buFont typeface="Arial"/>
                <a:buNone/>
              </a:pPr>
              <a:r>
                <a:rPr lang="en-GB" sz="1795" b="1" i="0" u="none" strike="noStrike" cap="none" dirty="0" err="1">
                  <a:solidFill>
                    <a:srgbClr val="FEFFFF"/>
                  </a:solidFill>
                  <a:latin typeface="Arial"/>
                  <a:ea typeface="Arial"/>
                  <a:cs typeface="Arial"/>
                  <a:sym typeface="Arial"/>
                </a:rPr>
                <a:t>Solarpotential</a:t>
              </a:r>
              <a:endParaRPr sz="1795" b="1" i="0" u="none" strike="noStrike" cap="none" dirty="0">
                <a:solidFill>
                  <a:srgbClr val="FEFFFF"/>
                </a:solidFill>
                <a:latin typeface="Arial"/>
                <a:ea typeface="Arial"/>
                <a:cs typeface="Arial"/>
                <a:sym typeface="Arial"/>
              </a:endParaRPr>
            </a:p>
          </p:txBody>
        </p:sp>
      </p:grpSp>
      <p:sp>
        <p:nvSpPr>
          <p:cNvPr id="146" name="Google Shape;146;p3"/>
          <p:cNvSpPr txBox="1"/>
          <p:nvPr/>
        </p:nvSpPr>
        <p:spPr>
          <a:xfrm>
            <a:off x="7291094" y="3207394"/>
            <a:ext cx="1748469" cy="3685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EFFFF"/>
              </a:buClr>
              <a:buSzPts val="1795"/>
              <a:buFont typeface="Arial"/>
              <a:buNone/>
            </a:pPr>
            <a:r>
              <a:rPr lang="en-GB" sz="1795" b="1" i="0" u="none" strike="noStrike" cap="none" dirty="0">
                <a:solidFill>
                  <a:srgbClr val="FEFFFF"/>
                </a:solidFill>
                <a:latin typeface="Arial"/>
                <a:ea typeface="Arial"/>
                <a:cs typeface="Arial"/>
                <a:sym typeface="Arial"/>
              </a:rPr>
              <a:t>Infrastructure</a:t>
            </a:r>
            <a:endParaRPr sz="1795" b="1" i="0" u="none" strike="noStrike" cap="none" dirty="0">
              <a:solidFill>
                <a:srgbClr val="FEFFFF"/>
              </a:solidFill>
              <a:latin typeface="Arial"/>
              <a:ea typeface="Arial"/>
              <a:cs typeface="Arial"/>
              <a:sym typeface="Arial"/>
            </a:endParaRPr>
          </a:p>
        </p:txBody>
      </p:sp>
      <p:sp>
        <p:nvSpPr>
          <p:cNvPr id="147" name="Google Shape;147;p3"/>
          <p:cNvSpPr txBox="1"/>
          <p:nvPr/>
        </p:nvSpPr>
        <p:spPr>
          <a:xfrm>
            <a:off x="8100975" y="3575315"/>
            <a:ext cx="2139631" cy="3685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EFFFF"/>
              </a:buClr>
              <a:buSzPts val="1795"/>
              <a:buFont typeface="Arial"/>
              <a:buNone/>
            </a:pPr>
            <a:r>
              <a:rPr lang="en-GB" sz="1795" b="1" i="0" u="none" strike="noStrike" cap="none" dirty="0">
                <a:solidFill>
                  <a:srgbClr val="FEFFFF"/>
                </a:solidFill>
                <a:latin typeface="Arial"/>
                <a:ea typeface="Arial"/>
                <a:cs typeface="Arial"/>
                <a:sym typeface="Arial"/>
              </a:rPr>
              <a:t>Temperature</a:t>
            </a:r>
            <a:endParaRPr sz="1795" b="1" i="0" u="none" strike="noStrike" cap="none" dirty="0">
              <a:solidFill>
                <a:srgbClr val="FEFFFF"/>
              </a:solidFill>
              <a:latin typeface="Arial"/>
              <a:ea typeface="Arial"/>
              <a:cs typeface="Arial"/>
              <a:sym typeface="Arial"/>
            </a:endParaRPr>
          </a:p>
        </p:txBody>
      </p:sp>
      <p:grpSp>
        <p:nvGrpSpPr>
          <p:cNvPr id="148" name="Google Shape;148;p3"/>
          <p:cNvGrpSpPr/>
          <p:nvPr/>
        </p:nvGrpSpPr>
        <p:grpSpPr>
          <a:xfrm>
            <a:off x="9729965" y="4413772"/>
            <a:ext cx="1818941" cy="1310132"/>
            <a:chOff x="2330499" y="4300314"/>
            <a:chExt cx="2743200" cy="2030886"/>
          </a:xfrm>
        </p:grpSpPr>
        <p:pic>
          <p:nvPicPr>
            <p:cNvPr id="149" name="Google Shape;149;p3"/>
            <p:cNvPicPr preferRelativeResize="0"/>
            <p:nvPr/>
          </p:nvPicPr>
          <p:blipFill rotWithShape="1">
            <a:blip r:embed="rId10">
              <a:alphaModFix/>
            </a:blip>
            <a:srcRect t="8821" b="8820"/>
            <a:stretch/>
          </p:blipFill>
          <p:spPr>
            <a:xfrm>
              <a:off x="2330500" y="4351200"/>
              <a:ext cx="2743199" cy="1980000"/>
            </a:xfrm>
            <a:prstGeom prst="roundRect">
              <a:avLst>
                <a:gd name="adj" fmla="val 6551"/>
              </a:avLst>
            </a:prstGeom>
            <a:solidFill>
              <a:srgbClr val="000000"/>
            </a:solidFill>
            <a:ln w="15875" cap="flat" cmpd="sng">
              <a:solidFill>
                <a:schemeClr val="lt1"/>
              </a:solidFill>
              <a:prstDash val="solid"/>
              <a:round/>
              <a:headEnd type="none" w="sm" len="sm"/>
              <a:tailEnd type="none" w="sm" len="sm"/>
            </a:ln>
            <a:effectLst>
              <a:reflection stA="44000" endPos="17000" dist="5000" dir="5400000" sy="-100000" algn="bl" rotWithShape="0"/>
            </a:effectLst>
          </p:spPr>
        </p:pic>
        <p:sp>
          <p:nvSpPr>
            <p:cNvPr id="150" name="Google Shape;150;p3"/>
            <p:cNvSpPr txBox="1"/>
            <p:nvPr/>
          </p:nvSpPr>
          <p:spPr>
            <a:xfrm>
              <a:off x="2330499" y="4300314"/>
              <a:ext cx="2743198" cy="571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EFFFF"/>
                </a:buClr>
                <a:buSzPts val="1795"/>
                <a:buFont typeface="Arial"/>
                <a:buNone/>
              </a:pPr>
              <a:r>
                <a:rPr lang="en-GB" sz="1795" b="1" i="0" u="none" strike="noStrike" cap="none" dirty="0">
                  <a:solidFill>
                    <a:srgbClr val="FEFFFF"/>
                  </a:solidFill>
                  <a:latin typeface="Arial"/>
                  <a:ea typeface="Arial"/>
                  <a:cs typeface="Arial"/>
                  <a:sym typeface="Arial"/>
                </a:rPr>
                <a:t>Wind Energy</a:t>
              </a:r>
              <a:endParaRPr sz="1795" b="1" i="0" u="none" strike="noStrike" cap="none" dirty="0">
                <a:solidFill>
                  <a:srgbClr val="FEFFFF"/>
                </a:solidFill>
                <a:latin typeface="Arial"/>
                <a:ea typeface="Arial"/>
                <a:cs typeface="Arial"/>
                <a:sym typeface="Arial"/>
              </a:endParaRPr>
            </a:p>
          </p:txBody>
        </p:sp>
      </p:grpSp>
      <p:sp>
        <p:nvSpPr>
          <p:cNvPr id="151" name="Google Shape;151;p3"/>
          <p:cNvSpPr txBox="1"/>
          <p:nvPr/>
        </p:nvSpPr>
        <p:spPr>
          <a:xfrm>
            <a:off x="982769" y="2126128"/>
            <a:ext cx="2989384" cy="399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35584"/>
              </a:buClr>
              <a:buSzPts val="1995"/>
              <a:buFont typeface="Arial"/>
              <a:buNone/>
            </a:pPr>
            <a:r>
              <a:rPr lang="en-GB" sz="1995" i="0" u="none" strike="noStrike" cap="none">
                <a:solidFill>
                  <a:srgbClr val="035584"/>
                </a:solidFill>
                <a:latin typeface="Arial"/>
                <a:ea typeface="Arial"/>
                <a:cs typeface="Arial"/>
                <a:sym typeface="Arial"/>
              </a:rPr>
              <a:t>GTIF-AT Demonstrator </a:t>
            </a:r>
            <a:endParaRPr/>
          </a:p>
        </p:txBody>
      </p:sp>
      <p:sp>
        <p:nvSpPr>
          <p:cNvPr id="4" name="Rectangle 3">
            <a:extLst>
              <a:ext uri="{FF2B5EF4-FFF2-40B4-BE49-F238E27FC236}">
                <a16:creationId xmlns:a16="http://schemas.microsoft.com/office/drawing/2014/main" id="{7A1C8FF0-BC09-35A9-9CDE-C56BCCA90E7E}"/>
              </a:ext>
            </a:extLst>
          </p:cNvPr>
          <p:cNvSpPr/>
          <p:nvPr/>
        </p:nvSpPr>
        <p:spPr>
          <a:xfrm>
            <a:off x="0" y="0"/>
            <a:ext cx="12192000" cy="1193180"/>
          </a:xfrm>
          <a:prstGeom prst="rect">
            <a:avLst/>
          </a:prstGeom>
          <a:blipFill dpi="0" rotWithShape="1">
            <a:blip r:embed="rId11"/>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5">
            <a:extLst>
              <a:ext uri="{FF2B5EF4-FFF2-40B4-BE49-F238E27FC236}">
                <a16:creationId xmlns:a16="http://schemas.microsoft.com/office/drawing/2014/main" id="{1E36FF51-073C-6AE9-12BC-09EBCA1EDFC6}"/>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Past and ongoing GTIF activities in Europe</a:t>
            </a:r>
          </a:p>
        </p:txBody>
      </p:sp>
      <p:pic>
        <p:nvPicPr>
          <p:cNvPr id="6" name="Picture 8">
            <a:extLst>
              <a:ext uri="{FF2B5EF4-FFF2-40B4-BE49-F238E27FC236}">
                <a16:creationId xmlns:a16="http://schemas.microsoft.com/office/drawing/2014/main" id="{288371AF-8E7A-83F5-EDD7-93667F8A69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3E0B8-AE1C-6D3D-D390-E29E8EFC3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DE018-E477-48E5-B401-DF829E15022A}"/>
              </a:ext>
            </a:extLst>
          </p:cNvPr>
          <p:cNvSpPr>
            <a:spLocks noGrp="1"/>
          </p:cNvSpPr>
          <p:nvPr>
            <p:ph type="title"/>
          </p:nvPr>
        </p:nvSpPr>
        <p:spPr/>
        <p:txBody>
          <a:bodyPr/>
          <a:lstStyle/>
          <a:p>
            <a:r>
              <a:rPr lang="de-DE" dirty="0"/>
              <a:t>GTIF </a:t>
            </a:r>
            <a:r>
              <a:rPr lang="de-DE" dirty="0" err="1"/>
              <a:t>domains</a:t>
            </a:r>
            <a:endParaRPr dirty="0"/>
          </a:p>
        </p:txBody>
      </p:sp>
      <p:sp>
        <p:nvSpPr>
          <p:cNvPr id="3" name="Text Placeholder 2">
            <a:extLst>
              <a:ext uri="{FF2B5EF4-FFF2-40B4-BE49-F238E27FC236}">
                <a16:creationId xmlns:a16="http://schemas.microsoft.com/office/drawing/2014/main" id="{141C4647-8FD2-B76D-865A-A98130762EE1}"/>
              </a:ext>
            </a:extLst>
          </p:cNvPr>
          <p:cNvSpPr>
            <a:spLocks noGrp="1"/>
          </p:cNvSpPr>
          <p:nvPr>
            <p:ph type="body" idx="1"/>
          </p:nvPr>
        </p:nvSpPr>
        <p:spPr/>
        <p:txBody>
          <a:bodyPr/>
          <a:lstStyle/>
          <a:p>
            <a:endParaRPr/>
          </a:p>
        </p:txBody>
      </p:sp>
      <p:sp>
        <p:nvSpPr>
          <p:cNvPr id="4" name="Rectangle 3">
            <a:extLst>
              <a:ext uri="{FF2B5EF4-FFF2-40B4-BE49-F238E27FC236}">
                <a16:creationId xmlns:a16="http://schemas.microsoft.com/office/drawing/2014/main" id="{45AD0BE9-8470-754B-B8F7-9A0D16720D60}"/>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8">
            <a:extLst>
              <a:ext uri="{FF2B5EF4-FFF2-40B4-BE49-F238E27FC236}">
                <a16:creationId xmlns:a16="http://schemas.microsoft.com/office/drawing/2014/main" id="{617C33D2-17BF-5A24-2E28-EF61C73FB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74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AA80-F61A-A959-D149-D52BF9B1C1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FE5D0-FC58-A302-CC07-E6B7C7F07193}"/>
              </a:ext>
            </a:extLst>
          </p:cNvPr>
          <p:cNvSpPr>
            <a:spLocks noGrp="1"/>
          </p:cNvSpPr>
          <p:nvPr>
            <p:ph idx="1"/>
          </p:nvPr>
        </p:nvSpPr>
        <p:spPr>
          <a:xfrm>
            <a:off x="141514" y="1253331"/>
            <a:ext cx="10515600" cy="4351338"/>
          </a:xfrm>
        </p:spPr>
        <p:txBody>
          <a:bodyPr/>
          <a:lstStyle/>
          <a:p>
            <a:endParaRPr lang="en-GB" dirty="0"/>
          </a:p>
        </p:txBody>
      </p:sp>
      <p:sp>
        <p:nvSpPr>
          <p:cNvPr id="4" name="Rectangle 3">
            <a:extLst>
              <a:ext uri="{FF2B5EF4-FFF2-40B4-BE49-F238E27FC236}">
                <a16:creationId xmlns:a16="http://schemas.microsoft.com/office/drawing/2014/main" id="{7774052B-2F6F-7D76-8958-B46F2CCE58CB}"/>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32CA3B3-2C09-9EC6-D90C-4969D4FEEF44}"/>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Domains of the Green Deal</a:t>
            </a:r>
          </a:p>
        </p:txBody>
      </p:sp>
      <p:pic>
        <p:nvPicPr>
          <p:cNvPr id="1032" name="Picture 8">
            <a:extLst>
              <a:ext uri="{FF2B5EF4-FFF2-40B4-BE49-F238E27FC236}">
                <a16:creationId xmlns:a16="http://schemas.microsoft.com/office/drawing/2014/main" id="{057F9F7F-0AF0-E38A-DA11-DBAC1AA61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A0DF49E-065A-F046-5CCA-D19D98681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563" y="1282023"/>
            <a:ext cx="6713537" cy="5337225"/>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7E0EC187-CC89-D339-70DD-90A046584593}"/>
              </a:ext>
            </a:extLst>
          </p:cNvPr>
          <p:cNvSpPr/>
          <p:nvPr/>
        </p:nvSpPr>
        <p:spPr>
          <a:xfrm>
            <a:off x="1168400" y="1828800"/>
            <a:ext cx="1841500" cy="749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Energy Transition</a:t>
            </a:r>
            <a:endParaRPr lang="de-AT" dirty="0"/>
          </a:p>
        </p:txBody>
      </p:sp>
      <p:sp>
        <p:nvSpPr>
          <p:cNvPr id="8" name="Rechteck 7">
            <a:extLst>
              <a:ext uri="{FF2B5EF4-FFF2-40B4-BE49-F238E27FC236}">
                <a16:creationId xmlns:a16="http://schemas.microsoft.com/office/drawing/2014/main" id="{23830036-CB7D-DF1C-5CEC-C9EDCA6FE8F3}"/>
              </a:ext>
            </a:extLst>
          </p:cNvPr>
          <p:cNvSpPr/>
          <p:nvPr/>
        </p:nvSpPr>
        <p:spPr>
          <a:xfrm>
            <a:off x="9503229" y="1943100"/>
            <a:ext cx="1841500" cy="749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Mobility Transition</a:t>
            </a:r>
            <a:endParaRPr lang="de-AT" dirty="0"/>
          </a:p>
        </p:txBody>
      </p:sp>
      <p:sp>
        <p:nvSpPr>
          <p:cNvPr id="9" name="Rechteck 8">
            <a:extLst>
              <a:ext uri="{FF2B5EF4-FFF2-40B4-BE49-F238E27FC236}">
                <a16:creationId xmlns:a16="http://schemas.microsoft.com/office/drawing/2014/main" id="{8B7AF42E-550B-DAF3-181D-80706B5FFA1B}"/>
              </a:ext>
            </a:extLst>
          </p:cNvPr>
          <p:cNvSpPr/>
          <p:nvPr/>
        </p:nvSpPr>
        <p:spPr>
          <a:xfrm>
            <a:off x="1547813" y="5948333"/>
            <a:ext cx="1841500" cy="749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Sustainable</a:t>
            </a:r>
            <a:r>
              <a:rPr lang="de-DE" dirty="0"/>
              <a:t> Cities</a:t>
            </a:r>
            <a:endParaRPr lang="de-AT" dirty="0"/>
          </a:p>
        </p:txBody>
      </p:sp>
      <p:sp>
        <p:nvSpPr>
          <p:cNvPr id="10" name="Rechteck 9">
            <a:extLst>
              <a:ext uri="{FF2B5EF4-FFF2-40B4-BE49-F238E27FC236}">
                <a16:creationId xmlns:a16="http://schemas.microsoft.com/office/drawing/2014/main" id="{78F8BB68-B911-36A5-C7CE-CF6A76F68610}"/>
              </a:ext>
            </a:extLst>
          </p:cNvPr>
          <p:cNvSpPr/>
          <p:nvPr/>
        </p:nvSpPr>
        <p:spPr>
          <a:xfrm>
            <a:off x="9503229" y="3930040"/>
            <a:ext cx="1841500" cy="749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Carbon Accounting</a:t>
            </a:r>
            <a:endParaRPr lang="de-AT" dirty="0"/>
          </a:p>
        </p:txBody>
      </p:sp>
      <p:sp>
        <p:nvSpPr>
          <p:cNvPr id="11" name="Rechteck 10">
            <a:extLst>
              <a:ext uri="{FF2B5EF4-FFF2-40B4-BE49-F238E27FC236}">
                <a16:creationId xmlns:a16="http://schemas.microsoft.com/office/drawing/2014/main" id="{C977D8C1-C838-E1AD-4A21-DDE8BBC6D416}"/>
              </a:ext>
            </a:extLst>
          </p:cNvPr>
          <p:cNvSpPr/>
          <p:nvPr/>
        </p:nvSpPr>
        <p:spPr>
          <a:xfrm>
            <a:off x="6580415" y="792750"/>
            <a:ext cx="1841500" cy="749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EO Climate Adaptation</a:t>
            </a:r>
            <a:endParaRPr lang="de-AT" dirty="0"/>
          </a:p>
        </p:txBody>
      </p:sp>
    </p:spTree>
    <p:extLst>
      <p:ext uri="{BB962C8B-B14F-4D97-AF65-F5344CB8AC3E}">
        <p14:creationId xmlns:p14="http://schemas.microsoft.com/office/powerpoint/2010/main" val="3989627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43561C9-B674-3D7E-5CC8-7BBA4337E3BD}"/>
              </a:ext>
            </a:extLst>
          </p:cNvPr>
          <p:cNvSpPr>
            <a:spLocks noGrp="1"/>
          </p:cNvSpPr>
          <p:nvPr>
            <p:ph type="dt" sz="half" idx="10"/>
          </p:nvPr>
        </p:nvSpPr>
        <p:spPr/>
        <p:txBody>
          <a:bodyPr/>
          <a:lstStyle/>
          <a:p>
            <a:r>
              <a:rPr lang="en-GB" dirty="0"/>
              <a:t>23/06/2025</a:t>
            </a:r>
          </a:p>
        </p:txBody>
      </p:sp>
      <p:sp>
        <p:nvSpPr>
          <p:cNvPr id="5" name="Fußzeilenplatzhalter 4">
            <a:extLst>
              <a:ext uri="{FF2B5EF4-FFF2-40B4-BE49-F238E27FC236}">
                <a16:creationId xmlns:a16="http://schemas.microsoft.com/office/drawing/2014/main" id="{D1B9272E-C55D-CB91-8DB3-FA6BCBA80395}"/>
              </a:ext>
            </a:extLst>
          </p:cNvPr>
          <p:cNvSpPr>
            <a:spLocks noGrp="1"/>
          </p:cNvSpPr>
          <p:nvPr>
            <p:ph type="ftr" sz="quarter" idx="11"/>
          </p:nvPr>
        </p:nvSpPr>
        <p:spPr/>
        <p:txBody>
          <a:bodyPr/>
          <a:lstStyle/>
          <a:p>
            <a:r>
              <a:rPr lang="en-US"/>
              <a:t>(c) 2025 EOX IT Services </a:t>
            </a:r>
            <a:endParaRPr lang="en-GB"/>
          </a:p>
        </p:txBody>
      </p:sp>
      <p:sp>
        <p:nvSpPr>
          <p:cNvPr id="6" name="Foliennummernplatzhalter 5">
            <a:extLst>
              <a:ext uri="{FF2B5EF4-FFF2-40B4-BE49-F238E27FC236}">
                <a16:creationId xmlns:a16="http://schemas.microsoft.com/office/drawing/2014/main" id="{9DD3106A-1FEA-C8E5-E1B9-DA546FBD3230}"/>
              </a:ext>
            </a:extLst>
          </p:cNvPr>
          <p:cNvSpPr>
            <a:spLocks noGrp="1"/>
          </p:cNvSpPr>
          <p:nvPr>
            <p:ph type="sldNum" sz="quarter" idx="12"/>
          </p:nvPr>
        </p:nvSpPr>
        <p:spPr>
          <a:xfrm>
            <a:off x="8610600" y="6356350"/>
            <a:ext cx="302068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D8265C-8F77-4143-8D57-CEF8BA0D3B11}" type="slidenum">
              <a:rPr lang="en-GB" smtClean="0"/>
              <a:pPr/>
              <a:t>54</a:t>
            </a:fld>
            <a:endParaRPr lang="en-GB"/>
          </a:p>
        </p:txBody>
      </p:sp>
      <p:pic>
        <p:nvPicPr>
          <p:cNvPr id="9" name="Grafik 8">
            <a:extLst>
              <a:ext uri="{FF2B5EF4-FFF2-40B4-BE49-F238E27FC236}">
                <a16:creationId xmlns:a16="http://schemas.microsoft.com/office/drawing/2014/main" id="{836D6747-73D2-EF73-48B3-446618B0BE78}"/>
              </a:ext>
            </a:extLst>
          </p:cNvPr>
          <p:cNvPicPr>
            <a:picLocks noChangeAspect="1"/>
          </p:cNvPicPr>
          <p:nvPr/>
        </p:nvPicPr>
        <p:blipFill>
          <a:blip r:embed="rId2"/>
          <a:stretch>
            <a:fillRect/>
          </a:stretch>
        </p:blipFill>
        <p:spPr>
          <a:xfrm>
            <a:off x="0" y="1059505"/>
            <a:ext cx="12192000" cy="5382570"/>
          </a:xfrm>
          <a:prstGeom prst="rect">
            <a:avLst/>
          </a:prstGeom>
        </p:spPr>
      </p:pic>
      <p:sp>
        <p:nvSpPr>
          <p:cNvPr id="10" name="Textfeld 9">
            <a:extLst>
              <a:ext uri="{FF2B5EF4-FFF2-40B4-BE49-F238E27FC236}">
                <a16:creationId xmlns:a16="http://schemas.microsoft.com/office/drawing/2014/main" id="{C9C1070B-3850-8924-25B8-594C35CC3F3E}"/>
              </a:ext>
            </a:extLst>
          </p:cNvPr>
          <p:cNvSpPr txBox="1"/>
          <p:nvPr/>
        </p:nvSpPr>
        <p:spPr>
          <a:xfrm>
            <a:off x="7824158" y="802556"/>
            <a:ext cx="2205487" cy="369332"/>
          </a:xfrm>
          <a:prstGeom prst="rect">
            <a:avLst/>
          </a:prstGeom>
          <a:noFill/>
        </p:spPr>
        <p:txBody>
          <a:bodyPr wrap="square" rtlCol="0">
            <a:spAutoFit/>
          </a:bodyPr>
          <a:lstStyle/>
          <a:p>
            <a:r>
              <a:rPr lang="en-GB" dirty="0"/>
              <a:t>Example: Wind Atlas</a:t>
            </a:r>
          </a:p>
        </p:txBody>
      </p:sp>
      <p:sp>
        <p:nvSpPr>
          <p:cNvPr id="3" name="Titel 2">
            <a:extLst>
              <a:ext uri="{FF2B5EF4-FFF2-40B4-BE49-F238E27FC236}">
                <a16:creationId xmlns:a16="http://schemas.microsoft.com/office/drawing/2014/main" id="{F6950F67-F7EC-EAC7-03E5-C105DF433CCD}"/>
              </a:ext>
            </a:extLst>
          </p:cNvPr>
          <p:cNvSpPr>
            <a:spLocks noGrp="1"/>
          </p:cNvSpPr>
          <p:nvPr>
            <p:ph type="title"/>
          </p:nvPr>
        </p:nvSpPr>
        <p:spPr/>
        <p:txBody>
          <a:bodyPr/>
          <a:lstStyle/>
          <a:p>
            <a:endParaRPr lang="de-AT"/>
          </a:p>
        </p:txBody>
      </p:sp>
      <p:sp>
        <p:nvSpPr>
          <p:cNvPr id="8" name="Rectangle 3">
            <a:extLst>
              <a:ext uri="{FF2B5EF4-FFF2-40B4-BE49-F238E27FC236}">
                <a16:creationId xmlns:a16="http://schemas.microsoft.com/office/drawing/2014/main" id="{7414AD70-E835-DAED-8060-2CCA59A837BD}"/>
              </a:ext>
            </a:extLst>
          </p:cNvPr>
          <p:cNvSpPr/>
          <p:nvPr/>
        </p:nvSpPr>
        <p:spPr>
          <a:xfrm>
            <a:off x="0" y="0"/>
            <a:ext cx="12192000" cy="1193180"/>
          </a:xfrm>
          <a:prstGeom prst="rect">
            <a:avLst/>
          </a:prstGeom>
          <a:blipFill dpi="0" rotWithShape="1">
            <a:blip r:embed="rId3"/>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5">
            <a:extLst>
              <a:ext uri="{FF2B5EF4-FFF2-40B4-BE49-F238E27FC236}">
                <a16:creationId xmlns:a16="http://schemas.microsoft.com/office/drawing/2014/main" id="{0048DC18-5297-1709-5D10-6BF85BFAB6F1}"/>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Energy Transition</a:t>
            </a:r>
          </a:p>
        </p:txBody>
      </p:sp>
      <p:pic>
        <p:nvPicPr>
          <p:cNvPr id="12" name="Picture 8">
            <a:extLst>
              <a:ext uri="{FF2B5EF4-FFF2-40B4-BE49-F238E27FC236}">
                <a16:creationId xmlns:a16="http://schemas.microsoft.com/office/drawing/2014/main" id="{65D9B0AA-5CE0-8989-31F8-E866EFBD2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840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9DA71B2-DE45-A243-45FA-4C29D31EBED1}"/>
              </a:ext>
            </a:extLst>
          </p:cNvPr>
          <p:cNvSpPr>
            <a:spLocks noGrp="1"/>
          </p:cNvSpPr>
          <p:nvPr>
            <p:ph idx="1"/>
          </p:nvPr>
        </p:nvSpPr>
        <p:spPr/>
        <p:txBody>
          <a:bodyPr/>
          <a:lstStyle/>
          <a:p>
            <a:endParaRPr lang="en-GB"/>
          </a:p>
        </p:txBody>
      </p:sp>
      <p:sp>
        <p:nvSpPr>
          <p:cNvPr id="4" name="Datumsplatzhalter 3">
            <a:extLst>
              <a:ext uri="{FF2B5EF4-FFF2-40B4-BE49-F238E27FC236}">
                <a16:creationId xmlns:a16="http://schemas.microsoft.com/office/drawing/2014/main" id="{F6E6E896-8132-85DB-82ED-43CC4743361A}"/>
              </a:ext>
            </a:extLst>
          </p:cNvPr>
          <p:cNvSpPr>
            <a:spLocks noGrp="1"/>
          </p:cNvSpPr>
          <p:nvPr>
            <p:ph type="dt" sz="half" idx="10"/>
          </p:nvPr>
        </p:nvSpPr>
        <p:spPr/>
        <p:txBody>
          <a:bodyPr/>
          <a:lstStyle/>
          <a:p>
            <a:r>
              <a:rPr lang="en-GB" dirty="0"/>
              <a:t>23/06/2025</a:t>
            </a:r>
          </a:p>
        </p:txBody>
      </p:sp>
      <p:sp>
        <p:nvSpPr>
          <p:cNvPr id="5" name="Fußzeilenplatzhalter 4">
            <a:extLst>
              <a:ext uri="{FF2B5EF4-FFF2-40B4-BE49-F238E27FC236}">
                <a16:creationId xmlns:a16="http://schemas.microsoft.com/office/drawing/2014/main" id="{8AF7B7E2-58C4-1316-64E0-3BD66CAA53EB}"/>
              </a:ext>
            </a:extLst>
          </p:cNvPr>
          <p:cNvSpPr>
            <a:spLocks noGrp="1"/>
          </p:cNvSpPr>
          <p:nvPr>
            <p:ph type="ftr" sz="quarter" idx="11"/>
          </p:nvPr>
        </p:nvSpPr>
        <p:spPr/>
        <p:txBody>
          <a:bodyPr/>
          <a:lstStyle/>
          <a:p>
            <a:r>
              <a:rPr lang="en-US"/>
              <a:t>(c) 2025 EOX IT Services </a:t>
            </a:r>
            <a:endParaRPr lang="en-GB"/>
          </a:p>
        </p:txBody>
      </p:sp>
      <p:sp>
        <p:nvSpPr>
          <p:cNvPr id="6" name="Foliennummernplatzhalter 5">
            <a:extLst>
              <a:ext uri="{FF2B5EF4-FFF2-40B4-BE49-F238E27FC236}">
                <a16:creationId xmlns:a16="http://schemas.microsoft.com/office/drawing/2014/main" id="{2BDF63F2-14E9-C52E-E519-273B05D3DBFF}"/>
              </a:ext>
            </a:extLst>
          </p:cNvPr>
          <p:cNvSpPr>
            <a:spLocks noGrp="1"/>
          </p:cNvSpPr>
          <p:nvPr>
            <p:ph type="sldNum" sz="quarter" idx="12"/>
          </p:nvPr>
        </p:nvSpPr>
        <p:spPr/>
        <p:txBody>
          <a:bodyPr/>
          <a:lstStyle/>
          <a:p>
            <a:fld id="{2ED8265C-8F77-4143-8D57-CEF8BA0D3B11}" type="slidenum">
              <a:rPr lang="en-GB" smtClean="0"/>
              <a:t>55</a:t>
            </a:fld>
            <a:endParaRPr lang="en-GB"/>
          </a:p>
        </p:txBody>
      </p:sp>
      <p:pic>
        <p:nvPicPr>
          <p:cNvPr id="8" name="Grafik 7">
            <a:extLst>
              <a:ext uri="{FF2B5EF4-FFF2-40B4-BE49-F238E27FC236}">
                <a16:creationId xmlns:a16="http://schemas.microsoft.com/office/drawing/2014/main" id="{08E56D7E-2C28-C460-BDF2-0DE4AEFF5335}"/>
              </a:ext>
            </a:extLst>
          </p:cNvPr>
          <p:cNvPicPr>
            <a:picLocks noChangeAspect="1"/>
          </p:cNvPicPr>
          <p:nvPr/>
        </p:nvPicPr>
        <p:blipFill>
          <a:blip r:embed="rId2"/>
          <a:stretch>
            <a:fillRect/>
          </a:stretch>
        </p:blipFill>
        <p:spPr>
          <a:xfrm>
            <a:off x="0" y="1055106"/>
            <a:ext cx="12192000" cy="5386127"/>
          </a:xfrm>
          <a:prstGeom prst="rect">
            <a:avLst/>
          </a:prstGeom>
        </p:spPr>
      </p:pic>
      <p:sp>
        <p:nvSpPr>
          <p:cNvPr id="9" name="Textfeld 8">
            <a:extLst>
              <a:ext uri="{FF2B5EF4-FFF2-40B4-BE49-F238E27FC236}">
                <a16:creationId xmlns:a16="http://schemas.microsoft.com/office/drawing/2014/main" id="{7DFACB06-4CA1-1879-81B7-39929BB05826}"/>
              </a:ext>
            </a:extLst>
          </p:cNvPr>
          <p:cNvSpPr txBox="1"/>
          <p:nvPr/>
        </p:nvSpPr>
        <p:spPr>
          <a:xfrm>
            <a:off x="7001773" y="765788"/>
            <a:ext cx="3217653" cy="369332"/>
          </a:xfrm>
          <a:prstGeom prst="rect">
            <a:avLst/>
          </a:prstGeom>
          <a:noFill/>
        </p:spPr>
        <p:txBody>
          <a:bodyPr wrap="square" rtlCol="0">
            <a:spAutoFit/>
          </a:bodyPr>
          <a:lstStyle/>
          <a:p>
            <a:r>
              <a:rPr lang="en-GB" dirty="0"/>
              <a:t>Example: Particulate Matters</a:t>
            </a:r>
          </a:p>
        </p:txBody>
      </p:sp>
      <p:sp>
        <p:nvSpPr>
          <p:cNvPr id="10" name="Titel 9">
            <a:extLst>
              <a:ext uri="{FF2B5EF4-FFF2-40B4-BE49-F238E27FC236}">
                <a16:creationId xmlns:a16="http://schemas.microsoft.com/office/drawing/2014/main" id="{82BC7A9C-A54E-1C0C-6B13-BCAFB8EE59EF}"/>
              </a:ext>
            </a:extLst>
          </p:cNvPr>
          <p:cNvSpPr>
            <a:spLocks noGrp="1"/>
          </p:cNvSpPr>
          <p:nvPr>
            <p:ph type="title"/>
          </p:nvPr>
        </p:nvSpPr>
        <p:spPr/>
        <p:txBody>
          <a:bodyPr/>
          <a:lstStyle/>
          <a:p>
            <a:endParaRPr lang="de-AT"/>
          </a:p>
        </p:txBody>
      </p:sp>
      <p:sp>
        <p:nvSpPr>
          <p:cNvPr id="11" name="Rectangle 3">
            <a:extLst>
              <a:ext uri="{FF2B5EF4-FFF2-40B4-BE49-F238E27FC236}">
                <a16:creationId xmlns:a16="http://schemas.microsoft.com/office/drawing/2014/main" id="{60CEEA81-FB9F-CE11-D761-A6937EC4BDB4}"/>
              </a:ext>
            </a:extLst>
          </p:cNvPr>
          <p:cNvSpPr/>
          <p:nvPr/>
        </p:nvSpPr>
        <p:spPr>
          <a:xfrm>
            <a:off x="0" y="0"/>
            <a:ext cx="12192000" cy="1193180"/>
          </a:xfrm>
          <a:prstGeom prst="rect">
            <a:avLst/>
          </a:prstGeom>
          <a:blipFill dpi="0" rotWithShape="1">
            <a:blip r:embed="rId3"/>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5">
            <a:extLst>
              <a:ext uri="{FF2B5EF4-FFF2-40B4-BE49-F238E27FC236}">
                <a16:creationId xmlns:a16="http://schemas.microsoft.com/office/drawing/2014/main" id="{06A15492-A760-6838-7DCE-5E68B6F12AAD}"/>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Mobility Transition</a:t>
            </a:r>
          </a:p>
        </p:txBody>
      </p:sp>
      <p:pic>
        <p:nvPicPr>
          <p:cNvPr id="13" name="Picture 8">
            <a:extLst>
              <a:ext uri="{FF2B5EF4-FFF2-40B4-BE49-F238E27FC236}">
                <a16:creationId xmlns:a16="http://schemas.microsoft.com/office/drawing/2014/main" id="{EEAE160D-4CDD-DE0F-E304-C22239DE6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040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D85C9-6144-8654-41A2-2CABE69DD808}"/>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A79BABA-CAB9-D8A1-6829-0B6B8DA7E3F3}"/>
              </a:ext>
            </a:extLst>
          </p:cNvPr>
          <p:cNvSpPr>
            <a:spLocks noGrp="1"/>
          </p:cNvSpPr>
          <p:nvPr>
            <p:ph idx="1"/>
          </p:nvPr>
        </p:nvSpPr>
        <p:spPr/>
        <p:txBody>
          <a:bodyPr/>
          <a:lstStyle/>
          <a:p>
            <a:endParaRPr lang="en-GB"/>
          </a:p>
        </p:txBody>
      </p:sp>
      <p:sp>
        <p:nvSpPr>
          <p:cNvPr id="4" name="Datumsplatzhalter 3">
            <a:extLst>
              <a:ext uri="{FF2B5EF4-FFF2-40B4-BE49-F238E27FC236}">
                <a16:creationId xmlns:a16="http://schemas.microsoft.com/office/drawing/2014/main" id="{B968B1AA-2B15-D5A5-4B5C-C5DC28EE1EA8}"/>
              </a:ext>
            </a:extLst>
          </p:cNvPr>
          <p:cNvSpPr>
            <a:spLocks noGrp="1"/>
          </p:cNvSpPr>
          <p:nvPr>
            <p:ph type="dt" sz="half" idx="10"/>
          </p:nvPr>
        </p:nvSpPr>
        <p:spPr/>
        <p:txBody>
          <a:bodyPr/>
          <a:lstStyle/>
          <a:p>
            <a:r>
              <a:rPr lang="en-GB" dirty="0"/>
              <a:t>23/06/2025</a:t>
            </a:r>
          </a:p>
        </p:txBody>
      </p:sp>
      <p:sp>
        <p:nvSpPr>
          <p:cNvPr id="5" name="Fußzeilenplatzhalter 4">
            <a:extLst>
              <a:ext uri="{FF2B5EF4-FFF2-40B4-BE49-F238E27FC236}">
                <a16:creationId xmlns:a16="http://schemas.microsoft.com/office/drawing/2014/main" id="{CD6568F3-3376-9AA1-A891-71A315ED3193}"/>
              </a:ext>
            </a:extLst>
          </p:cNvPr>
          <p:cNvSpPr>
            <a:spLocks noGrp="1"/>
          </p:cNvSpPr>
          <p:nvPr>
            <p:ph type="ftr" sz="quarter" idx="11"/>
          </p:nvPr>
        </p:nvSpPr>
        <p:spPr/>
        <p:txBody>
          <a:bodyPr/>
          <a:lstStyle/>
          <a:p>
            <a:r>
              <a:rPr lang="en-US"/>
              <a:t>(c) 2025 EOX IT Services </a:t>
            </a:r>
            <a:endParaRPr lang="en-GB"/>
          </a:p>
        </p:txBody>
      </p:sp>
      <p:sp>
        <p:nvSpPr>
          <p:cNvPr id="6" name="Foliennummernplatzhalter 5">
            <a:extLst>
              <a:ext uri="{FF2B5EF4-FFF2-40B4-BE49-F238E27FC236}">
                <a16:creationId xmlns:a16="http://schemas.microsoft.com/office/drawing/2014/main" id="{AFFC5AE2-6799-E37B-5B75-324CBEED1B26}"/>
              </a:ext>
            </a:extLst>
          </p:cNvPr>
          <p:cNvSpPr>
            <a:spLocks noGrp="1"/>
          </p:cNvSpPr>
          <p:nvPr>
            <p:ph type="sldNum" sz="quarter" idx="12"/>
          </p:nvPr>
        </p:nvSpPr>
        <p:spPr/>
        <p:txBody>
          <a:bodyPr/>
          <a:lstStyle/>
          <a:p>
            <a:fld id="{2ED8265C-8F77-4143-8D57-CEF8BA0D3B11}" type="slidenum">
              <a:rPr lang="en-GB" smtClean="0"/>
              <a:t>56</a:t>
            </a:fld>
            <a:endParaRPr lang="en-GB"/>
          </a:p>
        </p:txBody>
      </p:sp>
      <p:sp>
        <p:nvSpPr>
          <p:cNvPr id="9" name="Textfeld 8">
            <a:extLst>
              <a:ext uri="{FF2B5EF4-FFF2-40B4-BE49-F238E27FC236}">
                <a16:creationId xmlns:a16="http://schemas.microsoft.com/office/drawing/2014/main" id="{928D0603-B095-EA10-BF09-35E52B7549B9}"/>
              </a:ext>
            </a:extLst>
          </p:cNvPr>
          <p:cNvSpPr txBox="1"/>
          <p:nvPr/>
        </p:nvSpPr>
        <p:spPr>
          <a:xfrm>
            <a:off x="4781551" y="765788"/>
            <a:ext cx="5437876" cy="369332"/>
          </a:xfrm>
          <a:prstGeom prst="rect">
            <a:avLst/>
          </a:prstGeom>
          <a:noFill/>
        </p:spPr>
        <p:txBody>
          <a:bodyPr wrap="square" rtlCol="0">
            <a:spAutoFit/>
          </a:bodyPr>
          <a:lstStyle/>
          <a:p>
            <a:r>
              <a:rPr lang="en-GB" dirty="0"/>
              <a:t>Example: Green Roofs (suitability for greening)</a:t>
            </a:r>
          </a:p>
        </p:txBody>
      </p:sp>
      <p:pic>
        <p:nvPicPr>
          <p:cNvPr id="10" name="Grafik 9">
            <a:extLst>
              <a:ext uri="{FF2B5EF4-FFF2-40B4-BE49-F238E27FC236}">
                <a16:creationId xmlns:a16="http://schemas.microsoft.com/office/drawing/2014/main" id="{DB9B0C02-66BB-D547-0E12-E2E5E4D945BC}"/>
              </a:ext>
            </a:extLst>
          </p:cNvPr>
          <p:cNvPicPr>
            <a:picLocks noChangeAspect="1"/>
          </p:cNvPicPr>
          <p:nvPr/>
        </p:nvPicPr>
        <p:blipFill>
          <a:blip r:embed="rId2"/>
          <a:srcRect t="458"/>
          <a:stretch/>
        </p:blipFill>
        <p:spPr>
          <a:xfrm>
            <a:off x="0" y="1135119"/>
            <a:ext cx="12192000" cy="5317387"/>
          </a:xfrm>
          <a:prstGeom prst="rect">
            <a:avLst/>
          </a:prstGeom>
        </p:spPr>
      </p:pic>
      <p:sp>
        <p:nvSpPr>
          <p:cNvPr id="11" name="Rectangle 3">
            <a:extLst>
              <a:ext uri="{FF2B5EF4-FFF2-40B4-BE49-F238E27FC236}">
                <a16:creationId xmlns:a16="http://schemas.microsoft.com/office/drawing/2014/main" id="{2720C33C-EF65-3AA2-719C-EC6C43C7935A}"/>
              </a:ext>
            </a:extLst>
          </p:cNvPr>
          <p:cNvSpPr/>
          <p:nvPr/>
        </p:nvSpPr>
        <p:spPr>
          <a:xfrm>
            <a:off x="0" y="0"/>
            <a:ext cx="12192000" cy="1193180"/>
          </a:xfrm>
          <a:prstGeom prst="rect">
            <a:avLst/>
          </a:prstGeom>
          <a:blipFill dpi="0" rotWithShape="1">
            <a:blip r:embed="rId3"/>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5">
            <a:extLst>
              <a:ext uri="{FF2B5EF4-FFF2-40B4-BE49-F238E27FC236}">
                <a16:creationId xmlns:a16="http://schemas.microsoft.com/office/drawing/2014/main" id="{60E549F5-EC4C-676E-768C-383B7C560A76}"/>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Sustainable Cities</a:t>
            </a:r>
          </a:p>
        </p:txBody>
      </p:sp>
      <p:pic>
        <p:nvPicPr>
          <p:cNvPr id="13" name="Picture 8">
            <a:extLst>
              <a:ext uri="{FF2B5EF4-FFF2-40B4-BE49-F238E27FC236}">
                <a16:creationId xmlns:a16="http://schemas.microsoft.com/office/drawing/2014/main" id="{303FADB5-0D31-08C6-DB72-F09532E0B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264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A88AC-4255-498F-78F9-925DC59614E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A8EF037-6DE2-EB2E-07A3-82EAD38310C3}"/>
              </a:ext>
            </a:extLst>
          </p:cNvPr>
          <p:cNvSpPr>
            <a:spLocks noGrp="1"/>
          </p:cNvSpPr>
          <p:nvPr>
            <p:ph idx="1"/>
          </p:nvPr>
        </p:nvSpPr>
        <p:spPr/>
        <p:txBody>
          <a:bodyPr/>
          <a:lstStyle/>
          <a:p>
            <a:endParaRPr lang="en-GB"/>
          </a:p>
        </p:txBody>
      </p:sp>
      <p:sp>
        <p:nvSpPr>
          <p:cNvPr id="4" name="Datumsplatzhalter 3">
            <a:extLst>
              <a:ext uri="{FF2B5EF4-FFF2-40B4-BE49-F238E27FC236}">
                <a16:creationId xmlns:a16="http://schemas.microsoft.com/office/drawing/2014/main" id="{577C6464-1D8F-86E4-31F5-637805291818}"/>
              </a:ext>
            </a:extLst>
          </p:cNvPr>
          <p:cNvSpPr>
            <a:spLocks noGrp="1"/>
          </p:cNvSpPr>
          <p:nvPr>
            <p:ph type="dt" sz="half" idx="10"/>
          </p:nvPr>
        </p:nvSpPr>
        <p:spPr/>
        <p:txBody>
          <a:bodyPr/>
          <a:lstStyle/>
          <a:p>
            <a:r>
              <a:rPr lang="en-GB" dirty="0"/>
              <a:t>23/06/2025</a:t>
            </a:r>
          </a:p>
        </p:txBody>
      </p:sp>
      <p:sp>
        <p:nvSpPr>
          <p:cNvPr id="5" name="Fußzeilenplatzhalter 4">
            <a:extLst>
              <a:ext uri="{FF2B5EF4-FFF2-40B4-BE49-F238E27FC236}">
                <a16:creationId xmlns:a16="http://schemas.microsoft.com/office/drawing/2014/main" id="{006F385C-3767-970D-97CA-A5B5A02090DA}"/>
              </a:ext>
            </a:extLst>
          </p:cNvPr>
          <p:cNvSpPr>
            <a:spLocks noGrp="1"/>
          </p:cNvSpPr>
          <p:nvPr>
            <p:ph type="ftr" sz="quarter" idx="11"/>
          </p:nvPr>
        </p:nvSpPr>
        <p:spPr/>
        <p:txBody>
          <a:bodyPr/>
          <a:lstStyle/>
          <a:p>
            <a:r>
              <a:rPr lang="en-US"/>
              <a:t>(c) 2025 EOX IT Services </a:t>
            </a:r>
            <a:endParaRPr lang="en-GB"/>
          </a:p>
        </p:txBody>
      </p:sp>
      <p:sp>
        <p:nvSpPr>
          <p:cNvPr id="6" name="Foliennummernplatzhalter 5">
            <a:extLst>
              <a:ext uri="{FF2B5EF4-FFF2-40B4-BE49-F238E27FC236}">
                <a16:creationId xmlns:a16="http://schemas.microsoft.com/office/drawing/2014/main" id="{17A7D2FF-A765-848B-CCE9-9FFCDEAAA85B}"/>
              </a:ext>
            </a:extLst>
          </p:cNvPr>
          <p:cNvSpPr>
            <a:spLocks noGrp="1"/>
          </p:cNvSpPr>
          <p:nvPr>
            <p:ph type="sldNum" sz="quarter" idx="12"/>
          </p:nvPr>
        </p:nvSpPr>
        <p:spPr/>
        <p:txBody>
          <a:bodyPr/>
          <a:lstStyle/>
          <a:p>
            <a:fld id="{2ED8265C-8F77-4143-8D57-CEF8BA0D3B11}" type="slidenum">
              <a:rPr lang="en-GB" smtClean="0"/>
              <a:t>57</a:t>
            </a:fld>
            <a:endParaRPr lang="en-GB"/>
          </a:p>
        </p:txBody>
      </p:sp>
      <p:pic>
        <p:nvPicPr>
          <p:cNvPr id="8" name="Grafik 7">
            <a:extLst>
              <a:ext uri="{FF2B5EF4-FFF2-40B4-BE49-F238E27FC236}">
                <a16:creationId xmlns:a16="http://schemas.microsoft.com/office/drawing/2014/main" id="{67BE6F17-FC66-F982-1719-0C9D02302394}"/>
              </a:ext>
            </a:extLst>
          </p:cNvPr>
          <p:cNvPicPr>
            <a:picLocks noChangeAspect="1"/>
          </p:cNvPicPr>
          <p:nvPr/>
        </p:nvPicPr>
        <p:blipFill>
          <a:blip r:embed="rId2"/>
          <a:stretch>
            <a:fillRect/>
          </a:stretch>
        </p:blipFill>
        <p:spPr>
          <a:xfrm>
            <a:off x="0" y="1135119"/>
            <a:ext cx="12192000" cy="5308895"/>
          </a:xfrm>
          <a:prstGeom prst="rect">
            <a:avLst/>
          </a:prstGeom>
        </p:spPr>
      </p:pic>
      <p:sp>
        <p:nvSpPr>
          <p:cNvPr id="9" name="Textfeld 8">
            <a:extLst>
              <a:ext uri="{FF2B5EF4-FFF2-40B4-BE49-F238E27FC236}">
                <a16:creationId xmlns:a16="http://schemas.microsoft.com/office/drawing/2014/main" id="{CEAC30FE-5BB9-4333-7D0B-46DACF9217F5}"/>
              </a:ext>
            </a:extLst>
          </p:cNvPr>
          <p:cNvSpPr txBox="1"/>
          <p:nvPr/>
        </p:nvSpPr>
        <p:spPr>
          <a:xfrm>
            <a:off x="6277873" y="1591288"/>
            <a:ext cx="2912853" cy="369332"/>
          </a:xfrm>
          <a:prstGeom prst="rect">
            <a:avLst/>
          </a:prstGeom>
          <a:noFill/>
        </p:spPr>
        <p:txBody>
          <a:bodyPr wrap="square" rtlCol="0">
            <a:spAutoFit/>
          </a:bodyPr>
          <a:lstStyle/>
          <a:p>
            <a:r>
              <a:rPr lang="en-GB" dirty="0"/>
              <a:t>Example: Forest Biomass</a:t>
            </a:r>
          </a:p>
        </p:txBody>
      </p:sp>
      <p:sp>
        <p:nvSpPr>
          <p:cNvPr id="11" name="Rectangle 3">
            <a:extLst>
              <a:ext uri="{FF2B5EF4-FFF2-40B4-BE49-F238E27FC236}">
                <a16:creationId xmlns:a16="http://schemas.microsoft.com/office/drawing/2014/main" id="{F06B516B-40A2-DF20-2BCC-6A60EDC477BC}"/>
              </a:ext>
            </a:extLst>
          </p:cNvPr>
          <p:cNvSpPr/>
          <p:nvPr/>
        </p:nvSpPr>
        <p:spPr>
          <a:xfrm>
            <a:off x="0" y="0"/>
            <a:ext cx="12192000" cy="1193180"/>
          </a:xfrm>
          <a:prstGeom prst="rect">
            <a:avLst/>
          </a:prstGeom>
          <a:blipFill dpi="0" rotWithShape="1">
            <a:blip r:embed="rId3"/>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5">
            <a:extLst>
              <a:ext uri="{FF2B5EF4-FFF2-40B4-BE49-F238E27FC236}">
                <a16:creationId xmlns:a16="http://schemas.microsoft.com/office/drawing/2014/main" id="{66BE124C-C827-BFC0-2E4F-7D00EF029588}"/>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Carbon Accounting</a:t>
            </a:r>
          </a:p>
        </p:txBody>
      </p:sp>
      <p:pic>
        <p:nvPicPr>
          <p:cNvPr id="13" name="Picture 8">
            <a:extLst>
              <a:ext uri="{FF2B5EF4-FFF2-40B4-BE49-F238E27FC236}">
                <a16:creationId xmlns:a16="http://schemas.microsoft.com/office/drawing/2014/main" id="{C2B6529F-A0AF-98C4-DFC6-C8B041C46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32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221C9-CE51-8771-1C03-B6FF6FDFBC60}"/>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562070E-82AC-10C0-185D-38D500F3FCA3}"/>
              </a:ext>
            </a:extLst>
          </p:cNvPr>
          <p:cNvSpPr>
            <a:spLocks noGrp="1"/>
          </p:cNvSpPr>
          <p:nvPr>
            <p:ph idx="1"/>
          </p:nvPr>
        </p:nvSpPr>
        <p:spPr/>
        <p:txBody>
          <a:bodyPr/>
          <a:lstStyle/>
          <a:p>
            <a:endParaRPr lang="en-GB"/>
          </a:p>
        </p:txBody>
      </p:sp>
      <p:sp>
        <p:nvSpPr>
          <p:cNvPr id="4" name="Datumsplatzhalter 3">
            <a:extLst>
              <a:ext uri="{FF2B5EF4-FFF2-40B4-BE49-F238E27FC236}">
                <a16:creationId xmlns:a16="http://schemas.microsoft.com/office/drawing/2014/main" id="{F02692B6-B32F-75D7-F1F0-719ED0EB3CA9}"/>
              </a:ext>
            </a:extLst>
          </p:cNvPr>
          <p:cNvSpPr>
            <a:spLocks noGrp="1"/>
          </p:cNvSpPr>
          <p:nvPr>
            <p:ph type="dt" sz="half" idx="10"/>
          </p:nvPr>
        </p:nvSpPr>
        <p:spPr/>
        <p:txBody>
          <a:bodyPr/>
          <a:lstStyle/>
          <a:p>
            <a:r>
              <a:rPr lang="en-GB" dirty="0"/>
              <a:t>23/06/2025</a:t>
            </a:r>
          </a:p>
        </p:txBody>
      </p:sp>
      <p:sp>
        <p:nvSpPr>
          <p:cNvPr id="5" name="Fußzeilenplatzhalter 4">
            <a:extLst>
              <a:ext uri="{FF2B5EF4-FFF2-40B4-BE49-F238E27FC236}">
                <a16:creationId xmlns:a16="http://schemas.microsoft.com/office/drawing/2014/main" id="{2FE2616E-3B93-1497-7284-956DD7617F8D}"/>
              </a:ext>
            </a:extLst>
          </p:cNvPr>
          <p:cNvSpPr>
            <a:spLocks noGrp="1"/>
          </p:cNvSpPr>
          <p:nvPr>
            <p:ph type="ftr" sz="quarter" idx="11"/>
          </p:nvPr>
        </p:nvSpPr>
        <p:spPr/>
        <p:txBody>
          <a:bodyPr/>
          <a:lstStyle/>
          <a:p>
            <a:r>
              <a:rPr lang="en-US"/>
              <a:t>(c) 2025 EOX IT Services </a:t>
            </a:r>
            <a:endParaRPr lang="en-GB"/>
          </a:p>
        </p:txBody>
      </p:sp>
      <p:sp>
        <p:nvSpPr>
          <p:cNvPr id="6" name="Foliennummernplatzhalter 5">
            <a:extLst>
              <a:ext uri="{FF2B5EF4-FFF2-40B4-BE49-F238E27FC236}">
                <a16:creationId xmlns:a16="http://schemas.microsoft.com/office/drawing/2014/main" id="{A3D2CDFE-99D4-B5E4-52D1-323FB3846E9D}"/>
              </a:ext>
            </a:extLst>
          </p:cNvPr>
          <p:cNvSpPr>
            <a:spLocks noGrp="1"/>
          </p:cNvSpPr>
          <p:nvPr>
            <p:ph type="sldNum" sz="quarter" idx="12"/>
          </p:nvPr>
        </p:nvSpPr>
        <p:spPr/>
        <p:txBody>
          <a:bodyPr/>
          <a:lstStyle/>
          <a:p>
            <a:fld id="{2ED8265C-8F77-4143-8D57-CEF8BA0D3B11}" type="slidenum">
              <a:rPr lang="en-GB" smtClean="0"/>
              <a:t>58</a:t>
            </a:fld>
            <a:endParaRPr lang="en-GB"/>
          </a:p>
        </p:txBody>
      </p:sp>
      <p:pic>
        <p:nvPicPr>
          <p:cNvPr id="10" name="Grafik 9">
            <a:extLst>
              <a:ext uri="{FF2B5EF4-FFF2-40B4-BE49-F238E27FC236}">
                <a16:creationId xmlns:a16="http://schemas.microsoft.com/office/drawing/2014/main" id="{F1CB10BF-09EB-1D56-6A1A-B01075D417C9}"/>
              </a:ext>
            </a:extLst>
          </p:cNvPr>
          <p:cNvPicPr>
            <a:picLocks noChangeAspect="1"/>
          </p:cNvPicPr>
          <p:nvPr/>
        </p:nvPicPr>
        <p:blipFill>
          <a:blip r:embed="rId2"/>
          <a:stretch>
            <a:fillRect/>
          </a:stretch>
        </p:blipFill>
        <p:spPr>
          <a:xfrm>
            <a:off x="0" y="1049792"/>
            <a:ext cx="12192000" cy="5396772"/>
          </a:xfrm>
          <a:prstGeom prst="rect">
            <a:avLst/>
          </a:prstGeom>
        </p:spPr>
      </p:pic>
      <p:sp>
        <p:nvSpPr>
          <p:cNvPr id="9" name="Textfeld 8">
            <a:extLst>
              <a:ext uri="{FF2B5EF4-FFF2-40B4-BE49-F238E27FC236}">
                <a16:creationId xmlns:a16="http://schemas.microsoft.com/office/drawing/2014/main" id="{2B64A241-675E-4ADC-3E12-4CF3C27B7864}"/>
              </a:ext>
            </a:extLst>
          </p:cNvPr>
          <p:cNvSpPr txBox="1"/>
          <p:nvPr/>
        </p:nvSpPr>
        <p:spPr>
          <a:xfrm>
            <a:off x="6288657" y="1502388"/>
            <a:ext cx="3930769" cy="369332"/>
          </a:xfrm>
          <a:prstGeom prst="rect">
            <a:avLst/>
          </a:prstGeom>
          <a:noFill/>
        </p:spPr>
        <p:txBody>
          <a:bodyPr wrap="square" rtlCol="0">
            <a:spAutoFit/>
          </a:bodyPr>
          <a:lstStyle/>
          <a:p>
            <a:r>
              <a:rPr lang="en-GB" dirty="0"/>
              <a:t>Example: Land Surface Temperature</a:t>
            </a:r>
          </a:p>
        </p:txBody>
      </p:sp>
      <p:sp>
        <p:nvSpPr>
          <p:cNvPr id="11" name="Rectangle 3">
            <a:extLst>
              <a:ext uri="{FF2B5EF4-FFF2-40B4-BE49-F238E27FC236}">
                <a16:creationId xmlns:a16="http://schemas.microsoft.com/office/drawing/2014/main" id="{C170D759-E522-EFBD-972A-864B966C30A9}"/>
              </a:ext>
            </a:extLst>
          </p:cNvPr>
          <p:cNvSpPr/>
          <p:nvPr/>
        </p:nvSpPr>
        <p:spPr>
          <a:xfrm>
            <a:off x="0" y="0"/>
            <a:ext cx="12192000" cy="1193180"/>
          </a:xfrm>
          <a:prstGeom prst="rect">
            <a:avLst/>
          </a:prstGeom>
          <a:blipFill dpi="0" rotWithShape="1">
            <a:blip r:embed="rId3"/>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5">
            <a:extLst>
              <a:ext uri="{FF2B5EF4-FFF2-40B4-BE49-F238E27FC236}">
                <a16:creationId xmlns:a16="http://schemas.microsoft.com/office/drawing/2014/main" id="{2D153757-81C6-AC31-88E0-B8C0FD6AC3AC}"/>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EO Adaptation Services</a:t>
            </a:r>
          </a:p>
        </p:txBody>
      </p:sp>
      <p:pic>
        <p:nvPicPr>
          <p:cNvPr id="13" name="Picture 8">
            <a:extLst>
              <a:ext uri="{FF2B5EF4-FFF2-40B4-BE49-F238E27FC236}">
                <a16:creationId xmlns:a16="http://schemas.microsoft.com/office/drawing/2014/main" id="{8F67CE70-5026-0CCA-F899-C80D1CB78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605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393CD-2E87-D95D-E017-4F332A407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18F1C3-D76B-26AC-C150-C7154E413CB8}"/>
              </a:ext>
            </a:extLst>
          </p:cNvPr>
          <p:cNvSpPr>
            <a:spLocks noGrp="1"/>
          </p:cNvSpPr>
          <p:nvPr>
            <p:ph type="title"/>
          </p:nvPr>
        </p:nvSpPr>
        <p:spPr/>
        <p:txBody>
          <a:bodyPr/>
          <a:lstStyle/>
          <a:p>
            <a:r>
              <a:rPr lang="de-DE" dirty="0"/>
              <a:t>GTIF </a:t>
            </a:r>
            <a:r>
              <a:rPr lang="de-DE" dirty="0" err="1"/>
              <a:t>capabilities</a:t>
            </a:r>
            <a:endParaRPr dirty="0"/>
          </a:p>
        </p:txBody>
      </p:sp>
      <p:sp>
        <p:nvSpPr>
          <p:cNvPr id="3" name="Text Placeholder 2">
            <a:extLst>
              <a:ext uri="{FF2B5EF4-FFF2-40B4-BE49-F238E27FC236}">
                <a16:creationId xmlns:a16="http://schemas.microsoft.com/office/drawing/2014/main" id="{CB0D531A-A7D1-D3DE-97C1-DE7217293EDA}"/>
              </a:ext>
            </a:extLst>
          </p:cNvPr>
          <p:cNvSpPr>
            <a:spLocks noGrp="1"/>
          </p:cNvSpPr>
          <p:nvPr>
            <p:ph type="body" idx="1"/>
          </p:nvPr>
        </p:nvSpPr>
        <p:spPr/>
        <p:txBody>
          <a:bodyPr/>
          <a:lstStyle/>
          <a:p>
            <a:endParaRPr/>
          </a:p>
        </p:txBody>
      </p:sp>
      <p:sp>
        <p:nvSpPr>
          <p:cNvPr id="4" name="Rectangle 3">
            <a:extLst>
              <a:ext uri="{FF2B5EF4-FFF2-40B4-BE49-F238E27FC236}">
                <a16:creationId xmlns:a16="http://schemas.microsoft.com/office/drawing/2014/main" id="{DD212152-F391-E2C6-9BC6-FB4F8C784F6F}"/>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8">
            <a:extLst>
              <a:ext uri="{FF2B5EF4-FFF2-40B4-BE49-F238E27FC236}">
                <a16:creationId xmlns:a16="http://schemas.microsoft.com/office/drawing/2014/main" id="{EC12B341-457B-C4E7-B8AB-695AB8445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324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7BB3B-A52B-3763-ACFB-396F31FBEE29}"/>
              </a:ext>
            </a:extLst>
          </p:cNvPr>
          <p:cNvSpPr>
            <a:spLocks noGrp="1"/>
          </p:cNvSpPr>
          <p:nvPr>
            <p:ph type="title"/>
          </p:nvPr>
        </p:nvSpPr>
        <p:spPr>
          <a:xfrm>
            <a:off x="838200" y="1518569"/>
            <a:ext cx="5471160" cy="1225650"/>
          </a:xfrm>
        </p:spPr>
        <p:txBody>
          <a:bodyPr anchor="b">
            <a:normAutofit fontScale="90000"/>
          </a:bodyPr>
          <a:lstStyle/>
          <a:p>
            <a:r>
              <a:rPr lang="en-US" sz="2000" b="1" dirty="0">
                <a:effectLst/>
                <a:latin typeface="Calibri" panose="020F0502020204030204" pitchFamily="34" charset="0"/>
                <a:ea typeface="Calibri" panose="020F0502020204030204" pitchFamily="34" charset="0"/>
                <a:cs typeface="Calibri" panose="020F0502020204030204" pitchFamily="34" charset="0"/>
              </a:rPr>
              <a:t>Communication from the Commission to the European Parliament, the European Council, the Council, the European Economic and Social Committee and the Committee of the Regions the European Green Deal, 2019</a:t>
            </a:r>
            <a:endParaRPr lang="en-US" sz="2000" b="1" dirty="0"/>
          </a:p>
        </p:txBody>
      </p:sp>
      <p:sp>
        <p:nvSpPr>
          <p:cNvPr id="3" name="Content Placeholder 2">
            <a:extLst>
              <a:ext uri="{FF2B5EF4-FFF2-40B4-BE49-F238E27FC236}">
                <a16:creationId xmlns:a16="http://schemas.microsoft.com/office/drawing/2014/main" id="{A679DE4E-3571-387B-C0F7-7777F9AA5DD5}"/>
              </a:ext>
            </a:extLst>
          </p:cNvPr>
          <p:cNvSpPr>
            <a:spLocks noGrp="1"/>
          </p:cNvSpPr>
          <p:nvPr>
            <p:ph idx="1"/>
          </p:nvPr>
        </p:nvSpPr>
        <p:spPr>
          <a:xfrm>
            <a:off x="1041907" y="2945173"/>
            <a:ext cx="5054093" cy="3733977"/>
          </a:xfrm>
        </p:spPr>
        <p:txBody>
          <a:bodyPr>
            <a:normAutofit fontScale="92500"/>
          </a:bodyPr>
          <a:lstStyle/>
          <a:p>
            <a:r>
              <a:rPr lang="en-US" b="0" i="1" u="none" strike="noStrike" baseline="0" dirty="0">
                <a:latin typeface="Leitura News Italic 1"/>
              </a:rPr>
              <a:t>‘a new growth strategy that aims to transform the EU into a fair and prosperous society, with a modern, resource-efficient and competitive economy where there are no net emissions of greenhouse gases in 2050 and where economic growth is decoupled from resource use’ EU Commission, 2019 </a:t>
            </a:r>
            <a:endParaRPr lang="en-US" dirty="0"/>
          </a:p>
        </p:txBody>
      </p:sp>
      <p:sp>
        <p:nvSpPr>
          <p:cNvPr id="7" name="Rectangle 3">
            <a:extLst>
              <a:ext uri="{FF2B5EF4-FFF2-40B4-BE49-F238E27FC236}">
                <a16:creationId xmlns:a16="http://schemas.microsoft.com/office/drawing/2014/main" id="{5783AC44-63BA-5DB3-08B4-E78928B953DA}"/>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5">
            <a:extLst>
              <a:ext uri="{FF2B5EF4-FFF2-40B4-BE49-F238E27FC236}">
                <a16:creationId xmlns:a16="http://schemas.microsoft.com/office/drawing/2014/main" id="{329C470F-9CFE-F952-AD70-B481D51CF2BC}"/>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The Green Deal</a:t>
            </a:r>
          </a:p>
        </p:txBody>
      </p:sp>
      <p:pic>
        <p:nvPicPr>
          <p:cNvPr id="9" name="Picture 8">
            <a:extLst>
              <a:ext uri="{FF2B5EF4-FFF2-40B4-BE49-F238E27FC236}">
                <a16:creationId xmlns:a16="http://schemas.microsoft.com/office/drawing/2014/main" id="{3DFE47A0-311D-4B0E-90C0-87CD10EA0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F00E3246-3164-CEC4-29B3-C3B1D0559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709" y="2146291"/>
            <a:ext cx="5700291" cy="380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0404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8BBB2A1B-0963-A424-A97C-137B80B3CC90}"/>
              </a:ext>
            </a:extLst>
          </p:cNvPr>
          <p:cNvSpPr/>
          <p:nvPr/>
        </p:nvSpPr>
        <p:spPr>
          <a:xfrm>
            <a:off x="0" y="0"/>
            <a:ext cx="12192000" cy="1193180"/>
          </a:xfrm>
          <a:prstGeom prst="rect">
            <a:avLst/>
          </a:prstGeom>
          <a:blipFill dpi="0" rotWithShape="1">
            <a:blip r:embed="rId3"/>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5">
            <a:extLst>
              <a:ext uri="{FF2B5EF4-FFF2-40B4-BE49-F238E27FC236}">
                <a16:creationId xmlns:a16="http://schemas.microsoft.com/office/drawing/2014/main" id="{BF9150D5-B3DA-F3A8-35BA-07ED96CBBA98}"/>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EO Adaptation Services</a:t>
            </a:r>
          </a:p>
        </p:txBody>
      </p:sp>
      <p:pic>
        <p:nvPicPr>
          <p:cNvPr id="11" name="Picture 8">
            <a:extLst>
              <a:ext uri="{FF2B5EF4-FFF2-40B4-BE49-F238E27FC236}">
                <a16:creationId xmlns:a16="http://schemas.microsoft.com/office/drawing/2014/main" id="{56C53CC1-9253-977F-6B0B-A3ED62189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3E9CE170-1CBE-25C5-0644-5BA7462D956F}"/>
              </a:ext>
            </a:extLst>
          </p:cNvPr>
          <p:cNvSpPr>
            <a:spLocks noGrp="1"/>
          </p:cNvSpPr>
          <p:nvPr>
            <p:ph type="title"/>
          </p:nvPr>
        </p:nvSpPr>
        <p:spPr>
          <a:xfrm>
            <a:off x="838200" y="1190625"/>
            <a:ext cx="10515600" cy="1325563"/>
          </a:xfrm>
        </p:spPr>
        <p:txBody>
          <a:bodyPr/>
          <a:lstStyle/>
          <a:p>
            <a:r>
              <a:rPr lang="de-DE" dirty="0"/>
              <a:t>Internal </a:t>
            </a:r>
            <a:r>
              <a:rPr lang="de-DE" dirty="0" err="1"/>
              <a:t>tracking</a:t>
            </a:r>
            <a:r>
              <a:rPr lang="de-DE" dirty="0"/>
              <a:t> </a:t>
            </a:r>
            <a:r>
              <a:rPr lang="de-DE" dirty="0" err="1"/>
              <a:t>of</a:t>
            </a:r>
            <a:r>
              <a:rPr lang="de-DE" dirty="0"/>
              <a:t> GTIF </a:t>
            </a:r>
            <a:r>
              <a:rPr lang="de-DE" dirty="0" err="1"/>
              <a:t>Capabilities</a:t>
            </a:r>
            <a:endParaRPr dirty="0"/>
          </a:p>
        </p:txBody>
      </p:sp>
      <p:sp>
        <p:nvSpPr>
          <p:cNvPr id="13" name="Content Placeholder 2">
            <a:extLst>
              <a:ext uri="{FF2B5EF4-FFF2-40B4-BE49-F238E27FC236}">
                <a16:creationId xmlns:a16="http://schemas.microsoft.com/office/drawing/2014/main" id="{DAC7F4BA-5D55-3E2B-A339-AD4E11C63599}"/>
              </a:ext>
            </a:extLst>
          </p:cNvPr>
          <p:cNvSpPr>
            <a:spLocks noGrp="1"/>
          </p:cNvSpPr>
          <p:nvPr>
            <p:ph idx="1"/>
          </p:nvPr>
        </p:nvSpPr>
        <p:spPr>
          <a:xfrm>
            <a:off x="838200" y="2651125"/>
            <a:ext cx="10515600" cy="4351338"/>
          </a:xfrm>
        </p:spPr>
        <p:txBody>
          <a:bodyPr>
            <a:normAutofit lnSpcReduction="10000"/>
          </a:bodyPr>
          <a:lstStyle/>
          <a:p>
            <a:pPr marL="0" indent="0">
              <a:buNone/>
            </a:pPr>
            <a:endParaRPr lang="de-DE" dirty="0"/>
          </a:p>
          <a:p>
            <a:pPr marL="0" indent="0" algn="ctr">
              <a:buNone/>
            </a:pPr>
            <a:r>
              <a:rPr lang="de-AT" b="1" dirty="0" err="1"/>
              <a:t>Currently</a:t>
            </a:r>
            <a:r>
              <a:rPr lang="de-AT" b="1" dirty="0"/>
              <a:t> ca. 170 </a:t>
            </a:r>
            <a:r>
              <a:rPr lang="de-AT" b="1" dirty="0" err="1"/>
              <a:t>Capabilities</a:t>
            </a:r>
            <a:endParaRPr lang="de-AT" b="1" dirty="0"/>
          </a:p>
          <a:p>
            <a:pPr algn="ctr">
              <a:buFontTx/>
              <a:buChar char="-"/>
            </a:pPr>
            <a:endParaRPr lang="de-AT" dirty="0"/>
          </a:p>
          <a:p>
            <a:pPr algn="ctr">
              <a:buFontTx/>
              <a:buChar char="-"/>
            </a:pPr>
            <a:r>
              <a:rPr lang="de-AT" dirty="0"/>
              <a:t>AI/ML </a:t>
            </a:r>
            <a:r>
              <a:rPr lang="de-AT" dirty="0" err="1"/>
              <a:t>based</a:t>
            </a:r>
            <a:r>
              <a:rPr lang="de-AT" dirty="0"/>
              <a:t> </a:t>
            </a:r>
            <a:r>
              <a:rPr lang="de-AT" dirty="0" err="1"/>
              <a:t>capabilities</a:t>
            </a:r>
            <a:r>
              <a:rPr lang="de-AT" dirty="0"/>
              <a:t> (e.g. Windpower Assessment) – ENERGY DOMAIN</a:t>
            </a:r>
          </a:p>
          <a:p>
            <a:pPr algn="ctr">
              <a:buFontTx/>
              <a:buChar char="-"/>
            </a:pPr>
            <a:r>
              <a:rPr lang="de-AT" dirty="0" err="1"/>
              <a:t>Capabilities</a:t>
            </a:r>
            <a:r>
              <a:rPr lang="de-AT" dirty="0"/>
              <a:t> </a:t>
            </a:r>
            <a:r>
              <a:rPr lang="de-AT" dirty="0" err="1"/>
              <a:t>based</a:t>
            </a:r>
            <a:r>
              <a:rPr lang="de-AT" dirty="0"/>
              <a:t> on </a:t>
            </a:r>
            <a:r>
              <a:rPr lang="de-AT" dirty="0" err="1"/>
              <a:t>big</a:t>
            </a:r>
            <a:r>
              <a:rPr lang="de-AT" dirty="0"/>
              <a:t> </a:t>
            </a:r>
            <a:r>
              <a:rPr lang="de-AT" dirty="0" err="1"/>
              <a:t>data</a:t>
            </a:r>
            <a:r>
              <a:rPr lang="de-AT" dirty="0"/>
              <a:t> </a:t>
            </a:r>
            <a:r>
              <a:rPr lang="de-AT" dirty="0" err="1"/>
              <a:t>processing</a:t>
            </a:r>
            <a:r>
              <a:rPr lang="de-AT" dirty="0"/>
              <a:t> (</a:t>
            </a:r>
            <a:r>
              <a:rPr lang="de-AT" dirty="0" err="1"/>
              <a:t>Predictive</a:t>
            </a:r>
            <a:r>
              <a:rPr lang="de-AT" dirty="0"/>
              <a:t> Mobility Maintenance) – MOBILITY DOMAIN</a:t>
            </a:r>
          </a:p>
          <a:p>
            <a:pPr algn="ctr">
              <a:buFontTx/>
              <a:buChar char="-"/>
            </a:pPr>
            <a:r>
              <a:rPr lang="de-AT" dirty="0" err="1"/>
              <a:t>Capabilities</a:t>
            </a:r>
            <a:r>
              <a:rPr lang="de-AT" dirty="0"/>
              <a:t> </a:t>
            </a:r>
            <a:r>
              <a:rPr lang="de-AT" dirty="0" err="1"/>
              <a:t>based</a:t>
            </a:r>
            <a:r>
              <a:rPr lang="de-AT" dirty="0"/>
              <a:t> on Data Fusion (</a:t>
            </a:r>
            <a:r>
              <a:rPr lang="de-AT" dirty="0" err="1"/>
              <a:t>Renewable</a:t>
            </a:r>
            <a:r>
              <a:rPr lang="de-AT" dirty="0"/>
              <a:t> Energy Site </a:t>
            </a:r>
            <a:r>
              <a:rPr lang="de-AT" dirty="0" err="1"/>
              <a:t>Identification</a:t>
            </a:r>
            <a:r>
              <a:rPr lang="de-AT" dirty="0"/>
              <a:t>) – ENERGY DOMAIN</a:t>
            </a:r>
          </a:p>
          <a:p>
            <a:pPr algn="ctr">
              <a:buFontTx/>
              <a:buChar char="-"/>
            </a:pPr>
            <a:r>
              <a:rPr lang="de-AT" dirty="0"/>
              <a:t>…</a:t>
            </a:r>
            <a:endParaRPr dirty="0"/>
          </a:p>
        </p:txBody>
      </p:sp>
    </p:spTree>
    <p:extLst>
      <p:ext uri="{BB962C8B-B14F-4D97-AF65-F5344CB8AC3E}">
        <p14:creationId xmlns:p14="http://schemas.microsoft.com/office/powerpoint/2010/main" val="15517668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C062A-1EED-CF1B-D599-8F70012A8EA4}"/>
            </a:ext>
          </a:extLst>
        </p:cNvPr>
        <p:cNvGrpSpPr/>
        <p:nvPr/>
      </p:nvGrpSpPr>
      <p:grpSpPr>
        <a:xfrm>
          <a:off x="0" y="0"/>
          <a:ext cx="0" cy="0"/>
          <a:chOff x="0" y="0"/>
          <a:chExt cx="0" cy="0"/>
        </a:xfrm>
      </p:grpSpPr>
      <p:pic>
        <p:nvPicPr>
          <p:cNvPr id="1028" name="Picture 4" descr="Home">
            <a:extLst>
              <a:ext uri="{FF2B5EF4-FFF2-40B4-BE49-F238E27FC236}">
                <a16:creationId xmlns:a16="http://schemas.microsoft.com/office/drawing/2014/main" id="{63E6B937-E0A4-FC51-2D87-10BE4F447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2919" y="5782840"/>
            <a:ext cx="1598707" cy="4796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Diagramm 24">
            <a:extLst>
              <a:ext uri="{FF2B5EF4-FFF2-40B4-BE49-F238E27FC236}">
                <a16:creationId xmlns:a16="http://schemas.microsoft.com/office/drawing/2014/main" id="{6B2F5679-3B01-B98C-DFCD-AF4B10120F0B}"/>
              </a:ext>
            </a:extLst>
          </p:cNvPr>
          <p:cNvGraphicFramePr/>
          <p:nvPr/>
        </p:nvGraphicFramePr>
        <p:xfrm>
          <a:off x="-353934" y="1130296"/>
          <a:ext cx="6400800" cy="4943386"/>
        </p:xfrm>
        <a:graphic>
          <a:graphicData uri="http://schemas.openxmlformats.org/drawingml/2006/chart">
            <c:chart xmlns:c="http://schemas.openxmlformats.org/drawingml/2006/chart" xmlns:r="http://schemas.openxmlformats.org/officeDocument/2006/relationships" r:id="rId4"/>
          </a:graphicData>
        </a:graphic>
      </p:graphicFrame>
      <p:pic>
        <p:nvPicPr>
          <p:cNvPr id="26" name="Inhaltsplatzhalter 10" descr="Ein Bild, das Grafiken, Kreis, Grafikdesign, Kunst enthält.&#10;&#10;KI-generierte Inhalte können fehlerhaft sein.">
            <a:extLst>
              <a:ext uri="{FF2B5EF4-FFF2-40B4-BE49-F238E27FC236}">
                <a16:creationId xmlns:a16="http://schemas.microsoft.com/office/drawing/2014/main" id="{F6257D76-88C8-7E98-BF9C-70F2BEB9C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2159" y="4625792"/>
            <a:ext cx="828613" cy="824400"/>
          </a:xfrm>
          <a:prstGeom prst="rect">
            <a:avLst/>
          </a:prstGeom>
        </p:spPr>
      </p:pic>
      <p:pic>
        <p:nvPicPr>
          <p:cNvPr id="27" name="Grafik 26" descr="Ein Bild, das Kunst, Design, Darstellung enthält.&#10;&#10;KI-generierte Inhalte können fehlerhaft sein.">
            <a:extLst>
              <a:ext uri="{FF2B5EF4-FFF2-40B4-BE49-F238E27FC236}">
                <a16:creationId xmlns:a16="http://schemas.microsoft.com/office/drawing/2014/main" id="{C5613CF9-E946-5592-E3F0-1C34E7120E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805" y="3601989"/>
            <a:ext cx="824400" cy="820208"/>
          </a:xfrm>
          <a:prstGeom prst="rect">
            <a:avLst/>
          </a:prstGeom>
        </p:spPr>
      </p:pic>
      <p:pic>
        <p:nvPicPr>
          <p:cNvPr id="28" name="Grafik 27" descr="Ein Bild, das Grafiken, Kreis, Kunst, Grafikdesign enthält.&#10;&#10;KI-generierte Inhalte können fehlerhaft sein.">
            <a:extLst>
              <a:ext uri="{FF2B5EF4-FFF2-40B4-BE49-F238E27FC236}">
                <a16:creationId xmlns:a16="http://schemas.microsoft.com/office/drawing/2014/main" id="{B722C66D-B1D0-6F35-80CC-B5195621F9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9285" y="3600592"/>
            <a:ext cx="824400" cy="821605"/>
          </a:xfrm>
          <a:prstGeom prst="rect">
            <a:avLst/>
          </a:prstGeom>
        </p:spPr>
      </p:pic>
      <p:pic>
        <p:nvPicPr>
          <p:cNvPr id="29" name="Grafik 28" descr="Ein Bild, das Kreis, Screenshot, Cartoon, Grafiken enthält.&#10;&#10;KI-generierte Inhalte können fehlerhaft sein.">
            <a:extLst>
              <a:ext uri="{FF2B5EF4-FFF2-40B4-BE49-F238E27FC236}">
                <a16:creationId xmlns:a16="http://schemas.microsoft.com/office/drawing/2014/main" id="{35673918-9959-32F3-DF14-4B1F9ADC1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1067" y="2023475"/>
            <a:ext cx="824400" cy="820208"/>
          </a:xfrm>
          <a:prstGeom prst="rect">
            <a:avLst/>
          </a:prstGeom>
        </p:spPr>
      </p:pic>
      <p:pic>
        <p:nvPicPr>
          <p:cNvPr id="30" name="Grafik 29" descr="Ein Bild, das Grafiken, Grafikdesign, Kreis, Kunst enthält.&#10;&#10;KI-generierte Inhalte können fehlerhaft sein.">
            <a:extLst>
              <a:ext uri="{FF2B5EF4-FFF2-40B4-BE49-F238E27FC236}">
                <a16:creationId xmlns:a16="http://schemas.microsoft.com/office/drawing/2014/main" id="{77A04330-4D9B-17C2-0502-7771E2E2F3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4923" y="2023475"/>
            <a:ext cx="822962" cy="818778"/>
          </a:xfrm>
          <a:prstGeom prst="rect">
            <a:avLst/>
          </a:prstGeom>
        </p:spPr>
      </p:pic>
      <p:sp>
        <p:nvSpPr>
          <p:cNvPr id="31" name="Textfeld 30">
            <a:extLst>
              <a:ext uri="{FF2B5EF4-FFF2-40B4-BE49-F238E27FC236}">
                <a16:creationId xmlns:a16="http://schemas.microsoft.com/office/drawing/2014/main" id="{43EF0AD9-F31F-4771-B5F2-F25C68F94D42}"/>
              </a:ext>
            </a:extLst>
          </p:cNvPr>
          <p:cNvSpPr txBox="1"/>
          <p:nvPr/>
        </p:nvSpPr>
        <p:spPr>
          <a:xfrm>
            <a:off x="923431" y="3510898"/>
            <a:ext cx="1005403" cy="1015663"/>
          </a:xfrm>
          <a:prstGeom prst="rect">
            <a:avLst/>
          </a:prstGeom>
          <a:noFill/>
        </p:spPr>
        <p:txBody>
          <a:bodyPr wrap="none" rtlCol="0">
            <a:spAutoFit/>
          </a:bodyPr>
          <a:lstStyle/>
          <a:p>
            <a:r>
              <a:rPr lang="de-DE" sz="6000" dirty="0">
                <a:solidFill>
                  <a:schemeClr val="bg1"/>
                </a:solidFill>
              </a:rPr>
              <a:t>15</a:t>
            </a:r>
            <a:endParaRPr lang="de-AT" sz="6000" dirty="0">
              <a:solidFill>
                <a:schemeClr val="bg1"/>
              </a:solidFill>
            </a:endParaRPr>
          </a:p>
        </p:txBody>
      </p:sp>
      <p:sp>
        <p:nvSpPr>
          <p:cNvPr id="32" name="Textfeld 31">
            <a:extLst>
              <a:ext uri="{FF2B5EF4-FFF2-40B4-BE49-F238E27FC236}">
                <a16:creationId xmlns:a16="http://schemas.microsoft.com/office/drawing/2014/main" id="{C0B09DF8-228E-2B89-FAD1-FBA9B8C6B30E}"/>
              </a:ext>
            </a:extLst>
          </p:cNvPr>
          <p:cNvSpPr txBox="1"/>
          <p:nvPr/>
        </p:nvSpPr>
        <p:spPr>
          <a:xfrm>
            <a:off x="1550565" y="1923322"/>
            <a:ext cx="1005403" cy="1015663"/>
          </a:xfrm>
          <a:prstGeom prst="rect">
            <a:avLst/>
          </a:prstGeom>
          <a:noFill/>
        </p:spPr>
        <p:txBody>
          <a:bodyPr wrap="none" rtlCol="0">
            <a:spAutoFit/>
          </a:bodyPr>
          <a:lstStyle/>
          <a:p>
            <a:r>
              <a:rPr lang="de-DE" sz="6000" dirty="0">
                <a:solidFill>
                  <a:schemeClr val="bg1"/>
                </a:solidFill>
              </a:rPr>
              <a:t>22</a:t>
            </a:r>
            <a:endParaRPr lang="de-AT" sz="6000" dirty="0">
              <a:solidFill>
                <a:schemeClr val="bg1"/>
              </a:solidFill>
            </a:endParaRPr>
          </a:p>
        </p:txBody>
      </p:sp>
      <p:sp>
        <p:nvSpPr>
          <p:cNvPr id="33" name="Textfeld 32">
            <a:extLst>
              <a:ext uri="{FF2B5EF4-FFF2-40B4-BE49-F238E27FC236}">
                <a16:creationId xmlns:a16="http://schemas.microsoft.com/office/drawing/2014/main" id="{277B1ECF-5EA4-758E-D08C-3A39E3DC1E41}"/>
              </a:ext>
            </a:extLst>
          </p:cNvPr>
          <p:cNvSpPr txBox="1"/>
          <p:nvPr/>
        </p:nvSpPr>
        <p:spPr>
          <a:xfrm>
            <a:off x="3133702" y="1931010"/>
            <a:ext cx="1005403" cy="1015663"/>
          </a:xfrm>
          <a:prstGeom prst="rect">
            <a:avLst/>
          </a:prstGeom>
          <a:noFill/>
        </p:spPr>
        <p:txBody>
          <a:bodyPr wrap="none" rtlCol="0">
            <a:spAutoFit/>
          </a:bodyPr>
          <a:lstStyle/>
          <a:p>
            <a:r>
              <a:rPr lang="de-DE" sz="6000" dirty="0">
                <a:solidFill>
                  <a:schemeClr val="bg1"/>
                </a:solidFill>
              </a:rPr>
              <a:t>12</a:t>
            </a:r>
            <a:endParaRPr lang="de-AT" sz="6000" dirty="0">
              <a:solidFill>
                <a:schemeClr val="bg1"/>
              </a:solidFill>
            </a:endParaRPr>
          </a:p>
        </p:txBody>
      </p:sp>
      <p:sp>
        <p:nvSpPr>
          <p:cNvPr id="34" name="Textfeld 33">
            <a:extLst>
              <a:ext uri="{FF2B5EF4-FFF2-40B4-BE49-F238E27FC236}">
                <a16:creationId xmlns:a16="http://schemas.microsoft.com/office/drawing/2014/main" id="{2F218847-55D5-566D-8EEE-7616539A91C7}"/>
              </a:ext>
            </a:extLst>
          </p:cNvPr>
          <p:cNvSpPr txBox="1"/>
          <p:nvPr/>
        </p:nvSpPr>
        <p:spPr>
          <a:xfrm>
            <a:off x="2548947" y="4530160"/>
            <a:ext cx="595035" cy="1015663"/>
          </a:xfrm>
          <a:prstGeom prst="rect">
            <a:avLst/>
          </a:prstGeom>
          <a:noFill/>
        </p:spPr>
        <p:txBody>
          <a:bodyPr wrap="none" rtlCol="0">
            <a:spAutoFit/>
          </a:bodyPr>
          <a:lstStyle/>
          <a:p>
            <a:r>
              <a:rPr lang="de-DE" sz="6000" dirty="0">
                <a:solidFill>
                  <a:schemeClr val="bg1"/>
                </a:solidFill>
              </a:rPr>
              <a:t>4</a:t>
            </a:r>
            <a:endParaRPr lang="de-AT" sz="6000" dirty="0">
              <a:solidFill>
                <a:schemeClr val="bg1"/>
              </a:solidFill>
            </a:endParaRPr>
          </a:p>
        </p:txBody>
      </p:sp>
      <p:sp>
        <p:nvSpPr>
          <p:cNvPr id="35" name="Textfeld 34">
            <a:extLst>
              <a:ext uri="{FF2B5EF4-FFF2-40B4-BE49-F238E27FC236}">
                <a16:creationId xmlns:a16="http://schemas.microsoft.com/office/drawing/2014/main" id="{6828EC60-E961-248F-BB83-22AA27035D4B}"/>
              </a:ext>
            </a:extLst>
          </p:cNvPr>
          <p:cNvSpPr txBox="1"/>
          <p:nvPr/>
        </p:nvSpPr>
        <p:spPr>
          <a:xfrm>
            <a:off x="3728783" y="3503561"/>
            <a:ext cx="1005403" cy="1015663"/>
          </a:xfrm>
          <a:prstGeom prst="rect">
            <a:avLst/>
          </a:prstGeom>
          <a:noFill/>
        </p:spPr>
        <p:txBody>
          <a:bodyPr wrap="none" rtlCol="0">
            <a:spAutoFit/>
          </a:bodyPr>
          <a:lstStyle/>
          <a:p>
            <a:r>
              <a:rPr lang="de-DE" sz="6000" dirty="0">
                <a:solidFill>
                  <a:schemeClr val="bg1"/>
                </a:solidFill>
              </a:rPr>
              <a:t>11</a:t>
            </a:r>
            <a:endParaRPr lang="de-AT" sz="6000" dirty="0">
              <a:solidFill>
                <a:schemeClr val="bg1"/>
              </a:solidFill>
            </a:endParaRPr>
          </a:p>
        </p:txBody>
      </p:sp>
      <p:graphicFrame>
        <p:nvGraphicFramePr>
          <p:cNvPr id="38" name="Diagramm 37">
            <a:extLst>
              <a:ext uri="{FF2B5EF4-FFF2-40B4-BE49-F238E27FC236}">
                <a16:creationId xmlns:a16="http://schemas.microsoft.com/office/drawing/2014/main" id="{4D0EA758-38B2-871C-593A-5BD2FFB491C2}"/>
              </a:ext>
            </a:extLst>
          </p:cNvPr>
          <p:cNvGraphicFramePr/>
          <p:nvPr/>
        </p:nvGraphicFramePr>
        <p:xfrm>
          <a:off x="5939054" y="1130296"/>
          <a:ext cx="6400800" cy="4943386"/>
        </p:xfrm>
        <a:graphic>
          <a:graphicData uri="http://schemas.openxmlformats.org/drawingml/2006/chart">
            <c:chart xmlns:c="http://schemas.openxmlformats.org/drawingml/2006/chart" xmlns:r="http://schemas.openxmlformats.org/officeDocument/2006/relationships" r:id="rId10"/>
          </a:graphicData>
        </a:graphic>
      </p:graphicFrame>
      <p:pic>
        <p:nvPicPr>
          <p:cNvPr id="39" name="Inhaltsplatzhalter 10" descr="Ein Bild, das Grafiken, Kreis, Grafikdesign, Kunst enthält.&#10;&#10;KI-generierte Inhalte können fehlerhaft sein.">
            <a:extLst>
              <a:ext uri="{FF2B5EF4-FFF2-40B4-BE49-F238E27FC236}">
                <a16:creationId xmlns:a16="http://schemas.microsoft.com/office/drawing/2014/main" id="{7DA499BA-0729-4A06-7DB5-485EB3C5FF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147" y="4625792"/>
            <a:ext cx="828613" cy="824400"/>
          </a:xfrm>
          <a:prstGeom prst="rect">
            <a:avLst/>
          </a:prstGeom>
        </p:spPr>
      </p:pic>
      <p:pic>
        <p:nvPicPr>
          <p:cNvPr id="40" name="Grafik 39" descr="Ein Bild, das Kunst, Design, Darstellung enthält.&#10;&#10;KI-generierte Inhalte können fehlerhaft sein.">
            <a:extLst>
              <a:ext uri="{FF2B5EF4-FFF2-40B4-BE49-F238E27FC236}">
                <a16:creationId xmlns:a16="http://schemas.microsoft.com/office/drawing/2014/main" id="{EF61F094-0EAE-BF33-7F2D-E580C7195E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7793" y="3601989"/>
            <a:ext cx="824400" cy="820208"/>
          </a:xfrm>
          <a:prstGeom prst="rect">
            <a:avLst/>
          </a:prstGeom>
        </p:spPr>
      </p:pic>
      <p:pic>
        <p:nvPicPr>
          <p:cNvPr id="41" name="Grafik 40" descr="Ein Bild, das Grafiken, Kreis, Kunst, Grafikdesign enthält.&#10;&#10;KI-generierte Inhalte können fehlerhaft sein.">
            <a:extLst>
              <a:ext uri="{FF2B5EF4-FFF2-40B4-BE49-F238E27FC236}">
                <a16:creationId xmlns:a16="http://schemas.microsoft.com/office/drawing/2014/main" id="{D37553AC-B88C-93BA-92E9-26B59FC701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273" y="3600592"/>
            <a:ext cx="824400" cy="821605"/>
          </a:xfrm>
          <a:prstGeom prst="rect">
            <a:avLst/>
          </a:prstGeom>
        </p:spPr>
      </p:pic>
      <p:pic>
        <p:nvPicPr>
          <p:cNvPr id="42" name="Grafik 41" descr="Ein Bild, das Kreis, Screenshot, Cartoon, Grafiken enthält.&#10;&#10;KI-generierte Inhalte können fehlerhaft sein.">
            <a:extLst>
              <a:ext uri="{FF2B5EF4-FFF2-40B4-BE49-F238E27FC236}">
                <a16:creationId xmlns:a16="http://schemas.microsoft.com/office/drawing/2014/main" id="{64F00721-C292-B61A-BDAD-9685F447F2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4055" y="2023475"/>
            <a:ext cx="824400" cy="820208"/>
          </a:xfrm>
          <a:prstGeom prst="rect">
            <a:avLst/>
          </a:prstGeom>
        </p:spPr>
      </p:pic>
      <p:pic>
        <p:nvPicPr>
          <p:cNvPr id="43" name="Grafik 42" descr="Ein Bild, das Grafiken, Grafikdesign, Kreis, Kunst enthält.&#10;&#10;KI-generierte Inhalte können fehlerhaft sein.">
            <a:extLst>
              <a:ext uri="{FF2B5EF4-FFF2-40B4-BE49-F238E27FC236}">
                <a16:creationId xmlns:a16="http://schemas.microsoft.com/office/drawing/2014/main" id="{F335C873-B7B4-73AA-B43E-2344A7AD20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7911" y="2023475"/>
            <a:ext cx="822962" cy="818778"/>
          </a:xfrm>
          <a:prstGeom prst="rect">
            <a:avLst/>
          </a:prstGeom>
        </p:spPr>
      </p:pic>
      <p:sp>
        <p:nvSpPr>
          <p:cNvPr id="44" name="Textfeld 43">
            <a:extLst>
              <a:ext uri="{FF2B5EF4-FFF2-40B4-BE49-F238E27FC236}">
                <a16:creationId xmlns:a16="http://schemas.microsoft.com/office/drawing/2014/main" id="{5D754053-117B-D2C2-C537-4EB21FBDC793}"/>
              </a:ext>
            </a:extLst>
          </p:cNvPr>
          <p:cNvSpPr txBox="1"/>
          <p:nvPr/>
        </p:nvSpPr>
        <p:spPr>
          <a:xfrm>
            <a:off x="7492475" y="3515709"/>
            <a:ext cx="595035" cy="1015663"/>
          </a:xfrm>
          <a:prstGeom prst="rect">
            <a:avLst/>
          </a:prstGeom>
          <a:noFill/>
        </p:spPr>
        <p:txBody>
          <a:bodyPr wrap="none" rtlCol="0">
            <a:spAutoFit/>
          </a:bodyPr>
          <a:lstStyle/>
          <a:p>
            <a:r>
              <a:rPr lang="de-DE" sz="6000" dirty="0">
                <a:solidFill>
                  <a:schemeClr val="bg1"/>
                </a:solidFill>
              </a:rPr>
              <a:t>8</a:t>
            </a:r>
            <a:endParaRPr lang="de-AT" sz="6000" dirty="0">
              <a:solidFill>
                <a:schemeClr val="bg1"/>
              </a:solidFill>
            </a:endParaRPr>
          </a:p>
        </p:txBody>
      </p:sp>
      <p:sp>
        <p:nvSpPr>
          <p:cNvPr id="45" name="Textfeld 44">
            <a:extLst>
              <a:ext uri="{FF2B5EF4-FFF2-40B4-BE49-F238E27FC236}">
                <a16:creationId xmlns:a16="http://schemas.microsoft.com/office/drawing/2014/main" id="{5BA0A03E-0690-552F-8920-5F7FD3D38DA1}"/>
              </a:ext>
            </a:extLst>
          </p:cNvPr>
          <p:cNvSpPr txBox="1"/>
          <p:nvPr/>
        </p:nvSpPr>
        <p:spPr>
          <a:xfrm>
            <a:off x="8022901" y="1923322"/>
            <a:ext cx="595035" cy="1015663"/>
          </a:xfrm>
          <a:prstGeom prst="rect">
            <a:avLst/>
          </a:prstGeom>
          <a:noFill/>
        </p:spPr>
        <p:txBody>
          <a:bodyPr wrap="none" rtlCol="0">
            <a:spAutoFit/>
          </a:bodyPr>
          <a:lstStyle/>
          <a:p>
            <a:r>
              <a:rPr lang="de-DE" sz="6000" dirty="0">
                <a:solidFill>
                  <a:schemeClr val="bg1"/>
                </a:solidFill>
              </a:rPr>
              <a:t>2</a:t>
            </a:r>
            <a:endParaRPr lang="de-AT" sz="6000" dirty="0">
              <a:solidFill>
                <a:schemeClr val="bg1"/>
              </a:solidFill>
            </a:endParaRPr>
          </a:p>
        </p:txBody>
      </p:sp>
      <p:sp>
        <p:nvSpPr>
          <p:cNvPr id="46" name="Textfeld 45">
            <a:extLst>
              <a:ext uri="{FF2B5EF4-FFF2-40B4-BE49-F238E27FC236}">
                <a16:creationId xmlns:a16="http://schemas.microsoft.com/office/drawing/2014/main" id="{AD62E9BA-9610-96D1-2573-4842A7B92296}"/>
              </a:ext>
            </a:extLst>
          </p:cNvPr>
          <p:cNvSpPr txBox="1"/>
          <p:nvPr/>
        </p:nvSpPr>
        <p:spPr>
          <a:xfrm>
            <a:off x="9631874" y="1931010"/>
            <a:ext cx="595035" cy="1015663"/>
          </a:xfrm>
          <a:prstGeom prst="rect">
            <a:avLst/>
          </a:prstGeom>
          <a:noFill/>
        </p:spPr>
        <p:txBody>
          <a:bodyPr wrap="none" rtlCol="0">
            <a:spAutoFit/>
          </a:bodyPr>
          <a:lstStyle/>
          <a:p>
            <a:r>
              <a:rPr lang="de-DE" sz="6000" dirty="0">
                <a:solidFill>
                  <a:schemeClr val="bg1"/>
                </a:solidFill>
              </a:rPr>
              <a:t>4</a:t>
            </a:r>
            <a:endParaRPr lang="de-AT" sz="6000" dirty="0">
              <a:solidFill>
                <a:schemeClr val="bg1"/>
              </a:solidFill>
            </a:endParaRPr>
          </a:p>
        </p:txBody>
      </p:sp>
      <p:sp>
        <p:nvSpPr>
          <p:cNvPr id="50" name="Pfeil: Fünfeck 49">
            <a:extLst>
              <a:ext uri="{FF2B5EF4-FFF2-40B4-BE49-F238E27FC236}">
                <a16:creationId xmlns:a16="http://schemas.microsoft.com/office/drawing/2014/main" id="{FE4B3D39-6F1C-F017-DD59-0309AF5C5AF6}"/>
              </a:ext>
            </a:extLst>
          </p:cNvPr>
          <p:cNvSpPr/>
          <p:nvPr/>
        </p:nvSpPr>
        <p:spPr>
          <a:xfrm>
            <a:off x="5227929" y="1400078"/>
            <a:ext cx="1490660" cy="4673604"/>
          </a:xfrm>
          <a:prstGeom prst="homePlate">
            <a:avLst>
              <a:gd name="adj" fmla="val 30857"/>
            </a:avLst>
          </a:prstGeom>
          <a:solidFill>
            <a:srgbClr val="6DC7BC"/>
          </a:solidFill>
          <a:ln>
            <a:solidFill>
              <a:srgbClr val="3C9E92"/>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e-DE" dirty="0"/>
              <a:t>Consolidation &amp; Evolution</a:t>
            </a:r>
          </a:p>
          <a:p>
            <a:pPr algn="ctr"/>
            <a:r>
              <a:rPr lang="de-DE" dirty="0"/>
              <a:t>&amp; </a:t>
            </a:r>
            <a:r>
              <a:rPr lang="de-DE" dirty="0" err="1"/>
              <a:t>Operationalisation</a:t>
            </a:r>
            <a:endParaRPr lang="de-AT" dirty="0"/>
          </a:p>
        </p:txBody>
      </p:sp>
      <p:sp>
        <p:nvSpPr>
          <p:cNvPr id="51" name="Textfeld 50">
            <a:extLst>
              <a:ext uri="{FF2B5EF4-FFF2-40B4-BE49-F238E27FC236}">
                <a16:creationId xmlns:a16="http://schemas.microsoft.com/office/drawing/2014/main" id="{A0252628-233F-8EF6-2B36-B81CB0318F23}"/>
              </a:ext>
            </a:extLst>
          </p:cNvPr>
          <p:cNvSpPr txBox="1"/>
          <p:nvPr/>
        </p:nvSpPr>
        <p:spPr>
          <a:xfrm>
            <a:off x="721927" y="6214095"/>
            <a:ext cx="6417141" cy="369332"/>
          </a:xfrm>
          <a:prstGeom prst="rect">
            <a:avLst/>
          </a:prstGeom>
          <a:noFill/>
        </p:spPr>
        <p:txBody>
          <a:bodyPr wrap="none" rtlCol="0">
            <a:spAutoFit/>
          </a:bodyPr>
          <a:lstStyle/>
          <a:p>
            <a:r>
              <a:rPr lang="de-DE" dirty="0"/>
              <a:t>+ </a:t>
            </a:r>
            <a:r>
              <a:rPr lang="de-DE" dirty="0" err="1"/>
              <a:t>consolidation</a:t>
            </a:r>
            <a:r>
              <a:rPr lang="de-DE" dirty="0"/>
              <a:t> and </a:t>
            </a:r>
            <a:r>
              <a:rPr lang="de-DE" dirty="0" err="1"/>
              <a:t>assessment</a:t>
            </a:r>
            <a:r>
              <a:rPr lang="de-DE" dirty="0"/>
              <a:t> </a:t>
            </a:r>
            <a:r>
              <a:rPr lang="de-DE" dirty="0" err="1"/>
              <a:t>of</a:t>
            </a:r>
            <a:r>
              <a:rPr lang="de-DE" dirty="0"/>
              <a:t> </a:t>
            </a:r>
            <a:r>
              <a:rPr lang="de-DE" dirty="0" err="1"/>
              <a:t>remaining</a:t>
            </a:r>
            <a:r>
              <a:rPr lang="de-DE" dirty="0"/>
              <a:t> GTIF-</a:t>
            </a:r>
            <a:r>
              <a:rPr lang="de-DE" dirty="0" err="1"/>
              <a:t>capabilities</a:t>
            </a:r>
            <a:endParaRPr lang="de-AT" dirty="0"/>
          </a:p>
        </p:txBody>
      </p:sp>
      <p:pic>
        <p:nvPicPr>
          <p:cNvPr id="1026" name="Picture 2" descr="energiewerkstatt.org - Verein &amp; Technisches Büro für ...">
            <a:extLst>
              <a:ext uri="{FF2B5EF4-FFF2-40B4-BE49-F238E27FC236}">
                <a16:creationId xmlns:a16="http://schemas.microsoft.com/office/drawing/2014/main" id="{48B40BBE-30F2-4AAA-945F-3BDCFFC540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8271" y="5797394"/>
            <a:ext cx="1264191" cy="4505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nd Identity - AIT Austrian Institute Of Technology">
            <a:extLst>
              <a:ext uri="{FF2B5EF4-FFF2-40B4-BE49-F238E27FC236}">
                <a16:creationId xmlns:a16="http://schemas.microsoft.com/office/drawing/2014/main" id="{1B09A671-B63F-C8C8-DB13-70C33D910C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96268" y="6288283"/>
            <a:ext cx="1748199" cy="42741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9B16ACDE-B642-4656-E214-88FE89EBFA9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62276" y="6374463"/>
            <a:ext cx="1134460" cy="272399"/>
          </a:xfrm>
          <a:prstGeom prst="rect">
            <a:avLst/>
          </a:prstGeom>
        </p:spPr>
      </p:pic>
      <p:sp>
        <p:nvSpPr>
          <p:cNvPr id="9" name="Rectangle 3">
            <a:extLst>
              <a:ext uri="{FF2B5EF4-FFF2-40B4-BE49-F238E27FC236}">
                <a16:creationId xmlns:a16="http://schemas.microsoft.com/office/drawing/2014/main" id="{67CB3F20-5185-45C2-78EB-FC31BEBE1590}"/>
              </a:ext>
            </a:extLst>
          </p:cNvPr>
          <p:cNvSpPr/>
          <p:nvPr/>
        </p:nvSpPr>
        <p:spPr>
          <a:xfrm>
            <a:off x="0" y="0"/>
            <a:ext cx="12192000" cy="1193180"/>
          </a:xfrm>
          <a:prstGeom prst="rect">
            <a:avLst/>
          </a:prstGeom>
          <a:blipFill dpi="0" rotWithShape="1">
            <a:blip r:embed="rId15"/>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5">
            <a:extLst>
              <a:ext uri="{FF2B5EF4-FFF2-40B4-BE49-F238E27FC236}">
                <a16:creationId xmlns:a16="http://schemas.microsoft.com/office/drawing/2014/main" id="{D85C3B1C-8108-812F-7CFB-8E1E077A4E34}"/>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Supported 	domains &amp; GTIF capabilities (Austria)</a:t>
            </a:r>
          </a:p>
        </p:txBody>
      </p:sp>
      <p:pic>
        <p:nvPicPr>
          <p:cNvPr id="11" name="Picture 8">
            <a:extLst>
              <a:ext uri="{FF2B5EF4-FFF2-40B4-BE49-F238E27FC236}">
                <a16:creationId xmlns:a16="http://schemas.microsoft.com/office/drawing/2014/main" id="{D74879A2-8385-DD0A-0AE1-AB005EC5884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937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5B671-3DDD-F80F-8718-461E5E27BE2E}"/>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F4F031D5-C4BE-31CF-AD6C-05F1DDAF2992}"/>
              </a:ext>
            </a:extLst>
          </p:cNvPr>
          <p:cNvSpPr/>
          <p:nvPr/>
        </p:nvSpPr>
        <p:spPr>
          <a:xfrm>
            <a:off x="0" y="0"/>
            <a:ext cx="12192000" cy="1193180"/>
          </a:xfrm>
          <a:prstGeom prst="rect">
            <a:avLst/>
          </a:prstGeom>
          <a:blipFill dpi="0" rotWithShape="1">
            <a:blip r:embed="rId3"/>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5">
            <a:extLst>
              <a:ext uri="{FF2B5EF4-FFF2-40B4-BE49-F238E27FC236}">
                <a16:creationId xmlns:a16="http://schemas.microsoft.com/office/drawing/2014/main" id="{5AFB9C81-1E14-DBBC-9ABD-2C42F5E31551}"/>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Current GTIF enhancement implementations</a:t>
            </a:r>
          </a:p>
        </p:txBody>
      </p:sp>
      <p:pic>
        <p:nvPicPr>
          <p:cNvPr id="11" name="Picture 8">
            <a:extLst>
              <a:ext uri="{FF2B5EF4-FFF2-40B4-BE49-F238E27FC236}">
                <a16:creationId xmlns:a16="http://schemas.microsoft.com/office/drawing/2014/main" id="{715A3320-06F7-4C93-5077-CA773FC8C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B1936F46-F5FE-727D-A51A-C5CA95AB52A1}"/>
              </a:ext>
            </a:extLst>
          </p:cNvPr>
          <p:cNvSpPr>
            <a:spLocks noGrp="1"/>
          </p:cNvSpPr>
          <p:nvPr>
            <p:ph type="title"/>
          </p:nvPr>
        </p:nvSpPr>
        <p:spPr/>
        <p:txBody>
          <a:bodyPr/>
          <a:lstStyle/>
          <a:p>
            <a:endParaRPr lang="de-AT"/>
          </a:p>
        </p:txBody>
      </p:sp>
      <p:graphicFrame>
        <p:nvGraphicFramePr>
          <p:cNvPr id="6" name="Tabelle 5">
            <a:extLst>
              <a:ext uri="{FF2B5EF4-FFF2-40B4-BE49-F238E27FC236}">
                <a16:creationId xmlns:a16="http://schemas.microsoft.com/office/drawing/2014/main" id="{3BF015CE-50CB-E744-B02D-7DE0C1F5F86E}"/>
              </a:ext>
            </a:extLst>
          </p:cNvPr>
          <p:cNvGraphicFramePr>
            <a:graphicFrameLocks noGrp="1"/>
          </p:cNvGraphicFramePr>
          <p:nvPr>
            <p:extLst>
              <p:ext uri="{D42A27DB-BD31-4B8C-83A1-F6EECF244321}">
                <p14:modId xmlns:p14="http://schemas.microsoft.com/office/powerpoint/2010/main" val="2715427933"/>
              </p:ext>
            </p:extLst>
          </p:nvPr>
        </p:nvGraphicFramePr>
        <p:xfrm>
          <a:off x="838200" y="1319556"/>
          <a:ext cx="6961195" cy="5299692"/>
        </p:xfrm>
        <a:graphic>
          <a:graphicData uri="http://schemas.openxmlformats.org/drawingml/2006/table">
            <a:tbl>
              <a:tblPr/>
              <a:tblGrid>
                <a:gridCol w="1315916">
                  <a:extLst>
                    <a:ext uri="{9D8B030D-6E8A-4147-A177-3AD203B41FA5}">
                      <a16:colId xmlns:a16="http://schemas.microsoft.com/office/drawing/2014/main" val="3516669597"/>
                    </a:ext>
                  </a:extLst>
                </a:gridCol>
                <a:gridCol w="1315916">
                  <a:extLst>
                    <a:ext uri="{9D8B030D-6E8A-4147-A177-3AD203B41FA5}">
                      <a16:colId xmlns:a16="http://schemas.microsoft.com/office/drawing/2014/main" val="300859104"/>
                    </a:ext>
                  </a:extLst>
                </a:gridCol>
                <a:gridCol w="4329363">
                  <a:extLst>
                    <a:ext uri="{9D8B030D-6E8A-4147-A177-3AD203B41FA5}">
                      <a16:colId xmlns:a16="http://schemas.microsoft.com/office/drawing/2014/main" val="3171501731"/>
                    </a:ext>
                  </a:extLst>
                </a:gridCol>
              </a:tblGrid>
              <a:tr h="584025">
                <a:tc gridSpan="3">
                  <a:txBody>
                    <a:bodyPr/>
                    <a:lstStyle/>
                    <a:p>
                      <a:pPr rtl="0" fontAlgn="b"/>
                      <a:r>
                        <a:rPr lang="de-AT" sz="900" b="0">
                          <a:effectLst/>
                          <a:latin typeface="Verdana" panose="020B0604030504040204" pitchFamily="34" charset="0"/>
                        </a:rPr>
                        <a:t>GTIF Consolidation (ESA Work Requirements)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2575732064"/>
                  </a:ext>
                </a:extLst>
              </a:tr>
              <a:tr h="271640">
                <a:tc rowSpan="8">
                  <a:txBody>
                    <a:bodyPr/>
                    <a:lstStyle/>
                    <a:p>
                      <a:pPr algn="ctr" rtl="0" fontAlgn="ctr">
                        <a:buNone/>
                      </a:pPr>
                      <a:r>
                        <a:rPr lang="de-AT" sz="900" b="0" dirty="0">
                          <a:effectLst/>
                          <a:latin typeface="Verdana" panose="020B0604030504040204" pitchFamily="34" charset="0"/>
                        </a:rPr>
                        <a:t>Energy Transition</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de-AT" sz="900" b="0">
                          <a:effectLst/>
                          <a:latin typeface="Verdana" panose="020B0604030504040204" pitchFamily="34" charset="0"/>
                        </a:rPr>
                        <a:t>WR-01</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900" b="0">
                          <a:effectLst/>
                          <a:latin typeface="Verdana" panose="020B0604030504040204" pitchFamily="34" charset="0"/>
                        </a:rPr>
                        <a:t>WPD-as-a-service &amp; update AT Wind Atlas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51446105"/>
                  </a:ext>
                </a:extLst>
              </a:tr>
              <a:tr h="586742">
                <a:tc vMerge="1">
                  <a:txBody>
                    <a:bodyPr/>
                    <a:lstStyle/>
                    <a:p>
                      <a:endParaRPr lang="de-AT"/>
                    </a:p>
                  </a:txBody>
                  <a:tcPr/>
                </a:tc>
                <a:tc>
                  <a:txBody>
                    <a:bodyPr/>
                    <a:lstStyle/>
                    <a:p>
                      <a:pPr rtl="0" fontAlgn="b"/>
                      <a:r>
                        <a:rPr lang="de-AT" sz="900" b="0">
                          <a:effectLst/>
                          <a:latin typeface="Verdana" panose="020B0604030504040204" pitchFamily="34" charset="0"/>
                        </a:rPr>
                        <a:t>WR-02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900" b="0">
                          <a:effectLst/>
                          <a:latin typeface="Verdana" panose="020B0604030504040204" pitchFamily="34" charset="0"/>
                        </a:rPr>
                        <a:t>Evolve site identification capabilities for renewable energy expansion to support the identification of acceleration areas of the RED-III regulation</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05885566"/>
                  </a:ext>
                </a:extLst>
              </a:tr>
              <a:tr h="271640">
                <a:tc vMerge="1">
                  <a:txBody>
                    <a:bodyPr/>
                    <a:lstStyle/>
                    <a:p>
                      <a:endParaRPr lang="de-AT"/>
                    </a:p>
                  </a:txBody>
                  <a:tcPr/>
                </a:tc>
                <a:tc>
                  <a:txBody>
                    <a:bodyPr/>
                    <a:lstStyle/>
                    <a:p>
                      <a:pPr rtl="0" fontAlgn="b"/>
                      <a:r>
                        <a:rPr lang="de-AT" sz="900" b="0">
                          <a:effectLst/>
                          <a:latin typeface="Verdana" panose="020B0604030504040204" pitchFamily="34" charset="0"/>
                        </a:rPr>
                        <a:t>WR-03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900" b="0">
                          <a:effectLst/>
                          <a:latin typeface="Verdana" panose="020B0604030504040204" pitchFamily="34" charset="0"/>
                        </a:rPr>
                        <a:t>Energy nowcasting for solar- and wind energy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14828226"/>
                  </a:ext>
                </a:extLst>
              </a:tr>
              <a:tr h="271640">
                <a:tc vMerge="1">
                  <a:txBody>
                    <a:bodyPr/>
                    <a:lstStyle/>
                    <a:p>
                      <a:endParaRPr lang="de-AT"/>
                    </a:p>
                  </a:txBody>
                  <a:tcPr/>
                </a:tc>
                <a:tc>
                  <a:txBody>
                    <a:bodyPr/>
                    <a:lstStyle/>
                    <a:p>
                      <a:pPr rtl="0" fontAlgn="b"/>
                      <a:r>
                        <a:rPr lang="de-AT" sz="900" b="0">
                          <a:effectLst/>
                          <a:latin typeface="Verdana" panose="020B0604030504040204" pitchFamily="34" charset="0"/>
                        </a:rPr>
                        <a:t>WR-04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900" b="0">
                          <a:effectLst/>
                          <a:latin typeface="Verdana" panose="020B0604030504040204" pitchFamily="34" charset="0"/>
                        </a:rPr>
                        <a:t>Support for energy supply and demand planning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26271701"/>
                  </a:ext>
                </a:extLst>
              </a:tr>
              <a:tr h="391161">
                <a:tc vMerge="1">
                  <a:txBody>
                    <a:bodyPr/>
                    <a:lstStyle/>
                    <a:p>
                      <a:endParaRPr lang="de-AT"/>
                    </a:p>
                  </a:txBody>
                  <a:tcPr/>
                </a:tc>
                <a:tc>
                  <a:txBody>
                    <a:bodyPr/>
                    <a:lstStyle/>
                    <a:p>
                      <a:pPr rtl="0" fontAlgn="b"/>
                      <a:r>
                        <a:rPr lang="de-AT" sz="900" b="0">
                          <a:effectLst/>
                          <a:latin typeface="Verdana" panose="020B0604030504040204" pitchFamily="34" charset="0"/>
                        </a:rPr>
                        <a:t>WR-05</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900" b="0">
                          <a:effectLst/>
                          <a:latin typeface="Verdana" panose="020B0604030504040204" pitchFamily="34" charset="0"/>
                        </a:rPr>
                        <a:t>Support the creation of “energy plans” for every community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977665186"/>
                  </a:ext>
                </a:extLst>
              </a:tr>
              <a:tr h="271640">
                <a:tc vMerge="1">
                  <a:txBody>
                    <a:bodyPr/>
                    <a:lstStyle/>
                    <a:p>
                      <a:endParaRPr lang="de-AT"/>
                    </a:p>
                  </a:txBody>
                  <a:tcPr/>
                </a:tc>
                <a:tc>
                  <a:txBody>
                    <a:bodyPr/>
                    <a:lstStyle/>
                    <a:p>
                      <a:pPr rtl="0" fontAlgn="b"/>
                      <a:r>
                        <a:rPr lang="de-AT" sz="900" b="0">
                          <a:effectLst/>
                          <a:latin typeface="Verdana" panose="020B0604030504040204" pitchFamily="34" charset="0"/>
                        </a:rPr>
                        <a:t>WR-06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900" b="0">
                          <a:effectLst/>
                          <a:latin typeface="Verdana" panose="020B0604030504040204" pitchFamily="34" charset="0"/>
                        </a:rPr>
                        <a:t>Integration of energy grid capacity information</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983749281"/>
                  </a:ext>
                </a:extLst>
              </a:tr>
              <a:tr h="391161">
                <a:tc vMerge="1">
                  <a:txBody>
                    <a:bodyPr/>
                    <a:lstStyle/>
                    <a:p>
                      <a:endParaRPr lang="de-AT"/>
                    </a:p>
                  </a:txBody>
                  <a:tcPr/>
                </a:tc>
                <a:tc>
                  <a:txBody>
                    <a:bodyPr/>
                    <a:lstStyle/>
                    <a:p>
                      <a:pPr rtl="0" fontAlgn="b"/>
                      <a:r>
                        <a:rPr lang="de-AT" sz="900" b="0">
                          <a:effectLst/>
                          <a:latin typeface="Verdana" panose="020B0604030504040204" pitchFamily="34" charset="0"/>
                        </a:rPr>
                        <a:t>WR-07</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900" b="0">
                          <a:effectLst/>
                          <a:latin typeface="Verdana" panose="020B0604030504040204" pitchFamily="34" charset="0"/>
                        </a:rPr>
                        <a:t>Explore support for geothermal energy potential assessment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70736631"/>
                  </a:ext>
                </a:extLst>
              </a:tr>
              <a:tr h="271640">
                <a:tc vMerge="1">
                  <a:txBody>
                    <a:bodyPr/>
                    <a:lstStyle/>
                    <a:p>
                      <a:endParaRPr lang="de-AT"/>
                    </a:p>
                  </a:txBody>
                  <a:tcPr/>
                </a:tc>
                <a:tc>
                  <a:txBody>
                    <a:bodyPr/>
                    <a:lstStyle/>
                    <a:p>
                      <a:pPr rtl="0" fontAlgn="b"/>
                      <a:r>
                        <a:rPr lang="de-AT" sz="900" b="0">
                          <a:effectLst/>
                          <a:latin typeface="Verdana" panose="020B0604030504040204" pitchFamily="34" charset="0"/>
                        </a:rPr>
                        <a:t>WR-08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de-AT" sz="900" b="0">
                          <a:effectLst/>
                          <a:latin typeface="Verdana" panose="020B0604030504040204" pitchFamily="34" charset="0"/>
                        </a:rPr>
                        <a:t>Integrate BMK energy dashboard</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137443923"/>
                  </a:ext>
                </a:extLst>
              </a:tr>
              <a:tr h="391161">
                <a:tc rowSpan="2">
                  <a:txBody>
                    <a:bodyPr/>
                    <a:lstStyle/>
                    <a:p>
                      <a:pPr algn="ctr" rtl="0" fontAlgn="ctr">
                        <a:buNone/>
                      </a:pPr>
                      <a:r>
                        <a:rPr lang="de-AT" sz="900" b="0">
                          <a:effectLst/>
                          <a:latin typeface="Verdana" panose="020B0604030504040204" pitchFamily="34" charset="0"/>
                        </a:rPr>
                        <a:t>Mobility Transition</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de-AT" sz="900" b="0">
                          <a:effectLst/>
                          <a:latin typeface="Verdana" panose="020B0604030504040204" pitchFamily="34" charset="0"/>
                        </a:rPr>
                        <a:t>WR-09</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900" b="0">
                          <a:effectLst/>
                          <a:latin typeface="Verdana" panose="020B0604030504040204" pitchFamily="34" charset="0"/>
                        </a:rPr>
                        <a:t>Assessment and integration of human mobility data sources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71510600"/>
                  </a:ext>
                </a:extLst>
              </a:tr>
              <a:tr h="271640">
                <a:tc vMerge="1">
                  <a:txBody>
                    <a:bodyPr/>
                    <a:lstStyle/>
                    <a:p>
                      <a:endParaRPr lang="de-AT"/>
                    </a:p>
                  </a:txBody>
                  <a:tcPr/>
                </a:tc>
                <a:tc>
                  <a:txBody>
                    <a:bodyPr/>
                    <a:lstStyle/>
                    <a:p>
                      <a:pPr rtl="0" fontAlgn="b"/>
                      <a:r>
                        <a:rPr lang="de-AT" sz="900" b="0">
                          <a:effectLst/>
                          <a:latin typeface="Verdana" panose="020B0604030504040204" pitchFamily="34" charset="0"/>
                        </a:rPr>
                        <a:t>WR-10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de-AT" sz="900" b="0">
                          <a:effectLst/>
                          <a:latin typeface="Verdana" panose="020B0604030504040204" pitchFamily="34" charset="0"/>
                        </a:rPr>
                        <a:t>Transport Infrastructure Predictive maintenance</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18157379"/>
                  </a:ext>
                </a:extLst>
              </a:tr>
              <a:tr h="271640">
                <a:tc rowSpan="4">
                  <a:txBody>
                    <a:bodyPr/>
                    <a:lstStyle/>
                    <a:p>
                      <a:pPr algn="ctr" rtl="0" fontAlgn="ctr">
                        <a:buNone/>
                      </a:pPr>
                      <a:r>
                        <a:rPr lang="de-AT" sz="900" b="0">
                          <a:effectLst/>
                          <a:latin typeface="Verdana" panose="020B0604030504040204" pitchFamily="34" charset="0"/>
                        </a:rPr>
                        <a:t>Sustainable Cities</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
                      <a:r>
                        <a:rPr lang="de-AT" sz="900" b="0">
                          <a:effectLst/>
                          <a:latin typeface="Verdana" panose="020B0604030504040204" pitchFamily="34" charset="0"/>
                        </a:rPr>
                        <a:t>WR-11</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900" b="0">
                          <a:effectLst/>
                          <a:latin typeface="Verdana" panose="020B0604030504040204" pitchFamily="34" charset="0"/>
                        </a:rPr>
                        <a:t>Rooftop characterisation as a service</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488820235"/>
                  </a:ext>
                </a:extLst>
              </a:tr>
              <a:tr h="391161">
                <a:tc vMerge="1">
                  <a:txBody>
                    <a:bodyPr/>
                    <a:lstStyle/>
                    <a:p>
                      <a:endParaRPr lang="de-AT"/>
                    </a:p>
                  </a:txBody>
                  <a:tcPr/>
                </a:tc>
                <a:tc>
                  <a:txBody>
                    <a:bodyPr/>
                    <a:lstStyle/>
                    <a:p>
                      <a:pPr rtl="0" fontAlgn="b"/>
                      <a:r>
                        <a:rPr lang="de-AT" sz="900" b="0">
                          <a:effectLst/>
                          <a:latin typeface="Verdana" panose="020B0604030504040204" pitchFamily="34" charset="0"/>
                        </a:rPr>
                        <a:t>WR-12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en-US" sz="900" b="0">
                          <a:effectLst/>
                          <a:latin typeface="Verdana" panose="020B0604030504040204" pitchFamily="34" charset="0"/>
                        </a:rPr>
                        <a:t>Develop comparison feature for cities/regions as part of GTIF UI</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678388830"/>
                  </a:ext>
                </a:extLst>
              </a:tr>
              <a:tr h="271640">
                <a:tc vMerge="1">
                  <a:txBody>
                    <a:bodyPr/>
                    <a:lstStyle/>
                    <a:p>
                      <a:endParaRPr lang="de-AT"/>
                    </a:p>
                  </a:txBody>
                  <a:tcPr/>
                </a:tc>
                <a:tc>
                  <a:txBody>
                    <a:bodyPr/>
                    <a:lstStyle/>
                    <a:p>
                      <a:pPr rtl="0" fontAlgn="b"/>
                      <a:r>
                        <a:rPr lang="de-AT" sz="900" b="0">
                          <a:effectLst/>
                          <a:latin typeface="Verdana" panose="020B0604030504040204" pitchFamily="34" charset="0"/>
                        </a:rPr>
                        <a:t>WR-13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b"/>
                      <a:r>
                        <a:rPr lang="de-AT" sz="900" b="0">
                          <a:effectLst/>
                          <a:latin typeface="Verdana" panose="020B0604030504040204" pitchFamily="34" charset="0"/>
                        </a:rPr>
                        <a:t>Urban Vegetation monitoring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327256079"/>
                  </a:ext>
                </a:extLst>
              </a:tr>
              <a:tr h="391161">
                <a:tc vMerge="1">
                  <a:txBody>
                    <a:bodyPr/>
                    <a:lstStyle/>
                    <a:p>
                      <a:endParaRPr lang="de-AT"/>
                    </a:p>
                  </a:txBody>
                  <a:tcPr/>
                </a:tc>
                <a:tc>
                  <a:txBody>
                    <a:bodyPr/>
                    <a:lstStyle/>
                    <a:p>
                      <a:pPr rtl="0" fontAlgn="b"/>
                      <a:r>
                        <a:rPr lang="de-AT" sz="900" b="0">
                          <a:effectLst/>
                          <a:latin typeface="Verdana" panose="020B0604030504040204" pitchFamily="34" charset="0"/>
                        </a:rPr>
                        <a:t>WR-14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
                      <a:r>
                        <a:rPr lang="en-US" sz="900" b="0" dirty="0">
                          <a:effectLst/>
                          <a:latin typeface="Verdana" panose="020B0604030504040204" pitchFamily="34" charset="0"/>
                        </a:rPr>
                        <a:t>Fallow land and soil sealing identification and assessment capability</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372012"/>
                  </a:ext>
                </a:extLst>
              </a:tr>
            </a:tbl>
          </a:graphicData>
        </a:graphic>
      </p:graphicFrame>
      <p:pic>
        <p:nvPicPr>
          <p:cNvPr id="7" name="Picture 4" descr="Home">
            <a:extLst>
              <a:ext uri="{FF2B5EF4-FFF2-40B4-BE49-F238E27FC236}">
                <a16:creationId xmlns:a16="http://schemas.microsoft.com/office/drawing/2014/main" id="{47135CCC-715C-FD55-A839-9BDC7AD0D4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9673" y="3448732"/>
            <a:ext cx="1598707" cy="4796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nergiewerkstatt.org - Verein &amp; Technisches Büro für ...">
            <a:extLst>
              <a:ext uri="{FF2B5EF4-FFF2-40B4-BE49-F238E27FC236}">
                <a16:creationId xmlns:a16="http://schemas.microsoft.com/office/drawing/2014/main" id="{F5E540C6-0FA1-3E2F-F1AA-282E4EF21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5025" y="3463286"/>
            <a:ext cx="1264191" cy="450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Brand Identity - AIT Austrian Institute Of Technology">
            <a:extLst>
              <a:ext uri="{FF2B5EF4-FFF2-40B4-BE49-F238E27FC236}">
                <a16:creationId xmlns:a16="http://schemas.microsoft.com/office/drawing/2014/main" id="{01517175-F621-2933-89E7-BBF34A5065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3022" y="3954175"/>
            <a:ext cx="1748199" cy="427415"/>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17203FD3-569E-35B4-3E58-3ACB2B2516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09030" y="4040355"/>
            <a:ext cx="1134460" cy="272399"/>
          </a:xfrm>
          <a:prstGeom prst="rect">
            <a:avLst/>
          </a:prstGeom>
        </p:spPr>
      </p:pic>
    </p:spTree>
    <p:extLst>
      <p:ext uri="{BB962C8B-B14F-4D97-AF65-F5344CB8AC3E}">
        <p14:creationId xmlns:p14="http://schemas.microsoft.com/office/powerpoint/2010/main" val="1453194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42347-B775-D46E-21BE-8B1276886598}"/>
              </a:ext>
            </a:extLst>
          </p:cNvPr>
          <p:cNvSpPr>
            <a:spLocks noGrp="1"/>
          </p:cNvSpPr>
          <p:nvPr>
            <p:ph type="title"/>
          </p:nvPr>
        </p:nvSpPr>
        <p:spPr/>
        <p:txBody>
          <a:bodyPr/>
          <a:lstStyle/>
          <a:p>
            <a:endParaRPr lang="de-AT"/>
          </a:p>
        </p:txBody>
      </p:sp>
      <p:sp>
        <p:nvSpPr>
          <p:cNvPr id="3" name="Inhaltsplatzhalter 2">
            <a:extLst>
              <a:ext uri="{FF2B5EF4-FFF2-40B4-BE49-F238E27FC236}">
                <a16:creationId xmlns:a16="http://schemas.microsoft.com/office/drawing/2014/main" id="{AAB82995-17C8-97BF-7872-4AB9D6050769}"/>
              </a:ext>
            </a:extLst>
          </p:cNvPr>
          <p:cNvSpPr>
            <a:spLocks noGrp="1"/>
          </p:cNvSpPr>
          <p:nvPr>
            <p:ph idx="1"/>
          </p:nvPr>
        </p:nvSpPr>
        <p:spPr/>
        <p:txBody>
          <a:bodyPr/>
          <a:lstStyle/>
          <a:p>
            <a:endParaRPr lang="de-AT"/>
          </a:p>
        </p:txBody>
      </p:sp>
      <p:sp>
        <p:nvSpPr>
          <p:cNvPr id="4" name="Datumsplatzhalter 3">
            <a:extLst>
              <a:ext uri="{FF2B5EF4-FFF2-40B4-BE49-F238E27FC236}">
                <a16:creationId xmlns:a16="http://schemas.microsoft.com/office/drawing/2014/main" id="{D2CF2441-5B68-991E-FEC5-641E5D167FE5}"/>
              </a:ext>
            </a:extLst>
          </p:cNvPr>
          <p:cNvSpPr>
            <a:spLocks noGrp="1"/>
          </p:cNvSpPr>
          <p:nvPr>
            <p:ph type="dt" sz="half" idx="10"/>
          </p:nvPr>
        </p:nvSpPr>
        <p:spPr/>
        <p:txBody>
          <a:bodyPr/>
          <a:lstStyle/>
          <a:p>
            <a:r>
              <a:rPr lang="en-GB"/>
              <a:t>23/06/2025</a:t>
            </a:r>
            <a:endParaRPr lang="en-GB" dirty="0"/>
          </a:p>
        </p:txBody>
      </p:sp>
      <p:sp>
        <p:nvSpPr>
          <p:cNvPr id="5" name="Fußzeilenplatzhalter 4">
            <a:extLst>
              <a:ext uri="{FF2B5EF4-FFF2-40B4-BE49-F238E27FC236}">
                <a16:creationId xmlns:a16="http://schemas.microsoft.com/office/drawing/2014/main" id="{623E7752-1EE7-23F4-5D87-B10969E35E1D}"/>
              </a:ext>
            </a:extLst>
          </p:cNvPr>
          <p:cNvSpPr>
            <a:spLocks noGrp="1"/>
          </p:cNvSpPr>
          <p:nvPr>
            <p:ph type="ftr" sz="quarter" idx="11"/>
          </p:nvPr>
        </p:nvSpPr>
        <p:spPr/>
        <p:txBody>
          <a:bodyPr/>
          <a:lstStyle/>
          <a:p>
            <a:r>
              <a:rPr lang="en-US"/>
              <a:t>(c) 2025 EOX IT Services </a:t>
            </a:r>
            <a:endParaRPr lang="en-GB"/>
          </a:p>
        </p:txBody>
      </p:sp>
      <p:sp>
        <p:nvSpPr>
          <p:cNvPr id="6" name="Foliennummernplatzhalter 5">
            <a:extLst>
              <a:ext uri="{FF2B5EF4-FFF2-40B4-BE49-F238E27FC236}">
                <a16:creationId xmlns:a16="http://schemas.microsoft.com/office/drawing/2014/main" id="{F6B40967-9706-FD2D-A137-B6EBDFE8D148}"/>
              </a:ext>
            </a:extLst>
          </p:cNvPr>
          <p:cNvSpPr>
            <a:spLocks noGrp="1"/>
          </p:cNvSpPr>
          <p:nvPr>
            <p:ph type="sldNum" sz="quarter" idx="12"/>
          </p:nvPr>
        </p:nvSpPr>
        <p:spPr/>
        <p:txBody>
          <a:bodyPr/>
          <a:lstStyle/>
          <a:p>
            <a:fld id="{2ED8265C-8F77-4143-8D57-CEF8BA0D3B11}" type="slidenum">
              <a:rPr lang="en-GB" smtClean="0"/>
              <a:t>63</a:t>
            </a:fld>
            <a:endParaRPr lang="en-GB"/>
          </a:p>
        </p:txBody>
      </p:sp>
      <p:pic>
        <p:nvPicPr>
          <p:cNvPr id="7" name="Grafik 6">
            <a:extLst>
              <a:ext uri="{FF2B5EF4-FFF2-40B4-BE49-F238E27FC236}">
                <a16:creationId xmlns:a16="http://schemas.microsoft.com/office/drawing/2014/main" id="{F6304BDD-EAEE-A581-7ED6-68B4F0D668A5}"/>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42976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42347-B775-D46E-21BE-8B1276886598}"/>
              </a:ext>
            </a:extLst>
          </p:cNvPr>
          <p:cNvSpPr>
            <a:spLocks noGrp="1"/>
          </p:cNvSpPr>
          <p:nvPr>
            <p:ph type="title"/>
          </p:nvPr>
        </p:nvSpPr>
        <p:spPr/>
        <p:txBody>
          <a:bodyPr/>
          <a:lstStyle/>
          <a:p>
            <a:endParaRPr lang="de-AT"/>
          </a:p>
        </p:txBody>
      </p:sp>
      <p:sp>
        <p:nvSpPr>
          <p:cNvPr id="3" name="Inhaltsplatzhalter 2">
            <a:extLst>
              <a:ext uri="{FF2B5EF4-FFF2-40B4-BE49-F238E27FC236}">
                <a16:creationId xmlns:a16="http://schemas.microsoft.com/office/drawing/2014/main" id="{AAB82995-17C8-97BF-7872-4AB9D6050769}"/>
              </a:ext>
            </a:extLst>
          </p:cNvPr>
          <p:cNvSpPr>
            <a:spLocks noGrp="1"/>
          </p:cNvSpPr>
          <p:nvPr>
            <p:ph idx="1"/>
          </p:nvPr>
        </p:nvSpPr>
        <p:spPr/>
        <p:txBody>
          <a:bodyPr/>
          <a:lstStyle/>
          <a:p>
            <a:endParaRPr lang="de-AT"/>
          </a:p>
        </p:txBody>
      </p:sp>
      <p:sp>
        <p:nvSpPr>
          <p:cNvPr id="4" name="Datumsplatzhalter 3">
            <a:extLst>
              <a:ext uri="{FF2B5EF4-FFF2-40B4-BE49-F238E27FC236}">
                <a16:creationId xmlns:a16="http://schemas.microsoft.com/office/drawing/2014/main" id="{D2CF2441-5B68-991E-FEC5-641E5D167FE5}"/>
              </a:ext>
            </a:extLst>
          </p:cNvPr>
          <p:cNvSpPr>
            <a:spLocks noGrp="1"/>
          </p:cNvSpPr>
          <p:nvPr>
            <p:ph type="dt" sz="half" idx="10"/>
          </p:nvPr>
        </p:nvSpPr>
        <p:spPr/>
        <p:txBody>
          <a:bodyPr/>
          <a:lstStyle/>
          <a:p>
            <a:r>
              <a:rPr lang="en-GB"/>
              <a:t>23/06/2025</a:t>
            </a:r>
            <a:endParaRPr lang="en-GB" dirty="0"/>
          </a:p>
        </p:txBody>
      </p:sp>
      <p:sp>
        <p:nvSpPr>
          <p:cNvPr id="5" name="Fußzeilenplatzhalter 4">
            <a:extLst>
              <a:ext uri="{FF2B5EF4-FFF2-40B4-BE49-F238E27FC236}">
                <a16:creationId xmlns:a16="http://schemas.microsoft.com/office/drawing/2014/main" id="{623E7752-1EE7-23F4-5D87-B10969E35E1D}"/>
              </a:ext>
            </a:extLst>
          </p:cNvPr>
          <p:cNvSpPr>
            <a:spLocks noGrp="1"/>
          </p:cNvSpPr>
          <p:nvPr>
            <p:ph type="ftr" sz="quarter" idx="11"/>
          </p:nvPr>
        </p:nvSpPr>
        <p:spPr/>
        <p:txBody>
          <a:bodyPr/>
          <a:lstStyle/>
          <a:p>
            <a:r>
              <a:rPr lang="en-US"/>
              <a:t>(c) 2025 EOX IT Services </a:t>
            </a:r>
            <a:endParaRPr lang="en-GB"/>
          </a:p>
        </p:txBody>
      </p:sp>
      <p:sp>
        <p:nvSpPr>
          <p:cNvPr id="6" name="Foliennummernplatzhalter 5">
            <a:extLst>
              <a:ext uri="{FF2B5EF4-FFF2-40B4-BE49-F238E27FC236}">
                <a16:creationId xmlns:a16="http://schemas.microsoft.com/office/drawing/2014/main" id="{F6B40967-9706-FD2D-A137-B6EBDFE8D148}"/>
              </a:ext>
            </a:extLst>
          </p:cNvPr>
          <p:cNvSpPr>
            <a:spLocks noGrp="1"/>
          </p:cNvSpPr>
          <p:nvPr>
            <p:ph type="sldNum" sz="quarter" idx="12"/>
          </p:nvPr>
        </p:nvSpPr>
        <p:spPr/>
        <p:txBody>
          <a:bodyPr/>
          <a:lstStyle/>
          <a:p>
            <a:fld id="{2ED8265C-8F77-4143-8D57-CEF8BA0D3B11}" type="slidenum">
              <a:rPr lang="en-GB" smtClean="0"/>
              <a:t>64</a:t>
            </a:fld>
            <a:endParaRPr lang="en-GB"/>
          </a:p>
        </p:txBody>
      </p:sp>
      <p:pic>
        <p:nvPicPr>
          <p:cNvPr id="8" name="Grafik 7">
            <a:extLst>
              <a:ext uri="{FF2B5EF4-FFF2-40B4-BE49-F238E27FC236}">
                <a16:creationId xmlns:a16="http://schemas.microsoft.com/office/drawing/2014/main" id="{25FE7B54-2F3B-E9F0-9371-18AA04DC91DF}"/>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8611671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42347-B775-D46E-21BE-8B1276886598}"/>
              </a:ext>
            </a:extLst>
          </p:cNvPr>
          <p:cNvSpPr>
            <a:spLocks noGrp="1"/>
          </p:cNvSpPr>
          <p:nvPr>
            <p:ph type="title"/>
          </p:nvPr>
        </p:nvSpPr>
        <p:spPr/>
        <p:txBody>
          <a:bodyPr/>
          <a:lstStyle/>
          <a:p>
            <a:endParaRPr lang="de-AT"/>
          </a:p>
        </p:txBody>
      </p:sp>
      <p:sp>
        <p:nvSpPr>
          <p:cNvPr id="3" name="Inhaltsplatzhalter 2">
            <a:extLst>
              <a:ext uri="{FF2B5EF4-FFF2-40B4-BE49-F238E27FC236}">
                <a16:creationId xmlns:a16="http://schemas.microsoft.com/office/drawing/2014/main" id="{AAB82995-17C8-97BF-7872-4AB9D6050769}"/>
              </a:ext>
            </a:extLst>
          </p:cNvPr>
          <p:cNvSpPr>
            <a:spLocks noGrp="1"/>
          </p:cNvSpPr>
          <p:nvPr>
            <p:ph idx="1"/>
          </p:nvPr>
        </p:nvSpPr>
        <p:spPr/>
        <p:txBody>
          <a:bodyPr/>
          <a:lstStyle/>
          <a:p>
            <a:endParaRPr lang="de-AT"/>
          </a:p>
        </p:txBody>
      </p:sp>
      <p:pic>
        <p:nvPicPr>
          <p:cNvPr id="9" name="Grafik 8">
            <a:extLst>
              <a:ext uri="{FF2B5EF4-FFF2-40B4-BE49-F238E27FC236}">
                <a16:creationId xmlns:a16="http://schemas.microsoft.com/office/drawing/2014/main" id="{1774C8C7-1982-9F2A-481B-BF0F2172E133}"/>
              </a:ext>
            </a:extLst>
          </p:cNvPr>
          <p:cNvPicPr>
            <a:picLocks noChangeAspect="1"/>
          </p:cNvPicPr>
          <p:nvPr/>
        </p:nvPicPr>
        <p:blipFill>
          <a:blip r:embed="rId2"/>
          <a:stretch>
            <a:fillRect/>
          </a:stretch>
        </p:blipFill>
        <p:spPr>
          <a:xfrm>
            <a:off x="0" y="1027906"/>
            <a:ext cx="12192000" cy="5827059"/>
          </a:xfrm>
          <a:prstGeom prst="rect">
            <a:avLst/>
          </a:prstGeom>
        </p:spPr>
      </p:pic>
      <p:sp>
        <p:nvSpPr>
          <p:cNvPr id="10" name="Rectangle 3">
            <a:extLst>
              <a:ext uri="{FF2B5EF4-FFF2-40B4-BE49-F238E27FC236}">
                <a16:creationId xmlns:a16="http://schemas.microsoft.com/office/drawing/2014/main" id="{15E21905-DBC4-C28E-840B-693607DFCB33}"/>
              </a:ext>
            </a:extLst>
          </p:cNvPr>
          <p:cNvSpPr/>
          <p:nvPr/>
        </p:nvSpPr>
        <p:spPr>
          <a:xfrm>
            <a:off x="0" y="-45557"/>
            <a:ext cx="12192000" cy="1193180"/>
          </a:xfrm>
          <a:prstGeom prst="rect">
            <a:avLst/>
          </a:prstGeom>
          <a:blipFill dpi="0" rotWithShape="1">
            <a:blip r:embed="rId3"/>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5">
            <a:extLst>
              <a:ext uri="{FF2B5EF4-FFF2-40B4-BE49-F238E27FC236}">
                <a16:creationId xmlns:a16="http://schemas.microsoft.com/office/drawing/2014/main" id="{BFF33F52-7ED7-DDC6-56F8-AFBD620C8A4D}"/>
              </a:ext>
            </a:extLst>
          </p:cNvPr>
          <p:cNvSpPr txBox="1"/>
          <p:nvPr/>
        </p:nvSpPr>
        <p:spPr>
          <a:xfrm>
            <a:off x="0" y="193195"/>
            <a:ext cx="9503229" cy="553998"/>
          </a:xfrm>
          <a:prstGeom prst="rect">
            <a:avLst/>
          </a:prstGeom>
          <a:noFill/>
        </p:spPr>
        <p:txBody>
          <a:bodyPr wrap="square" rtlCol="0">
            <a:spAutoFit/>
          </a:bodyPr>
          <a:lstStyle/>
          <a:p>
            <a:r>
              <a:rPr lang="en-GB" sz="3000" dirty="0">
                <a:solidFill>
                  <a:schemeClr val="bg1"/>
                </a:solidFill>
              </a:rPr>
              <a:t>European Ground Motion Service</a:t>
            </a:r>
          </a:p>
        </p:txBody>
      </p:sp>
      <p:pic>
        <p:nvPicPr>
          <p:cNvPr id="12" name="Picture 8">
            <a:extLst>
              <a:ext uri="{FF2B5EF4-FFF2-40B4-BE49-F238E27FC236}">
                <a16:creationId xmlns:a16="http://schemas.microsoft.com/office/drawing/2014/main" id="{F9FD720A-26A8-C1A0-4928-A78A5FE51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7" y="-229505"/>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441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29FAA-D49D-3122-9007-651F0ED6B6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E54AE4-CEAE-F224-3F8E-E117A300D44C}"/>
              </a:ext>
            </a:extLst>
          </p:cNvPr>
          <p:cNvSpPr>
            <a:spLocks noGrp="1"/>
          </p:cNvSpPr>
          <p:nvPr>
            <p:ph type="title"/>
          </p:nvPr>
        </p:nvSpPr>
        <p:spPr/>
        <p:txBody>
          <a:bodyPr/>
          <a:lstStyle/>
          <a:p>
            <a:endParaRPr lang="de-AT"/>
          </a:p>
        </p:txBody>
      </p:sp>
      <p:sp>
        <p:nvSpPr>
          <p:cNvPr id="3" name="Inhaltsplatzhalter 2">
            <a:extLst>
              <a:ext uri="{FF2B5EF4-FFF2-40B4-BE49-F238E27FC236}">
                <a16:creationId xmlns:a16="http://schemas.microsoft.com/office/drawing/2014/main" id="{7F16AC64-891B-9DFF-62C8-2DD1077B762D}"/>
              </a:ext>
            </a:extLst>
          </p:cNvPr>
          <p:cNvSpPr>
            <a:spLocks noGrp="1"/>
          </p:cNvSpPr>
          <p:nvPr>
            <p:ph idx="1"/>
          </p:nvPr>
        </p:nvSpPr>
        <p:spPr/>
        <p:txBody>
          <a:bodyPr/>
          <a:lstStyle/>
          <a:p>
            <a:endParaRPr lang="de-AT"/>
          </a:p>
        </p:txBody>
      </p:sp>
      <p:sp>
        <p:nvSpPr>
          <p:cNvPr id="4" name="Datumsplatzhalter 3">
            <a:extLst>
              <a:ext uri="{FF2B5EF4-FFF2-40B4-BE49-F238E27FC236}">
                <a16:creationId xmlns:a16="http://schemas.microsoft.com/office/drawing/2014/main" id="{E69BC046-2612-E762-8408-8CFB5DDD72DA}"/>
              </a:ext>
            </a:extLst>
          </p:cNvPr>
          <p:cNvSpPr>
            <a:spLocks noGrp="1"/>
          </p:cNvSpPr>
          <p:nvPr>
            <p:ph type="dt" sz="half" idx="10"/>
          </p:nvPr>
        </p:nvSpPr>
        <p:spPr/>
        <p:txBody>
          <a:bodyPr/>
          <a:lstStyle/>
          <a:p>
            <a:r>
              <a:rPr lang="en-GB"/>
              <a:t>23/06/2025</a:t>
            </a:r>
            <a:endParaRPr lang="en-GB" dirty="0"/>
          </a:p>
        </p:txBody>
      </p:sp>
      <p:sp>
        <p:nvSpPr>
          <p:cNvPr id="5" name="Fußzeilenplatzhalter 4">
            <a:extLst>
              <a:ext uri="{FF2B5EF4-FFF2-40B4-BE49-F238E27FC236}">
                <a16:creationId xmlns:a16="http://schemas.microsoft.com/office/drawing/2014/main" id="{87ADB802-D83F-DA89-7926-7D84C4253892}"/>
              </a:ext>
            </a:extLst>
          </p:cNvPr>
          <p:cNvSpPr>
            <a:spLocks noGrp="1"/>
          </p:cNvSpPr>
          <p:nvPr>
            <p:ph type="ftr" sz="quarter" idx="11"/>
          </p:nvPr>
        </p:nvSpPr>
        <p:spPr/>
        <p:txBody>
          <a:bodyPr/>
          <a:lstStyle/>
          <a:p>
            <a:r>
              <a:rPr lang="en-US"/>
              <a:t>(c) 2025 EOX IT Services </a:t>
            </a:r>
            <a:endParaRPr lang="en-GB"/>
          </a:p>
        </p:txBody>
      </p:sp>
      <p:sp>
        <p:nvSpPr>
          <p:cNvPr id="6" name="Foliennummernplatzhalter 5">
            <a:extLst>
              <a:ext uri="{FF2B5EF4-FFF2-40B4-BE49-F238E27FC236}">
                <a16:creationId xmlns:a16="http://schemas.microsoft.com/office/drawing/2014/main" id="{8AAE8165-514A-ED02-EED9-81BE39D86001}"/>
              </a:ext>
            </a:extLst>
          </p:cNvPr>
          <p:cNvSpPr>
            <a:spLocks noGrp="1"/>
          </p:cNvSpPr>
          <p:nvPr>
            <p:ph type="sldNum" sz="quarter" idx="12"/>
          </p:nvPr>
        </p:nvSpPr>
        <p:spPr/>
        <p:txBody>
          <a:bodyPr/>
          <a:lstStyle/>
          <a:p>
            <a:fld id="{2ED8265C-8F77-4143-8D57-CEF8BA0D3B11}" type="slidenum">
              <a:rPr lang="en-GB" smtClean="0"/>
              <a:t>66</a:t>
            </a:fld>
            <a:endParaRPr lang="en-GB"/>
          </a:p>
        </p:txBody>
      </p:sp>
      <p:pic>
        <p:nvPicPr>
          <p:cNvPr id="7" name="Grafik 6">
            <a:extLst>
              <a:ext uri="{FF2B5EF4-FFF2-40B4-BE49-F238E27FC236}">
                <a16:creationId xmlns:a16="http://schemas.microsoft.com/office/drawing/2014/main" id="{56D01430-6A23-D0EC-9987-6135D2588C23}"/>
              </a:ext>
            </a:extLst>
          </p:cNvPr>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2468055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42347-B775-D46E-21BE-8B1276886598}"/>
              </a:ext>
            </a:extLst>
          </p:cNvPr>
          <p:cNvSpPr>
            <a:spLocks noGrp="1"/>
          </p:cNvSpPr>
          <p:nvPr>
            <p:ph type="title"/>
          </p:nvPr>
        </p:nvSpPr>
        <p:spPr/>
        <p:txBody>
          <a:bodyPr/>
          <a:lstStyle/>
          <a:p>
            <a:endParaRPr lang="de-AT"/>
          </a:p>
        </p:txBody>
      </p:sp>
      <p:sp>
        <p:nvSpPr>
          <p:cNvPr id="3" name="Inhaltsplatzhalter 2">
            <a:extLst>
              <a:ext uri="{FF2B5EF4-FFF2-40B4-BE49-F238E27FC236}">
                <a16:creationId xmlns:a16="http://schemas.microsoft.com/office/drawing/2014/main" id="{AAB82995-17C8-97BF-7872-4AB9D6050769}"/>
              </a:ext>
            </a:extLst>
          </p:cNvPr>
          <p:cNvSpPr>
            <a:spLocks noGrp="1"/>
          </p:cNvSpPr>
          <p:nvPr>
            <p:ph idx="1"/>
          </p:nvPr>
        </p:nvSpPr>
        <p:spPr/>
        <p:txBody>
          <a:bodyPr/>
          <a:lstStyle/>
          <a:p>
            <a:endParaRPr lang="de-AT"/>
          </a:p>
        </p:txBody>
      </p:sp>
      <p:sp>
        <p:nvSpPr>
          <p:cNvPr id="4" name="Datumsplatzhalter 3">
            <a:extLst>
              <a:ext uri="{FF2B5EF4-FFF2-40B4-BE49-F238E27FC236}">
                <a16:creationId xmlns:a16="http://schemas.microsoft.com/office/drawing/2014/main" id="{D2CF2441-5B68-991E-FEC5-641E5D167FE5}"/>
              </a:ext>
            </a:extLst>
          </p:cNvPr>
          <p:cNvSpPr>
            <a:spLocks noGrp="1"/>
          </p:cNvSpPr>
          <p:nvPr>
            <p:ph type="dt" sz="half" idx="10"/>
          </p:nvPr>
        </p:nvSpPr>
        <p:spPr/>
        <p:txBody>
          <a:bodyPr/>
          <a:lstStyle/>
          <a:p>
            <a:r>
              <a:rPr lang="en-GB"/>
              <a:t>23/06/2025</a:t>
            </a:r>
            <a:endParaRPr lang="en-GB" dirty="0"/>
          </a:p>
        </p:txBody>
      </p:sp>
      <p:sp>
        <p:nvSpPr>
          <p:cNvPr id="5" name="Fußzeilenplatzhalter 4">
            <a:extLst>
              <a:ext uri="{FF2B5EF4-FFF2-40B4-BE49-F238E27FC236}">
                <a16:creationId xmlns:a16="http://schemas.microsoft.com/office/drawing/2014/main" id="{623E7752-1EE7-23F4-5D87-B10969E35E1D}"/>
              </a:ext>
            </a:extLst>
          </p:cNvPr>
          <p:cNvSpPr>
            <a:spLocks noGrp="1"/>
          </p:cNvSpPr>
          <p:nvPr>
            <p:ph type="ftr" sz="quarter" idx="11"/>
          </p:nvPr>
        </p:nvSpPr>
        <p:spPr/>
        <p:txBody>
          <a:bodyPr/>
          <a:lstStyle/>
          <a:p>
            <a:r>
              <a:rPr lang="en-US"/>
              <a:t>(c) 2025 EOX IT Services </a:t>
            </a:r>
            <a:endParaRPr lang="en-GB"/>
          </a:p>
        </p:txBody>
      </p:sp>
      <p:sp>
        <p:nvSpPr>
          <p:cNvPr id="6" name="Foliennummernplatzhalter 5">
            <a:extLst>
              <a:ext uri="{FF2B5EF4-FFF2-40B4-BE49-F238E27FC236}">
                <a16:creationId xmlns:a16="http://schemas.microsoft.com/office/drawing/2014/main" id="{F6B40967-9706-FD2D-A137-B6EBDFE8D148}"/>
              </a:ext>
            </a:extLst>
          </p:cNvPr>
          <p:cNvSpPr>
            <a:spLocks noGrp="1"/>
          </p:cNvSpPr>
          <p:nvPr>
            <p:ph type="sldNum" sz="quarter" idx="12"/>
          </p:nvPr>
        </p:nvSpPr>
        <p:spPr/>
        <p:txBody>
          <a:bodyPr/>
          <a:lstStyle/>
          <a:p>
            <a:fld id="{2ED8265C-8F77-4143-8D57-CEF8BA0D3B11}" type="slidenum">
              <a:rPr lang="en-GB" smtClean="0"/>
              <a:t>67</a:t>
            </a:fld>
            <a:endParaRPr lang="en-GB"/>
          </a:p>
        </p:txBody>
      </p:sp>
      <p:pic>
        <p:nvPicPr>
          <p:cNvPr id="7" name="Grafik 6">
            <a:extLst>
              <a:ext uri="{FF2B5EF4-FFF2-40B4-BE49-F238E27FC236}">
                <a16:creationId xmlns:a16="http://schemas.microsoft.com/office/drawing/2014/main" id="{5ACA8050-BDCF-77EC-E196-6BC28742A95D}"/>
              </a:ext>
            </a:extLst>
          </p:cNvPr>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31867548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77BC9-848D-C97B-4903-B07CF3920E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F3E8BF-076A-EBFA-3BB2-C868E191E5DA}"/>
              </a:ext>
            </a:extLst>
          </p:cNvPr>
          <p:cNvSpPr>
            <a:spLocks noGrp="1"/>
          </p:cNvSpPr>
          <p:nvPr>
            <p:ph idx="1"/>
          </p:nvPr>
        </p:nvSpPr>
        <p:spPr>
          <a:xfrm>
            <a:off x="141514" y="1253331"/>
            <a:ext cx="10515600" cy="4351338"/>
          </a:xfrm>
        </p:spPr>
        <p:txBody>
          <a:bodyPr/>
          <a:lstStyle/>
          <a:p>
            <a:endParaRPr lang="en-GB" dirty="0"/>
          </a:p>
        </p:txBody>
      </p:sp>
      <p:sp>
        <p:nvSpPr>
          <p:cNvPr id="4" name="Rectangle 3">
            <a:extLst>
              <a:ext uri="{FF2B5EF4-FFF2-40B4-BE49-F238E27FC236}">
                <a16:creationId xmlns:a16="http://schemas.microsoft.com/office/drawing/2014/main" id="{A654FEE2-42E5-BB89-46BB-A6710D5B97C9}"/>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FF199C93-0B9F-46BA-6CF0-2249BB2AE204}"/>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GTIF capabilities</a:t>
            </a:r>
          </a:p>
        </p:txBody>
      </p:sp>
      <p:pic>
        <p:nvPicPr>
          <p:cNvPr id="1032" name="Picture 8">
            <a:extLst>
              <a:ext uri="{FF2B5EF4-FFF2-40B4-BE49-F238E27FC236}">
                <a16:creationId xmlns:a16="http://schemas.microsoft.com/office/drawing/2014/main" id="{8AB77B40-394A-D935-1A36-4EC7D23AD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D943DAF-4F72-C3C5-B30B-3378388B9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03" y="2007153"/>
            <a:ext cx="11292993" cy="405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31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F190B-ECB0-D870-9803-61411E50D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72723-48A3-F1A4-7D50-FBF56937536E}"/>
              </a:ext>
            </a:extLst>
          </p:cNvPr>
          <p:cNvSpPr>
            <a:spLocks noGrp="1"/>
          </p:cNvSpPr>
          <p:nvPr>
            <p:ph type="title"/>
          </p:nvPr>
        </p:nvSpPr>
        <p:spPr/>
        <p:txBody>
          <a:bodyPr/>
          <a:lstStyle/>
          <a:p>
            <a:r>
              <a:rPr lang="de-DE" dirty="0"/>
              <a:t>DEMO</a:t>
            </a:r>
            <a:endParaRPr dirty="0"/>
          </a:p>
        </p:txBody>
      </p:sp>
      <p:sp>
        <p:nvSpPr>
          <p:cNvPr id="3" name="Text Placeholder 2">
            <a:extLst>
              <a:ext uri="{FF2B5EF4-FFF2-40B4-BE49-F238E27FC236}">
                <a16:creationId xmlns:a16="http://schemas.microsoft.com/office/drawing/2014/main" id="{9E174455-E0EA-90F8-47C8-14E7BE209406}"/>
              </a:ext>
            </a:extLst>
          </p:cNvPr>
          <p:cNvSpPr>
            <a:spLocks noGrp="1"/>
          </p:cNvSpPr>
          <p:nvPr>
            <p:ph type="body" idx="1"/>
          </p:nvPr>
        </p:nvSpPr>
        <p:spPr/>
        <p:txBody>
          <a:bodyPr/>
          <a:lstStyle/>
          <a:p>
            <a:endParaRPr/>
          </a:p>
        </p:txBody>
      </p:sp>
      <p:sp>
        <p:nvSpPr>
          <p:cNvPr id="4" name="Rectangle 3">
            <a:extLst>
              <a:ext uri="{FF2B5EF4-FFF2-40B4-BE49-F238E27FC236}">
                <a16:creationId xmlns:a16="http://schemas.microsoft.com/office/drawing/2014/main" id="{99C4F389-6594-262A-EA31-2C9D83B8C20E}"/>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8">
            <a:extLst>
              <a:ext uri="{FF2B5EF4-FFF2-40B4-BE49-F238E27FC236}">
                <a16:creationId xmlns:a16="http://schemas.microsoft.com/office/drawing/2014/main" id="{23726EF4-E1D7-8B3E-B886-5CDDF524B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47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51DEEC1-4F13-0D82-0999-D2CEFDBCF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5332" y="0"/>
            <a:ext cx="5682343" cy="6858000"/>
          </a:xfrm>
          <a:prstGeom prst="rect">
            <a:avLst/>
          </a:prstGeom>
        </p:spPr>
      </p:pic>
      <p:sp>
        <p:nvSpPr>
          <p:cNvPr id="3" name="Content Placeholder 2">
            <a:extLst>
              <a:ext uri="{FF2B5EF4-FFF2-40B4-BE49-F238E27FC236}">
                <a16:creationId xmlns:a16="http://schemas.microsoft.com/office/drawing/2014/main" id="{5F54F38C-0D65-3024-5A92-6FC74A4CB606}"/>
              </a:ext>
            </a:extLst>
          </p:cNvPr>
          <p:cNvSpPr>
            <a:spLocks noGrp="1"/>
          </p:cNvSpPr>
          <p:nvPr>
            <p:ph idx="1"/>
          </p:nvPr>
        </p:nvSpPr>
        <p:spPr>
          <a:xfrm>
            <a:off x="897769" y="1909191"/>
            <a:ext cx="5484282" cy="3798469"/>
          </a:xfrm>
        </p:spPr>
        <p:txBody>
          <a:bodyPr>
            <a:normAutofit fontScale="85000" lnSpcReduction="20000"/>
          </a:bodyPr>
          <a:lstStyle/>
          <a:p>
            <a:r>
              <a:rPr lang="en-US" sz="2400" dirty="0"/>
              <a:t>The EU Green Deal serves as a roadmap for sustainable growth and development within the European Union</a:t>
            </a:r>
          </a:p>
          <a:p>
            <a:endParaRPr lang="en-US" sz="2400" dirty="0"/>
          </a:p>
          <a:p>
            <a:r>
              <a:rPr lang="en-US" sz="2400" dirty="0"/>
              <a:t>Its goal is to make Europe the world’s first climate-neutral continent by 2050</a:t>
            </a:r>
          </a:p>
          <a:p>
            <a:endParaRPr lang="en-US" sz="2400" dirty="0"/>
          </a:p>
          <a:p>
            <a:r>
              <a:rPr lang="en-US" sz="2400" dirty="0"/>
              <a:t>Introduced by the European Commission in December 2019</a:t>
            </a:r>
          </a:p>
          <a:p>
            <a:endParaRPr lang="en-US" sz="2400" dirty="0"/>
          </a:p>
          <a:p>
            <a:r>
              <a:rPr lang="en-US" sz="2400" dirty="0"/>
              <a:t>Created to address climate change, biodiversity decline, and environmental pollution</a:t>
            </a:r>
          </a:p>
        </p:txBody>
      </p:sp>
      <p:sp>
        <p:nvSpPr>
          <p:cNvPr id="4" name="Rectangle 3">
            <a:extLst>
              <a:ext uri="{FF2B5EF4-FFF2-40B4-BE49-F238E27FC236}">
                <a16:creationId xmlns:a16="http://schemas.microsoft.com/office/drawing/2014/main" id="{66A9FA5E-CB10-E500-2E50-2E838F5B3CC4}"/>
              </a:ext>
            </a:extLst>
          </p:cNvPr>
          <p:cNvSpPr/>
          <p:nvPr/>
        </p:nvSpPr>
        <p:spPr>
          <a:xfrm>
            <a:off x="0" y="0"/>
            <a:ext cx="12192000" cy="1193180"/>
          </a:xfrm>
          <a:prstGeom prst="rect">
            <a:avLst/>
          </a:prstGeom>
          <a:blipFill dpi="0" rotWithShape="1">
            <a:blip r:embed="rId3"/>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16516DE-75E5-D480-933D-096E1E26EC87}"/>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The Green Deal</a:t>
            </a:r>
          </a:p>
        </p:txBody>
      </p:sp>
      <p:pic>
        <p:nvPicPr>
          <p:cNvPr id="7" name="Picture 8">
            <a:extLst>
              <a:ext uri="{FF2B5EF4-FFF2-40B4-BE49-F238E27FC236}">
                <a16:creationId xmlns:a16="http://schemas.microsoft.com/office/drawing/2014/main" id="{9A060734-440F-C4B3-5021-B3FBC26BC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3362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BCBE5-3AFB-9163-DA59-B6A51F7B595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2050EE-E6E1-5F2F-EA7D-EC2D92283C9E}"/>
              </a:ext>
            </a:extLst>
          </p:cNvPr>
          <p:cNvSpPr>
            <a:spLocks noGrp="1"/>
          </p:cNvSpPr>
          <p:nvPr>
            <p:ph idx="1"/>
          </p:nvPr>
        </p:nvSpPr>
        <p:spPr>
          <a:xfrm>
            <a:off x="141514" y="1253331"/>
            <a:ext cx="10515600" cy="4351338"/>
          </a:xfrm>
        </p:spPr>
        <p:txBody>
          <a:bodyPr/>
          <a:lstStyle/>
          <a:p>
            <a:pPr marL="0" indent="0">
              <a:buNone/>
            </a:pPr>
            <a:endParaRPr lang="en-GB" dirty="0"/>
          </a:p>
          <a:p>
            <a:pPr marL="0" indent="0">
              <a:buNone/>
            </a:pPr>
            <a:r>
              <a:rPr lang="en-GB" dirty="0"/>
              <a:t>Storytelling / Narratives</a:t>
            </a:r>
          </a:p>
          <a:p>
            <a:pPr marL="0" indent="0">
              <a:buNone/>
            </a:pPr>
            <a:r>
              <a:rPr lang="en-GB" dirty="0"/>
              <a:t>Explore</a:t>
            </a:r>
          </a:p>
          <a:p>
            <a:pPr marL="0" indent="0">
              <a:buNone/>
            </a:pPr>
            <a:r>
              <a:rPr lang="en-GB" dirty="0"/>
              <a:t>Repository</a:t>
            </a:r>
          </a:p>
          <a:p>
            <a:pPr marL="0" indent="0">
              <a:buNone/>
            </a:pPr>
            <a:r>
              <a:rPr lang="en-GB" dirty="0"/>
              <a:t>Workspace</a:t>
            </a:r>
          </a:p>
          <a:p>
            <a:pPr marL="0" indent="0">
              <a:buNone/>
            </a:pPr>
            <a:endParaRPr lang="en-GB" dirty="0"/>
          </a:p>
          <a:p>
            <a:pPr marL="0" indent="0">
              <a:buNone/>
            </a:pPr>
            <a:r>
              <a:rPr lang="en-GB" dirty="0">
                <a:hlinkClick r:id="rId2"/>
              </a:rPr>
              <a:t>https://gtif-austria.info</a:t>
            </a:r>
            <a:endParaRPr lang="en-GB" dirty="0"/>
          </a:p>
          <a:p>
            <a:pPr marL="0" indent="0">
              <a:buNone/>
            </a:pPr>
            <a:endParaRPr lang="en-GB" dirty="0"/>
          </a:p>
        </p:txBody>
      </p:sp>
      <p:sp>
        <p:nvSpPr>
          <p:cNvPr id="4" name="Rectangle 3">
            <a:extLst>
              <a:ext uri="{FF2B5EF4-FFF2-40B4-BE49-F238E27FC236}">
                <a16:creationId xmlns:a16="http://schemas.microsoft.com/office/drawing/2014/main" id="{183253AF-2819-3616-CA46-4DBB008BAE0A}"/>
              </a:ext>
            </a:extLst>
          </p:cNvPr>
          <p:cNvSpPr/>
          <p:nvPr/>
        </p:nvSpPr>
        <p:spPr>
          <a:xfrm>
            <a:off x="0" y="0"/>
            <a:ext cx="12192000" cy="1193180"/>
          </a:xfrm>
          <a:prstGeom prst="rect">
            <a:avLst/>
          </a:prstGeom>
          <a:blipFill dpi="0" rotWithShape="1">
            <a:blip r:embed="rId3"/>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B14771C-C500-1F20-FE57-45391BCD14A0}"/>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The Austrian GTIF platform</a:t>
            </a:r>
          </a:p>
        </p:txBody>
      </p:sp>
      <p:pic>
        <p:nvPicPr>
          <p:cNvPr id="1032" name="Picture 8">
            <a:extLst>
              <a:ext uri="{FF2B5EF4-FFF2-40B4-BE49-F238E27FC236}">
                <a16:creationId xmlns:a16="http://schemas.microsoft.com/office/drawing/2014/main" id="{88517113-18D3-D295-194E-4C51F4544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9780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EA59BE9-9696-F288-D7DA-6FFCAA25DE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AT" smtClean="0"/>
              <a:t>71</a:t>
            </a:fld>
            <a:endParaRPr lang="de-AT"/>
          </a:p>
        </p:txBody>
      </p:sp>
      <p:sp>
        <p:nvSpPr>
          <p:cNvPr id="8" name="Google Shape;285;p17">
            <a:extLst>
              <a:ext uri="{FF2B5EF4-FFF2-40B4-BE49-F238E27FC236}">
                <a16:creationId xmlns:a16="http://schemas.microsoft.com/office/drawing/2014/main" id="{5B449A59-E0F5-B5FB-ECA7-F9AB0B0E724D}"/>
              </a:ext>
            </a:extLst>
          </p:cNvPr>
          <p:cNvSpPr/>
          <p:nvPr/>
        </p:nvSpPr>
        <p:spPr>
          <a:xfrm>
            <a:off x="7695650" y="5508300"/>
            <a:ext cx="3935100" cy="1187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Poppins Light"/>
                <a:ea typeface="Poppins Light"/>
                <a:cs typeface="Poppins Light"/>
                <a:sym typeface="Poppins Light"/>
              </a:rPr>
              <a:t>Gerhard Triebnig</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Poppins Light"/>
                <a:ea typeface="Poppins Light"/>
                <a:cs typeface="Poppins Light"/>
                <a:sym typeface="Poppins Light"/>
              </a:rPr>
              <a:t>EOX IT Services GmbH</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Poppins Light"/>
                <a:ea typeface="Poppins Light"/>
                <a:cs typeface="Poppins Light"/>
                <a:sym typeface="Poppins Light"/>
              </a:rPr>
              <a:t>gerhard.triebnig@eox.at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Poppins Light"/>
                <a:ea typeface="Poppins Light"/>
                <a:cs typeface="Poppins Light"/>
                <a:sym typeface="Poppins Light"/>
              </a:rPr>
              <a:t>+43 664 6207655</a:t>
            </a:r>
            <a:endParaRPr sz="1800" b="0" i="0" u="none" strike="noStrike" cap="none">
              <a:solidFill>
                <a:srgbClr val="000000"/>
              </a:solidFill>
              <a:latin typeface="Arial"/>
              <a:ea typeface="Arial"/>
              <a:cs typeface="Arial"/>
              <a:sym typeface="Arial"/>
            </a:endParaRPr>
          </a:p>
        </p:txBody>
      </p:sp>
      <p:sp>
        <p:nvSpPr>
          <p:cNvPr id="9" name="Google Shape;286;p17">
            <a:extLst>
              <a:ext uri="{FF2B5EF4-FFF2-40B4-BE49-F238E27FC236}">
                <a16:creationId xmlns:a16="http://schemas.microsoft.com/office/drawing/2014/main" id="{641E9D13-E39A-38BC-13D7-350A7BD73071}"/>
              </a:ext>
            </a:extLst>
          </p:cNvPr>
          <p:cNvSpPr txBox="1"/>
          <p:nvPr/>
        </p:nvSpPr>
        <p:spPr>
          <a:xfrm>
            <a:off x="668725" y="1693150"/>
            <a:ext cx="8195400" cy="440117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lang="en" sz="22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lang="en" sz="2200"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lang="en" sz="22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lang="en" sz="2200"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 sz="2200" b="0" i="0" u="none" strike="noStrike" cap="none" dirty="0">
                <a:solidFill>
                  <a:srgbClr val="000000"/>
                </a:solidFill>
                <a:latin typeface="Verdana"/>
                <a:ea typeface="Verdana"/>
                <a:cs typeface="Verdana"/>
                <a:sym typeface="Verdana"/>
              </a:rPr>
              <a:t>Thank you for your attention.</a:t>
            </a:r>
          </a:p>
          <a:p>
            <a:pPr marL="0" marR="0" lvl="0" indent="0" algn="l" rtl="0">
              <a:lnSpc>
                <a:spcPct val="100000"/>
              </a:lnSpc>
              <a:spcBef>
                <a:spcPts val="0"/>
              </a:spcBef>
              <a:spcAft>
                <a:spcPts val="0"/>
              </a:spcAft>
              <a:buClr>
                <a:srgbClr val="000000"/>
              </a:buClr>
              <a:buSzPts val="2200"/>
              <a:buFont typeface="Arial"/>
              <a:buNone/>
            </a:pPr>
            <a:endParaRPr lang="en" sz="2200"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lang="en" sz="2200"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lang="en" sz="2200"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lang="en" sz="2200"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lang="en" sz="22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 sz="1600" dirty="0">
                <a:solidFill>
                  <a:srgbClr val="000000"/>
                </a:solidFill>
                <a:latin typeface="Verdana"/>
                <a:ea typeface="Verdana"/>
                <a:cs typeface="Verdana"/>
                <a:sym typeface="Verdana"/>
              </a:rPr>
              <a:t>Helmut Herglotz</a:t>
            </a:r>
          </a:p>
          <a:p>
            <a:pPr marL="0" marR="0" lvl="0" indent="0" algn="l" rtl="0">
              <a:lnSpc>
                <a:spcPct val="100000"/>
              </a:lnSpc>
              <a:spcBef>
                <a:spcPts val="0"/>
              </a:spcBef>
              <a:spcAft>
                <a:spcPts val="0"/>
              </a:spcAft>
              <a:buClr>
                <a:srgbClr val="000000"/>
              </a:buClr>
              <a:buSzPts val="2200"/>
              <a:buFont typeface="Arial"/>
              <a:buNone/>
            </a:pPr>
            <a:r>
              <a:rPr lang="en" sz="1600" b="0" i="0" u="none" strike="noStrike" cap="none" dirty="0">
                <a:solidFill>
                  <a:srgbClr val="000000"/>
                </a:solidFill>
                <a:latin typeface="Verdana"/>
                <a:ea typeface="Verdana"/>
                <a:cs typeface="Verdana"/>
                <a:sym typeface="Verdana"/>
              </a:rPr>
              <a:t>EOX IT Services</a:t>
            </a:r>
          </a:p>
          <a:p>
            <a:pPr marL="0" marR="0" lvl="0" indent="0" algn="l" rtl="0">
              <a:lnSpc>
                <a:spcPct val="100000"/>
              </a:lnSpc>
              <a:spcBef>
                <a:spcPts val="0"/>
              </a:spcBef>
              <a:spcAft>
                <a:spcPts val="0"/>
              </a:spcAft>
              <a:buClr>
                <a:srgbClr val="000000"/>
              </a:buClr>
              <a:buSzPts val="2200"/>
              <a:buFont typeface="Arial"/>
              <a:buNone/>
            </a:pPr>
            <a:r>
              <a:rPr lang="de-AT" sz="1600" dirty="0">
                <a:solidFill>
                  <a:srgbClr val="000000"/>
                </a:solidFill>
                <a:latin typeface="Verdana"/>
                <a:ea typeface="Verdana"/>
                <a:cs typeface="Verdana"/>
                <a:sym typeface="Verdana"/>
              </a:rPr>
              <a:t>h</a:t>
            </a:r>
            <a:r>
              <a:rPr lang="en" sz="1600" dirty="0">
                <a:solidFill>
                  <a:srgbClr val="000000"/>
                </a:solidFill>
                <a:latin typeface="Verdana"/>
                <a:ea typeface="Verdana"/>
                <a:cs typeface="Verdana"/>
                <a:sym typeface="Verdana"/>
              </a:rPr>
              <a:t>elmut.herglotz@eox.at</a:t>
            </a:r>
            <a:endParaRPr lang="en" sz="2200" b="0" i="0" u="none" strike="noStrike" cap="none" dirty="0">
              <a:solidFill>
                <a:srgbClr val="000000"/>
              </a:solidFill>
              <a:latin typeface="Verdana"/>
              <a:ea typeface="Verdana"/>
              <a:cs typeface="Verdana"/>
              <a:sym typeface="Verdana"/>
            </a:endParaRPr>
          </a:p>
        </p:txBody>
      </p:sp>
      <p:sp>
        <p:nvSpPr>
          <p:cNvPr id="10" name="Google Shape;287;p17">
            <a:extLst>
              <a:ext uri="{FF2B5EF4-FFF2-40B4-BE49-F238E27FC236}">
                <a16:creationId xmlns:a16="http://schemas.microsoft.com/office/drawing/2014/main" id="{FA7FB5E0-9730-AFC9-CEBC-8924B61C6EF4}"/>
              </a:ext>
            </a:extLst>
          </p:cNvPr>
          <p:cNvSpPr txBox="1">
            <a:spLocks/>
          </p:cNvSpPr>
          <p:nvPr/>
        </p:nvSpPr>
        <p:spPr>
          <a:xfrm>
            <a:off x="11409045" y="6333134"/>
            <a:ext cx="731700" cy="525000"/>
          </a:xfrm>
          <a:prstGeom prst="rect">
            <a:avLst/>
          </a:prstGeom>
          <a:noFill/>
          <a:ln>
            <a:noFill/>
          </a:ln>
        </p:spPr>
        <p:txBody>
          <a:bodyPr spcFirstLastPara="1" vert="horz" wrap="square" lIns="91425" tIns="45700" rIns="91425" bIns="45700" rtlCol="0" anchor="t" anchorCtr="0">
            <a:noAutofit/>
          </a:bodyPr>
          <a:lstStyle>
            <a:defPPr>
              <a:defRPr lang="de-DE"/>
            </a:defPPr>
            <a:lvl1pPr marL="0" lvl="0" indent="0" algn="r" defTabSz="914400" rtl="0" eaLnBrk="1" latinLnBrk="0" hangingPunct="1">
              <a:spcBef>
                <a:spcPts val="0"/>
              </a:spcBef>
              <a:buNone/>
              <a:defRPr sz="1200" kern="1200">
                <a:solidFill>
                  <a:schemeClr val="tx1">
                    <a:tint val="82000"/>
                  </a:schemeClr>
                </a:solidFill>
                <a:latin typeface="+mn-lt"/>
                <a:ea typeface="+mn-ea"/>
                <a:cs typeface="+mn-cs"/>
              </a:defRPr>
            </a:lvl1pPr>
            <a:lvl2pPr marL="0" lvl="1" indent="0" algn="r" defTabSz="914400" rtl="0" eaLnBrk="1" latinLnBrk="0" hangingPunct="1">
              <a:spcBef>
                <a:spcPts val="0"/>
              </a:spcBef>
              <a:buNone/>
              <a:defRPr sz="1800" kern="1200">
                <a:solidFill>
                  <a:schemeClr val="tx1"/>
                </a:solidFill>
                <a:latin typeface="+mn-lt"/>
                <a:ea typeface="+mn-ea"/>
                <a:cs typeface="+mn-cs"/>
              </a:defRPr>
            </a:lvl2pPr>
            <a:lvl3pPr marL="0" lvl="2" indent="0" algn="r" defTabSz="914400" rtl="0" eaLnBrk="1" latinLnBrk="0" hangingPunct="1">
              <a:spcBef>
                <a:spcPts val="0"/>
              </a:spcBef>
              <a:buNone/>
              <a:defRPr sz="1800" kern="1200">
                <a:solidFill>
                  <a:schemeClr val="tx1"/>
                </a:solidFill>
                <a:latin typeface="+mn-lt"/>
                <a:ea typeface="+mn-ea"/>
                <a:cs typeface="+mn-cs"/>
              </a:defRPr>
            </a:lvl3pPr>
            <a:lvl4pPr marL="0" lvl="3" indent="0" algn="r" defTabSz="914400" rtl="0" eaLnBrk="1" latinLnBrk="0" hangingPunct="1">
              <a:spcBef>
                <a:spcPts val="0"/>
              </a:spcBef>
              <a:buNone/>
              <a:defRPr sz="1800" kern="1200">
                <a:solidFill>
                  <a:schemeClr val="tx1"/>
                </a:solidFill>
                <a:latin typeface="+mn-lt"/>
                <a:ea typeface="+mn-ea"/>
                <a:cs typeface="+mn-cs"/>
              </a:defRPr>
            </a:lvl4pPr>
            <a:lvl5pPr marL="0" lvl="4" indent="0" algn="r" defTabSz="914400" rtl="0" eaLnBrk="1" latinLnBrk="0" hangingPunct="1">
              <a:spcBef>
                <a:spcPts val="0"/>
              </a:spcBef>
              <a:buNone/>
              <a:defRPr sz="1800" kern="1200">
                <a:solidFill>
                  <a:schemeClr val="tx1"/>
                </a:solidFill>
                <a:latin typeface="+mn-lt"/>
                <a:ea typeface="+mn-ea"/>
                <a:cs typeface="+mn-cs"/>
              </a:defRPr>
            </a:lvl5pPr>
            <a:lvl6pPr marL="0" lvl="5" indent="0" algn="r" defTabSz="914400" rtl="0" eaLnBrk="1" latinLnBrk="0" hangingPunct="1">
              <a:spcBef>
                <a:spcPts val="0"/>
              </a:spcBef>
              <a:buNone/>
              <a:defRPr sz="1800" kern="1200">
                <a:solidFill>
                  <a:schemeClr val="tx1"/>
                </a:solidFill>
                <a:latin typeface="+mn-lt"/>
                <a:ea typeface="+mn-ea"/>
                <a:cs typeface="+mn-cs"/>
              </a:defRPr>
            </a:lvl6pPr>
            <a:lvl7pPr marL="0" lvl="6" indent="0" algn="r" defTabSz="914400" rtl="0" eaLnBrk="1" latinLnBrk="0" hangingPunct="1">
              <a:spcBef>
                <a:spcPts val="0"/>
              </a:spcBef>
              <a:buNone/>
              <a:defRPr sz="1800" kern="1200">
                <a:solidFill>
                  <a:schemeClr val="tx1"/>
                </a:solidFill>
                <a:latin typeface="+mn-lt"/>
                <a:ea typeface="+mn-ea"/>
                <a:cs typeface="+mn-cs"/>
              </a:defRPr>
            </a:lvl7pPr>
            <a:lvl8pPr marL="0" lvl="7" indent="0" algn="r" defTabSz="914400" rtl="0" eaLnBrk="1" latinLnBrk="0" hangingPunct="1">
              <a:spcBef>
                <a:spcPts val="0"/>
              </a:spcBef>
              <a:buNone/>
              <a:defRPr sz="1800" kern="1200">
                <a:solidFill>
                  <a:schemeClr val="tx1"/>
                </a:solidFill>
                <a:latin typeface="+mn-lt"/>
                <a:ea typeface="+mn-ea"/>
                <a:cs typeface="+mn-cs"/>
              </a:defRPr>
            </a:lvl8pPr>
            <a:lvl9pPr marL="0" lvl="8" indent="0" algn="r" defTabSz="914400" rtl="0" eaLnBrk="1" latinLnBrk="0" hangingPunct="1">
              <a:spcBef>
                <a:spcPts val="0"/>
              </a:spcBef>
              <a:buNone/>
              <a:defRPr sz="1800" kern="1200">
                <a:solidFill>
                  <a:schemeClr val="tx1"/>
                </a:solidFill>
                <a:latin typeface="+mn-lt"/>
                <a:ea typeface="+mn-ea"/>
                <a:cs typeface="+mn-cs"/>
              </a:defRPr>
            </a:lvl9pPr>
          </a:lstStyle>
          <a:p>
            <a:pPr>
              <a:buSzPts val="1300"/>
            </a:pPr>
            <a:fld id="{00000000-1234-1234-1234-123412341234}" type="slidenum">
              <a:rPr lang="en" smtClean="0"/>
              <a:pPr>
                <a:buSzPts val="1300"/>
              </a:pPr>
              <a:t>71</a:t>
            </a:fld>
            <a:endParaRPr lang="en"/>
          </a:p>
        </p:txBody>
      </p:sp>
      <p:pic>
        <p:nvPicPr>
          <p:cNvPr id="12" name="Grafik 11" descr="Ein Bild, das Muster, Pixel, Design enthält.&#10;&#10;KI-generierte Inhalte können fehlerhaft sein.">
            <a:extLst>
              <a:ext uri="{FF2B5EF4-FFF2-40B4-BE49-F238E27FC236}">
                <a16:creationId xmlns:a16="http://schemas.microsoft.com/office/drawing/2014/main" id="{A68B6978-F30A-3BF3-9B63-5C5426ED7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245" y="1469922"/>
            <a:ext cx="4114800" cy="4114800"/>
          </a:xfrm>
          <a:prstGeom prst="rect">
            <a:avLst/>
          </a:prstGeom>
        </p:spPr>
      </p:pic>
      <p:sp>
        <p:nvSpPr>
          <p:cNvPr id="13" name="Google Shape;286;p17">
            <a:extLst>
              <a:ext uri="{FF2B5EF4-FFF2-40B4-BE49-F238E27FC236}">
                <a16:creationId xmlns:a16="http://schemas.microsoft.com/office/drawing/2014/main" id="{A3D82B50-D3F4-1D12-85C4-F6761E28E5E8}"/>
              </a:ext>
            </a:extLst>
          </p:cNvPr>
          <p:cNvSpPr txBox="1"/>
          <p:nvPr/>
        </p:nvSpPr>
        <p:spPr>
          <a:xfrm>
            <a:off x="7590504" y="5265614"/>
            <a:ext cx="3818542" cy="147729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1400" b="0" i="0" u="none" strike="noStrike" cap="none" dirty="0">
                <a:solidFill>
                  <a:srgbClr val="000000"/>
                </a:solidFill>
                <a:latin typeface="Verdana"/>
                <a:ea typeface="Verdana"/>
                <a:cs typeface="Verdana"/>
                <a:sym typeface="Verdana"/>
              </a:rPr>
              <a:t>Find out more about GTIF Austria at</a:t>
            </a:r>
          </a:p>
          <a:p>
            <a:pPr marL="0" marR="0" lvl="0" indent="0" algn="l" rtl="0">
              <a:lnSpc>
                <a:spcPct val="100000"/>
              </a:lnSpc>
              <a:spcBef>
                <a:spcPts val="0"/>
              </a:spcBef>
              <a:spcAft>
                <a:spcPts val="0"/>
              </a:spcAft>
              <a:buClr>
                <a:srgbClr val="000000"/>
              </a:buClr>
              <a:buSzPts val="2200"/>
              <a:buFont typeface="Arial"/>
              <a:buNone/>
            </a:pPr>
            <a:endParaRPr lang="en" sz="1400" dirty="0">
              <a:solidFill>
                <a:srgbClr val="000000"/>
              </a:solidFill>
              <a:latin typeface="Verdana"/>
              <a:ea typeface="Verdana"/>
              <a:cs typeface="Verdana"/>
              <a:sym typeface="Verdana"/>
              <a:hlinkClick r:id="rId3"/>
            </a:endParaRPr>
          </a:p>
          <a:p>
            <a:pPr marL="0" marR="0" lvl="0" indent="0" algn="l" rtl="0">
              <a:lnSpc>
                <a:spcPct val="100000"/>
              </a:lnSpc>
              <a:spcBef>
                <a:spcPts val="0"/>
              </a:spcBef>
              <a:spcAft>
                <a:spcPts val="0"/>
              </a:spcAft>
              <a:buClr>
                <a:srgbClr val="000000"/>
              </a:buClr>
              <a:buSzPts val="2200"/>
              <a:buFont typeface="Arial"/>
              <a:buNone/>
            </a:pPr>
            <a:r>
              <a:rPr lang="en" sz="1400" dirty="0">
                <a:solidFill>
                  <a:srgbClr val="000000"/>
                </a:solidFill>
                <a:latin typeface="Verdana"/>
                <a:ea typeface="Verdana"/>
                <a:cs typeface="Verdana"/>
                <a:sym typeface="Verdana"/>
                <a:hlinkClick r:id="rId3"/>
              </a:rPr>
              <a:t>https://gtif-austria.info</a:t>
            </a:r>
            <a:endParaRPr lang="en" sz="1400" dirty="0">
              <a:solidFill>
                <a:srgbClr val="000000"/>
              </a:solidFill>
              <a:latin typeface="Verdana"/>
              <a:ea typeface="Verdana"/>
              <a:cs typeface="Verdana"/>
              <a:sym typeface="Verdana"/>
            </a:endParaRPr>
          </a:p>
          <a:p>
            <a:pPr lvl="0">
              <a:buClr>
                <a:srgbClr val="000000"/>
              </a:buClr>
              <a:buSzPts val="2200"/>
            </a:pPr>
            <a:r>
              <a:rPr lang="de-AT" sz="1400" dirty="0">
                <a:solidFill>
                  <a:srgbClr val="000000"/>
                </a:solidFill>
                <a:latin typeface="Verdana"/>
                <a:ea typeface="Verdana"/>
                <a:cs typeface="Verdana"/>
                <a:sym typeface="Verdana"/>
                <a:hlinkClick r:id="rId4"/>
              </a:rPr>
              <a:t>https://github.com/GTIF-Austria</a:t>
            </a:r>
            <a:endParaRPr lang="de-AT" sz="1400" dirty="0">
              <a:solidFill>
                <a:srgbClr val="000000"/>
              </a:solidFill>
              <a:latin typeface="Verdana"/>
              <a:ea typeface="Verdana"/>
              <a:cs typeface="Verdana"/>
              <a:sym typeface="Verdana"/>
            </a:endParaRPr>
          </a:p>
          <a:p>
            <a:pPr lvl="0">
              <a:buClr>
                <a:srgbClr val="000000"/>
              </a:buClr>
              <a:buSzPts val="2200"/>
            </a:pPr>
            <a:endParaRPr lang="en" sz="1400"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lang="en" sz="1400" b="0" i="0" u="none" strike="noStrike" cap="none" dirty="0">
              <a:solidFill>
                <a:srgbClr val="000000"/>
              </a:solidFill>
              <a:latin typeface="Verdana"/>
              <a:ea typeface="Verdana"/>
              <a:cs typeface="Verdana"/>
              <a:sym typeface="Verdana"/>
            </a:endParaRPr>
          </a:p>
        </p:txBody>
      </p:sp>
      <p:sp>
        <p:nvSpPr>
          <p:cNvPr id="5" name="Rectangle 3">
            <a:extLst>
              <a:ext uri="{FF2B5EF4-FFF2-40B4-BE49-F238E27FC236}">
                <a16:creationId xmlns:a16="http://schemas.microsoft.com/office/drawing/2014/main" id="{8D45288F-9181-68FD-782F-1CC259E91249}"/>
              </a:ext>
            </a:extLst>
          </p:cNvPr>
          <p:cNvSpPr/>
          <p:nvPr/>
        </p:nvSpPr>
        <p:spPr>
          <a:xfrm>
            <a:off x="0" y="0"/>
            <a:ext cx="12192000" cy="1193180"/>
          </a:xfrm>
          <a:prstGeom prst="rect">
            <a:avLst/>
          </a:prstGeom>
          <a:blipFill dpi="0" rotWithShape="1">
            <a:blip r:embed="rId5"/>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22E425E-A19E-9BE7-0C3A-7BE50BAD396F}"/>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Thank you</a:t>
            </a:r>
          </a:p>
        </p:txBody>
      </p:sp>
      <p:pic>
        <p:nvPicPr>
          <p:cNvPr id="7" name="Picture 8">
            <a:extLst>
              <a:ext uri="{FF2B5EF4-FFF2-40B4-BE49-F238E27FC236}">
                <a16:creationId xmlns:a16="http://schemas.microsoft.com/office/drawing/2014/main" id="{72297A99-9528-2799-6E1A-E1D054ED80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pic>
        <p:nvPicPr>
          <p:cNvPr id="17" name="Google Shape;184;p23" title="HHER_portrait_quadr.jpg">
            <a:extLst>
              <a:ext uri="{FF2B5EF4-FFF2-40B4-BE49-F238E27FC236}">
                <a16:creationId xmlns:a16="http://schemas.microsoft.com/office/drawing/2014/main" id="{696D3669-E280-5A84-5DC5-0389F90A4B06}"/>
              </a:ext>
            </a:extLst>
          </p:cNvPr>
          <p:cNvPicPr preferRelativeResize="0"/>
          <p:nvPr/>
        </p:nvPicPr>
        <p:blipFill>
          <a:blip r:embed="rId7">
            <a:alphaModFix/>
          </a:blip>
          <a:stretch>
            <a:fillRect/>
          </a:stretch>
        </p:blipFill>
        <p:spPr>
          <a:xfrm>
            <a:off x="668724" y="3585382"/>
            <a:ext cx="1303200" cy="1303200"/>
          </a:xfrm>
          <a:prstGeom prst="ellipse">
            <a:avLst/>
          </a:prstGeom>
          <a:noFill/>
          <a:ln>
            <a:noFill/>
          </a:ln>
        </p:spPr>
      </p:pic>
    </p:spTree>
    <p:extLst>
      <p:ext uri="{BB962C8B-B14F-4D97-AF65-F5344CB8AC3E}">
        <p14:creationId xmlns:p14="http://schemas.microsoft.com/office/powerpoint/2010/main" val="2051840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7A7B-EBD2-EDCA-4833-FF16C15E7D0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AB521D2-17B0-1D3D-029B-E0F7D552D4FA}"/>
              </a:ext>
            </a:extLst>
          </p:cNvPr>
          <p:cNvPicPr>
            <a:picLocks noGrp="1" noChangeAspect="1"/>
          </p:cNvPicPr>
          <p:nvPr>
            <p:ph idx="1"/>
          </p:nvPr>
        </p:nvPicPr>
        <p:blipFill>
          <a:blip r:embed="rId3"/>
          <a:stretch>
            <a:fillRect/>
          </a:stretch>
        </p:blipFill>
        <p:spPr>
          <a:xfrm>
            <a:off x="247464" y="365125"/>
            <a:ext cx="10273051" cy="6386991"/>
          </a:xfrm>
        </p:spPr>
      </p:pic>
    </p:spTree>
    <p:extLst>
      <p:ext uri="{BB962C8B-B14F-4D97-AF65-F5344CB8AC3E}">
        <p14:creationId xmlns:p14="http://schemas.microsoft.com/office/powerpoint/2010/main" val="3231063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BFCC-7E10-66BE-2105-F23A0B1820F9}"/>
              </a:ext>
            </a:extLst>
          </p:cNvPr>
          <p:cNvSpPr>
            <a:spLocks noGrp="1"/>
          </p:cNvSpPr>
          <p:nvPr>
            <p:ph type="title"/>
          </p:nvPr>
        </p:nvSpPr>
        <p:spPr>
          <a:xfrm>
            <a:off x="1014141" y="1450655"/>
            <a:ext cx="2711192" cy="2325477"/>
          </a:xfrm>
        </p:spPr>
        <p:txBody>
          <a:bodyPr anchor="ctr">
            <a:normAutofit/>
          </a:bodyPr>
          <a:lstStyle/>
          <a:p>
            <a:r>
              <a:rPr lang="en-US" sz="4000" dirty="0"/>
              <a:t>Key Objectives</a:t>
            </a:r>
          </a:p>
        </p:txBody>
      </p:sp>
      <p:sp>
        <p:nvSpPr>
          <p:cNvPr id="4" name="Rectangle 3">
            <a:extLst>
              <a:ext uri="{FF2B5EF4-FFF2-40B4-BE49-F238E27FC236}">
                <a16:creationId xmlns:a16="http://schemas.microsoft.com/office/drawing/2014/main" id="{0ACB8985-FE05-10C5-704E-36BE42E0393C}"/>
              </a:ext>
            </a:extLst>
          </p:cNvPr>
          <p:cNvSpPr/>
          <p:nvPr/>
        </p:nvSpPr>
        <p:spPr>
          <a:xfrm>
            <a:off x="0" y="0"/>
            <a:ext cx="12192000" cy="1193180"/>
          </a:xfrm>
          <a:prstGeom prst="rect">
            <a:avLst/>
          </a:prstGeom>
          <a:blipFill dpi="0" rotWithShape="1">
            <a:blip r:embed="rId2"/>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5">
            <a:extLst>
              <a:ext uri="{FF2B5EF4-FFF2-40B4-BE49-F238E27FC236}">
                <a16:creationId xmlns:a16="http://schemas.microsoft.com/office/drawing/2014/main" id="{074C27BE-7974-3778-4444-D794FF459D4D}"/>
              </a:ext>
            </a:extLst>
          </p:cNvPr>
          <p:cNvSpPr txBox="1"/>
          <p:nvPr/>
        </p:nvSpPr>
        <p:spPr>
          <a:xfrm>
            <a:off x="0" y="238752"/>
            <a:ext cx="9503229" cy="553998"/>
          </a:xfrm>
          <a:prstGeom prst="rect">
            <a:avLst/>
          </a:prstGeom>
          <a:noFill/>
        </p:spPr>
        <p:txBody>
          <a:bodyPr wrap="square" rtlCol="0">
            <a:spAutoFit/>
          </a:bodyPr>
          <a:lstStyle/>
          <a:p>
            <a:r>
              <a:rPr lang="en-GB" sz="3000" dirty="0">
                <a:solidFill>
                  <a:schemeClr val="bg1"/>
                </a:solidFill>
              </a:rPr>
              <a:t>The Green Deal</a:t>
            </a:r>
          </a:p>
        </p:txBody>
      </p:sp>
      <p:pic>
        <p:nvPicPr>
          <p:cNvPr id="6" name="Picture 8">
            <a:extLst>
              <a:ext uri="{FF2B5EF4-FFF2-40B4-BE49-F238E27FC236}">
                <a16:creationId xmlns:a16="http://schemas.microsoft.com/office/drawing/2014/main" id="{43804A03-5DB7-32DD-15DD-3531C2738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607" y="-183948"/>
            <a:ext cx="2486519" cy="15610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8C933FE4-DC8F-C7CA-A276-560D934CF6CE}"/>
              </a:ext>
            </a:extLst>
          </p:cNvPr>
          <p:cNvSpPr>
            <a:spLocks noGrp="1" noChangeArrowheads="1"/>
          </p:cNvSpPr>
          <p:nvPr>
            <p:ph idx="1"/>
          </p:nvPr>
        </p:nvSpPr>
        <p:spPr bwMode="auto">
          <a:xfrm>
            <a:off x="3725334" y="1613367"/>
            <a:ext cx="762615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de-DE" altLang="de-DE" sz="2000" b="0" i="0" u="none" strike="noStrike" cap="none" normalizeH="0" baseline="0" dirty="0" err="1">
                <a:ln>
                  <a:noFill/>
                </a:ln>
                <a:solidFill>
                  <a:schemeClr val="tx1"/>
                </a:solidFill>
                <a:effectLst/>
                <a:latin typeface="Arial" panose="020B0604020202020204" pitchFamily="34" charset="0"/>
              </a:rPr>
              <a:t>Reduce</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greenhouse</a:t>
            </a:r>
            <a:r>
              <a:rPr kumimoji="0" lang="de-DE" altLang="de-DE" sz="2000" b="0" i="0" u="none" strike="noStrike" cap="none" normalizeH="0" baseline="0" dirty="0">
                <a:ln>
                  <a:noFill/>
                </a:ln>
                <a:solidFill>
                  <a:schemeClr val="tx1"/>
                </a:solidFill>
                <a:effectLst/>
                <a:latin typeface="Arial" panose="020B0604020202020204" pitchFamily="34" charset="0"/>
              </a:rPr>
              <a:t> gas </a:t>
            </a:r>
            <a:r>
              <a:rPr kumimoji="0" lang="de-DE" altLang="de-DE" sz="2000" b="0" i="0" u="none" strike="noStrike" cap="none" normalizeH="0" baseline="0" dirty="0" err="1">
                <a:ln>
                  <a:noFill/>
                </a:ln>
                <a:solidFill>
                  <a:schemeClr val="tx1"/>
                </a:solidFill>
                <a:effectLst/>
                <a:latin typeface="Arial" panose="020B0604020202020204" pitchFamily="34" charset="0"/>
              </a:rPr>
              <a:t>emissions</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by</a:t>
            </a:r>
            <a:r>
              <a:rPr kumimoji="0" lang="de-DE" altLang="de-DE" sz="2000" b="0" i="0" u="none" strike="noStrike" cap="none" normalizeH="0" baseline="0" dirty="0">
                <a:ln>
                  <a:noFill/>
                </a:ln>
                <a:solidFill>
                  <a:schemeClr val="tx1"/>
                </a:solidFill>
                <a:effectLst/>
                <a:latin typeface="Arial" panose="020B0604020202020204" pitchFamily="34" charset="0"/>
              </a:rPr>
              <a:t> at least 55% </a:t>
            </a:r>
            <a:r>
              <a:rPr kumimoji="0" lang="de-DE" altLang="de-DE" sz="2000" b="0" i="0" u="none" strike="noStrike" cap="none" normalizeH="0" baseline="0" dirty="0" err="1">
                <a:ln>
                  <a:noFill/>
                </a:ln>
                <a:solidFill>
                  <a:schemeClr val="tx1"/>
                </a:solidFill>
                <a:effectLst/>
                <a:latin typeface="Arial" panose="020B0604020202020204" pitchFamily="34" charset="0"/>
              </a:rPr>
              <a:t>by</a:t>
            </a:r>
            <a:r>
              <a:rPr kumimoji="0" lang="de-DE" altLang="de-DE" sz="2000" b="0" i="0" u="none" strike="noStrike" cap="none" normalizeH="0" baseline="0" dirty="0">
                <a:ln>
                  <a:noFill/>
                </a:ln>
                <a:solidFill>
                  <a:schemeClr val="tx1"/>
                </a:solidFill>
                <a:effectLst/>
                <a:latin typeface="Arial" panose="020B0604020202020204" pitchFamily="34" charset="0"/>
              </a:rPr>
              <a:t> 2030</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kumimoji="0" lang="de-DE" altLang="de-DE" sz="2000" b="0" i="0" u="none" strike="noStrike" cap="none" normalizeH="0" baseline="0" dirty="0" err="1">
                <a:ln>
                  <a:noFill/>
                </a:ln>
                <a:solidFill>
                  <a:schemeClr val="tx1"/>
                </a:solidFill>
                <a:effectLst/>
                <a:latin typeface="Arial" panose="020B0604020202020204" pitchFamily="34" charset="0"/>
              </a:rPr>
              <a:t>Establish</a:t>
            </a:r>
            <a:r>
              <a:rPr kumimoji="0" lang="de-DE" altLang="de-DE" sz="2000" b="0" i="0" u="none" strike="noStrike" cap="none" normalizeH="0" baseline="0" dirty="0">
                <a:ln>
                  <a:noFill/>
                </a:ln>
                <a:solidFill>
                  <a:schemeClr val="tx1"/>
                </a:solidFill>
                <a:effectLst/>
                <a:latin typeface="Arial" panose="020B0604020202020204" pitchFamily="34" charset="0"/>
              </a:rPr>
              <a:t> a </a:t>
            </a:r>
            <a:r>
              <a:rPr kumimoji="0" lang="de-DE" altLang="de-DE" sz="2000" b="0" i="0" u="none" strike="noStrike" cap="none" normalizeH="0" baseline="0" dirty="0" err="1">
                <a:ln>
                  <a:noFill/>
                </a:ln>
                <a:solidFill>
                  <a:schemeClr val="tx1"/>
                </a:solidFill>
                <a:effectLst/>
                <a:latin typeface="Arial" panose="020B0604020202020204" pitchFamily="34" charset="0"/>
              </a:rPr>
              <a:t>clear</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pathway</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toward</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achieving</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climate</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neutrality</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by</a:t>
            </a:r>
            <a:r>
              <a:rPr kumimoji="0" lang="de-DE" altLang="de-DE" sz="2000" b="0" i="0" u="none" strike="noStrike" cap="none" normalizeH="0" baseline="0" dirty="0">
                <a:ln>
                  <a:noFill/>
                </a:ln>
                <a:solidFill>
                  <a:schemeClr val="tx1"/>
                </a:solidFill>
                <a:effectLst/>
                <a:latin typeface="Arial" panose="020B0604020202020204" pitchFamily="34" charset="0"/>
              </a:rPr>
              <a:t> 2050</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kumimoji="0" lang="de-DE" altLang="de-DE" sz="2000" b="0" i="0" u="none" strike="noStrike" cap="none" normalizeH="0" baseline="0" dirty="0">
                <a:ln>
                  <a:noFill/>
                </a:ln>
                <a:solidFill>
                  <a:schemeClr val="tx1"/>
                </a:solidFill>
                <a:effectLst/>
                <a:latin typeface="Arial" panose="020B0604020202020204" pitchFamily="34" charset="0"/>
              </a:rPr>
              <a:t>Transition </a:t>
            </a:r>
            <a:r>
              <a:rPr kumimoji="0" lang="de-DE" altLang="de-DE" sz="2000" b="0" i="0" u="none" strike="noStrike" cap="none" normalizeH="0" baseline="0" dirty="0" err="1">
                <a:ln>
                  <a:noFill/>
                </a:ln>
                <a:solidFill>
                  <a:schemeClr val="tx1"/>
                </a:solidFill>
                <a:effectLst/>
                <a:latin typeface="Arial" panose="020B0604020202020204" pitchFamily="34" charset="0"/>
              </a:rPr>
              <a:t>the</a:t>
            </a:r>
            <a:r>
              <a:rPr kumimoji="0" lang="de-DE" altLang="de-DE" sz="2000" b="0" i="0" u="none" strike="noStrike" cap="none" normalizeH="0" baseline="0" dirty="0">
                <a:ln>
                  <a:noFill/>
                </a:ln>
                <a:solidFill>
                  <a:schemeClr val="tx1"/>
                </a:solidFill>
                <a:effectLst/>
                <a:latin typeface="Arial" panose="020B0604020202020204" pitchFamily="34" charset="0"/>
              </a:rPr>
              <a:t> EU </a:t>
            </a:r>
            <a:r>
              <a:rPr kumimoji="0" lang="de-DE" altLang="de-DE" sz="2000" b="0" i="0" u="none" strike="noStrike" cap="none" normalizeH="0" baseline="0" dirty="0" err="1">
                <a:ln>
                  <a:noFill/>
                </a:ln>
                <a:solidFill>
                  <a:schemeClr val="tx1"/>
                </a:solidFill>
                <a:effectLst/>
                <a:latin typeface="Arial" panose="020B0604020202020204" pitchFamily="34" charset="0"/>
              </a:rPr>
              <a:t>economy</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toward</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greater</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sustainability</a:t>
            </a:r>
            <a:endParaRPr kumimoji="0" lang="de-DE" altLang="de-DE"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kumimoji="0" lang="de-DE" altLang="de-DE" sz="2000" b="0" i="0" u="none" strike="noStrike" cap="none" normalizeH="0" baseline="0" dirty="0">
                <a:ln>
                  <a:noFill/>
                </a:ln>
                <a:solidFill>
                  <a:schemeClr val="tx1"/>
                </a:solidFill>
                <a:effectLst/>
                <a:latin typeface="Arial" panose="020B0604020202020204" pitchFamily="34" charset="0"/>
              </a:rPr>
              <a:t>Promote a </a:t>
            </a:r>
            <a:r>
              <a:rPr kumimoji="0" lang="de-DE" altLang="de-DE" sz="2000" b="0" i="0" u="none" strike="noStrike" cap="none" normalizeH="0" baseline="0" dirty="0" err="1">
                <a:ln>
                  <a:noFill/>
                </a:ln>
                <a:solidFill>
                  <a:schemeClr val="tx1"/>
                </a:solidFill>
                <a:effectLst/>
                <a:latin typeface="Arial" panose="020B0604020202020204" pitchFamily="34" charset="0"/>
              </a:rPr>
              <a:t>circular</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economy</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that</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minimizes</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waste</a:t>
            </a:r>
            <a:r>
              <a:rPr kumimoji="0" lang="de-DE" altLang="de-DE" sz="2000" b="0" i="0" u="none" strike="noStrike" cap="none" normalizeH="0" baseline="0" dirty="0">
                <a:ln>
                  <a:noFill/>
                </a:ln>
                <a:solidFill>
                  <a:schemeClr val="tx1"/>
                </a:solidFill>
                <a:effectLst/>
                <a:latin typeface="Arial" panose="020B0604020202020204" pitchFamily="34" charset="0"/>
              </a:rPr>
              <a:t> and </a:t>
            </a:r>
            <a:r>
              <a:rPr kumimoji="0" lang="de-DE" altLang="de-DE" sz="2000" b="0" i="0" u="none" strike="noStrike" cap="none" normalizeH="0" baseline="0" dirty="0" err="1">
                <a:ln>
                  <a:noFill/>
                </a:ln>
                <a:solidFill>
                  <a:schemeClr val="tx1"/>
                </a:solidFill>
                <a:effectLst/>
                <a:latin typeface="Arial" panose="020B0604020202020204" pitchFamily="34" charset="0"/>
              </a:rPr>
              <a:t>encourages</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recycling</a:t>
            </a:r>
            <a:endParaRPr kumimoji="0" lang="de-DE" altLang="de-DE"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kumimoji="0" lang="de-DE" altLang="de-DE" sz="2000" b="0" i="0" u="none" strike="noStrike" cap="none" normalizeH="0" baseline="0" dirty="0" err="1">
                <a:ln>
                  <a:noFill/>
                </a:ln>
                <a:solidFill>
                  <a:schemeClr val="tx1"/>
                </a:solidFill>
                <a:effectLst/>
                <a:latin typeface="Arial" panose="020B0604020202020204" pitchFamily="34" charset="0"/>
              </a:rPr>
              <a:t>Improve</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energy</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efficiency</a:t>
            </a:r>
            <a:r>
              <a:rPr kumimoji="0" lang="de-DE" altLang="de-DE" sz="2000" b="0" i="0" u="none" strike="noStrike" cap="none" normalizeH="0" baseline="0" dirty="0">
                <a:ln>
                  <a:noFill/>
                </a:ln>
                <a:solidFill>
                  <a:schemeClr val="tx1"/>
                </a:solidFill>
                <a:effectLst/>
                <a:latin typeface="Arial" panose="020B0604020202020204" pitchFamily="34" charset="0"/>
              </a:rPr>
              <a:t> and </a:t>
            </a:r>
            <a:r>
              <a:rPr kumimoji="0" lang="de-DE" altLang="de-DE" sz="2000" b="0" i="0" u="none" strike="noStrike" cap="none" normalizeH="0" baseline="0" dirty="0" err="1">
                <a:ln>
                  <a:noFill/>
                </a:ln>
                <a:solidFill>
                  <a:schemeClr val="tx1"/>
                </a:solidFill>
                <a:effectLst/>
                <a:latin typeface="Arial" panose="020B0604020202020204" pitchFamily="34" charset="0"/>
              </a:rPr>
              <a:t>expand</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the</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use</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of</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renewable</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energy</a:t>
            </a:r>
            <a:endParaRPr kumimoji="0" lang="de-DE" altLang="de-DE"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20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kumimoji="0" lang="de-DE" altLang="de-DE" sz="2000" b="0" i="0" u="none" strike="noStrike" cap="none" normalizeH="0" baseline="0" dirty="0" err="1">
                <a:ln>
                  <a:noFill/>
                </a:ln>
                <a:solidFill>
                  <a:schemeClr val="tx1"/>
                </a:solidFill>
                <a:effectLst/>
                <a:latin typeface="Arial" panose="020B0604020202020204" pitchFamily="34" charset="0"/>
              </a:rPr>
              <a:t>Safeguard</a:t>
            </a:r>
            <a:r>
              <a:rPr kumimoji="0" lang="de-DE" altLang="de-DE" sz="2000" b="0" i="0" u="none" strike="noStrike" cap="none" normalizeH="0" baseline="0" dirty="0">
                <a:ln>
                  <a:noFill/>
                </a:ln>
                <a:solidFill>
                  <a:schemeClr val="tx1"/>
                </a:solidFill>
                <a:effectLst/>
                <a:latin typeface="Arial" panose="020B0604020202020204" pitchFamily="34" charset="0"/>
              </a:rPr>
              <a:t> and restore </a:t>
            </a:r>
            <a:r>
              <a:rPr kumimoji="0" lang="de-DE" altLang="de-DE" sz="2000" b="0" i="0" u="none" strike="noStrike" cap="none" normalizeH="0" baseline="0" dirty="0" err="1">
                <a:ln>
                  <a:noFill/>
                </a:ln>
                <a:solidFill>
                  <a:schemeClr val="tx1"/>
                </a:solidFill>
                <a:effectLst/>
                <a:latin typeface="Arial" panose="020B0604020202020204" pitchFamily="34" charset="0"/>
              </a:rPr>
              <a:t>biodiversity</a:t>
            </a:r>
            <a:r>
              <a:rPr kumimoji="0" lang="de-DE" altLang="de-DE" sz="2000" b="0" i="0" u="none" strike="noStrike" cap="none" normalizeH="0" baseline="0" dirty="0">
                <a:ln>
                  <a:noFill/>
                </a:ln>
                <a:solidFill>
                  <a:schemeClr val="tx1"/>
                </a:solidFill>
                <a:effectLst/>
                <a:latin typeface="Arial" panose="020B0604020202020204" pitchFamily="34" charset="0"/>
              </a:rPr>
              <a:t> and </a:t>
            </a:r>
            <a:r>
              <a:rPr kumimoji="0" lang="de-DE" altLang="de-DE" sz="2000" b="0" i="0" u="none" strike="noStrike" cap="none" normalizeH="0" baseline="0" dirty="0" err="1">
                <a:ln>
                  <a:noFill/>
                </a:ln>
                <a:solidFill>
                  <a:schemeClr val="tx1"/>
                </a:solidFill>
                <a:effectLst/>
                <a:latin typeface="Arial" panose="020B0604020202020204" pitchFamily="34" charset="0"/>
              </a:rPr>
              <a:t>natural</a:t>
            </a:r>
            <a:r>
              <a:rPr kumimoji="0" lang="de-DE" altLang="de-DE" sz="2000" b="0" i="0" u="none" strike="noStrike" cap="none" normalizeH="0" baseline="0" dirty="0">
                <a:ln>
                  <a:noFill/>
                </a:ln>
                <a:solidFill>
                  <a:schemeClr val="tx1"/>
                </a:solidFill>
                <a:effectLst/>
                <a:latin typeface="Arial" panose="020B0604020202020204" pitchFamily="34" charset="0"/>
              </a:rPr>
              <a:t> </a:t>
            </a:r>
            <a:r>
              <a:rPr kumimoji="0" lang="de-DE" altLang="de-DE" sz="2000" b="0" i="0" u="none" strike="noStrike" cap="none" normalizeH="0" baseline="0" dirty="0" err="1">
                <a:ln>
                  <a:noFill/>
                </a:ln>
                <a:solidFill>
                  <a:schemeClr val="tx1"/>
                </a:solidFill>
                <a:effectLst/>
                <a:latin typeface="Arial" panose="020B0604020202020204" pitchFamily="34" charset="0"/>
              </a:rPr>
              <a:t>ecosystems</a:t>
            </a:r>
            <a:endParaRPr kumimoji="0" lang="de-DE" altLang="de-DE"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87985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0</TotalTime>
  <Words>2180</Words>
  <Application>Microsoft Office PowerPoint</Application>
  <PresentationFormat>Breitbild</PresentationFormat>
  <Paragraphs>446</Paragraphs>
  <Slides>71</Slides>
  <Notes>6</Notes>
  <HiddenSlides>0</HiddenSlides>
  <MMClips>1</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71</vt:i4>
      </vt:variant>
    </vt:vector>
  </HeadingPairs>
  <TitlesOfParts>
    <vt:vector size="83" baseType="lpstr">
      <vt:lpstr>Aptos</vt:lpstr>
      <vt:lpstr>Aptos Display</vt:lpstr>
      <vt:lpstr>Arial</vt:lpstr>
      <vt:lpstr>Calibri</vt:lpstr>
      <vt:lpstr>Calibri Light</vt:lpstr>
      <vt:lpstr>Leitura News Italic 1</vt:lpstr>
      <vt:lpstr>Poppins</vt:lpstr>
      <vt:lpstr>Poppins Light</vt:lpstr>
      <vt:lpstr>Times New Roman</vt:lpstr>
      <vt:lpstr>Verdana</vt:lpstr>
      <vt:lpstr>Office Theme</vt:lpstr>
      <vt:lpstr>Office Theme</vt:lpstr>
      <vt:lpstr>ESA’s 2025 Big Data Foundations for Earth Observation Training Course</vt:lpstr>
      <vt:lpstr>PowerPoint-Präsentation</vt:lpstr>
      <vt:lpstr>PowerPoint-Präsentation</vt:lpstr>
      <vt:lpstr>PowerPoint-Präsentation</vt:lpstr>
      <vt:lpstr>The Green Deal</vt:lpstr>
      <vt:lpstr>Communication from the Commission to the European Parliament, the European Council, the Council, the European Economic and Social Committee and the Committee of the Regions the European Green Deal, 2019</vt:lpstr>
      <vt:lpstr>PowerPoint-Präsentation</vt:lpstr>
      <vt:lpstr>PowerPoint-Präsentation</vt:lpstr>
      <vt:lpstr>Key Objectives</vt:lpstr>
      <vt:lpstr>Domains of the Green Deal</vt:lpstr>
      <vt:lpstr>PowerPoint-Präsentation</vt:lpstr>
      <vt:lpstr>PowerPoint-Präsentation</vt:lpstr>
      <vt:lpstr>Strategies to Reach the Key Objectives</vt:lpstr>
      <vt:lpstr>PowerPoint-Präsentation</vt:lpstr>
      <vt:lpstr>PowerPoint-Präsentation</vt:lpstr>
      <vt:lpstr>Space for a Green Future</vt:lpstr>
      <vt:lpstr>PowerPoint-Präsentation</vt:lpstr>
      <vt:lpstr>PowerPoint-Präsentation</vt:lpstr>
      <vt:lpstr>PowerPoint-Präsentation</vt:lpstr>
      <vt:lpstr>PowerPoint-Präsentation</vt:lpstr>
      <vt:lpstr>PowerPoint-Präsentation</vt:lpstr>
      <vt:lpstr>Synergy between big data methodologies and EO </vt:lpstr>
      <vt:lpstr>How much data does the Copernicus Data Space Ecosystem (CDSE) produce daily?</vt:lpstr>
      <vt:lpstr>How much data does the Copernicus Data Space Ecosystem (CDSE) produce daily?</vt:lpstr>
      <vt:lpstr>PowerPoint-Präsentation</vt:lpstr>
      <vt:lpstr>1. Big Data Processing &amp; Infrastructure</vt:lpstr>
      <vt:lpstr>2. Artificial Intelligence / Machine Learning</vt:lpstr>
      <vt:lpstr>3. Data Fusion &amp; Interoperability</vt:lpstr>
      <vt:lpstr>4. Visualization, Analytics &amp; Decision Support</vt:lpstr>
      <vt:lpstr>Overview of typical EO Usecases </vt:lpstr>
      <vt:lpstr>Agriculture &amp; Food Security</vt:lpstr>
      <vt:lpstr>PowerPoint-Präsentation</vt:lpstr>
      <vt:lpstr>Biodiversity &amp; Ecosystem Monitoring</vt:lpstr>
      <vt:lpstr>Forestry</vt:lpstr>
      <vt:lpstr>PowerPoint-Präsentation</vt:lpstr>
      <vt:lpstr>Urban Development</vt:lpstr>
      <vt:lpstr>PowerPoint-Präsentation</vt:lpstr>
      <vt:lpstr>Water Resources</vt:lpstr>
      <vt:lpstr>PowerPoint-Präsentation</vt:lpstr>
      <vt:lpstr>Disaster Management</vt:lpstr>
      <vt:lpstr>Climate &amp; Atmosphere</vt:lpstr>
      <vt:lpstr>Coastal &amp; Marine Systems</vt:lpstr>
      <vt:lpstr>ESA’s 2025 Big Data Foundations for Earth Observation Training Course</vt:lpstr>
      <vt:lpstr>PowerPoint-Präsentation</vt:lpstr>
      <vt:lpstr>What is GTIF?</vt:lpstr>
      <vt:lpstr>PowerPoint-Präsentation</vt:lpstr>
      <vt:lpstr>PowerPoint-Präsentation</vt:lpstr>
      <vt:lpstr>DATA FLOW – VALUE CHAIN – CONCEPT</vt:lpstr>
      <vt:lpstr>Past and Ongoing GTIF Initiatives</vt:lpstr>
      <vt:lpstr>PowerPoint-Präsentation</vt:lpstr>
      <vt:lpstr>PowerPoint-Präsentation</vt:lpstr>
      <vt:lpstr>GTIF domains</vt:lpstr>
      <vt:lpstr>PowerPoint-Präsentation</vt:lpstr>
      <vt:lpstr>PowerPoint-Präsentation</vt:lpstr>
      <vt:lpstr>PowerPoint-Präsentation</vt:lpstr>
      <vt:lpstr>PowerPoint-Präsentation</vt:lpstr>
      <vt:lpstr>PowerPoint-Präsentation</vt:lpstr>
      <vt:lpstr>PowerPoint-Präsentation</vt:lpstr>
      <vt:lpstr>GTIF capabilities</vt:lpstr>
      <vt:lpstr>Internal tracking of GTIF Capabilities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DEMO</vt:lpstr>
      <vt:lpstr>PowerPoint-Präsentation</vt:lpstr>
      <vt:lpstr>PowerPoint-Präsentation</vt:lpstr>
    </vt:vector>
  </TitlesOfParts>
  <Company>ESA European Space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Connor Rhys Heeney</dc:creator>
  <cp:lastModifiedBy>Helmut Herglotz</cp:lastModifiedBy>
  <cp:revision>26</cp:revision>
  <dcterms:created xsi:type="dcterms:W3CDTF">2025-09-21T13:26:51Z</dcterms:created>
  <dcterms:modified xsi:type="dcterms:W3CDTF">2025-09-25T09:10:31Z</dcterms:modified>
</cp:coreProperties>
</file>