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30" r:id="rId2"/>
    <p:sldId id="410" r:id="rId3"/>
    <p:sldId id="675" r:id="rId4"/>
    <p:sldId id="662" r:id="rId5"/>
    <p:sldId id="664" r:id="rId6"/>
    <p:sldId id="663" r:id="rId7"/>
    <p:sldId id="804" r:id="rId8"/>
    <p:sldId id="800" r:id="rId9"/>
    <p:sldId id="668" r:id="rId10"/>
    <p:sldId id="665" r:id="rId11"/>
    <p:sldId id="666" r:id="rId12"/>
    <p:sldId id="670" r:id="rId13"/>
    <p:sldId id="669" r:id="rId14"/>
    <p:sldId id="673" r:id="rId15"/>
    <p:sldId id="805" r:id="rId16"/>
    <p:sldId id="667" r:id="rId17"/>
    <p:sldId id="678" r:id="rId18"/>
    <p:sldId id="801" r:id="rId19"/>
    <p:sldId id="679" r:id="rId20"/>
    <p:sldId id="802" r:id="rId21"/>
    <p:sldId id="674" r:id="rId22"/>
    <p:sldId id="803" r:id="rId23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FFF"/>
    <a:srgbClr val="BBDAFD"/>
    <a:srgbClr val="27A2ED"/>
    <a:srgbClr val="043FA0"/>
    <a:srgbClr val="054FC7"/>
    <a:srgbClr val="CC6600"/>
    <a:srgbClr val="FF9933"/>
    <a:srgbClr val="FFCC00"/>
    <a:srgbClr val="FF7C8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95078" autoAdjust="0"/>
  </p:normalViewPr>
  <p:slideViewPr>
    <p:cSldViewPr showGuides="1">
      <p:cViewPr varScale="1">
        <p:scale>
          <a:sx n="136" d="100"/>
          <a:sy n="136" d="100"/>
        </p:scale>
        <p:origin x="288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0" d="100"/>
          <a:sy n="90" d="100"/>
        </p:scale>
        <p:origin x="-35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2E11F954-16C8-46CB-B9E4-D23BA0F618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EB019DE8-FB6C-41A6-B11E-057DA1F87D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C504CC98-B07F-44C6-B0A5-9335DF3AC2C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BFEBBD5E-428A-4153-B764-BE0A576175F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654E972B-9B10-4F95-80AF-AE78043F690A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F4E3A98-1299-41DE-B8FA-0E7ED96E961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F215395-FC92-4B16-97CA-4BD8FEC5E1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9C109E4D-2083-4C3E-ABC3-DB83D788C84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86895D30-B66F-4EBE-A468-7D003365482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Klicken Sie, um die Formate des Vorlagentextes zu bearbeiten</a:t>
            </a:r>
          </a:p>
          <a:p>
            <a:pPr lvl="1"/>
            <a:r>
              <a:rPr lang="en-GB" altLang="en-US" noProof="0"/>
              <a:t>Zweite Ebene</a:t>
            </a:r>
          </a:p>
          <a:p>
            <a:pPr lvl="2"/>
            <a:r>
              <a:rPr lang="en-GB" altLang="en-US" noProof="0"/>
              <a:t>Dritte Ebene</a:t>
            </a:r>
          </a:p>
          <a:p>
            <a:pPr lvl="3"/>
            <a:r>
              <a:rPr lang="en-GB" altLang="en-US" noProof="0"/>
              <a:t>Vierte Ebene</a:t>
            </a:r>
          </a:p>
          <a:p>
            <a:pPr lvl="4"/>
            <a:r>
              <a:rPr lang="en-GB" altLang="en-US" noProof="0"/>
              <a:t>Fünfte Ebene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98FC5301-9BB8-4D9C-9155-FA45771061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7292609D-7DF1-4939-BB87-76F61D7D6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377C39-828E-480A-98C5-AF52E51383A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520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724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379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77C39-828E-480A-98C5-AF52E51383A7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828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167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6974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7967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4650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15554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99E0-FD27-9E0C-729F-AA13A5F6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33707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9">
            <a:extLst>
              <a:ext uri="{FF2B5EF4-FFF2-40B4-BE49-F238E27FC236}">
                <a16:creationId xmlns:a16="http://schemas.microsoft.com/office/drawing/2014/main" id="{2429E4F2-BC30-4F36-8E0B-2790EC4B055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9336" y="6524626"/>
            <a:ext cx="120253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200" dirty="0">
                <a:solidFill>
                  <a:schemeClr val="accent2"/>
                </a:solidFill>
              </a:rPr>
              <a:t>H. Rott                                                                                      Snow &amp; Ice Observation </a:t>
            </a:r>
            <a:r>
              <a:rPr lang="de-DE" altLang="en-US" sz="1200" dirty="0" err="1">
                <a:solidFill>
                  <a:schemeClr val="accent2"/>
                </a:solidFill>
              </a:rPr>
              <a:t>by</a:t>
            </a:r>
            <a:r>
              <a:rPr lang="de-DE" altLang="en-US" sz="1200" dirty="0">
                <a:solidFill>
                  <a:schemeClr val="accent2"/>
                </a:solidFill>
              </a:rPr>
              <a:t> Optical Sensors                                                ESA LTC, Innsbruck, Sept. 2024     </a:t>
            </a:r>
            <a:fld id="{46A2B558-F3D7-4B52-AE2E-2B807F5EA47F}" type="slidenum">
              <a:rPr lang="de-DE" altLang="en-US" sz="1200" smtClean="0">
                <a:solidFill>
                  <a:schemeClr val="accent2"/>
                </a:solidFill>
              </a:rPr>
              <a:t>‹#›</a:t>
            </a:fld>
            <a:endParaRPr lang="en-GB" altLang="en-US" sz="1200" dirty="0"/>
          </a:p>
        </p:txBody>
      </p:sp>
      <p:sp>
        <p:nvSpPr>
          <p:cNvPr id="1027" name="Text Box 10">
            <a:extLst>
              <a:ext uri="{FF2B5EF4-FFF2-40B4-BE49-F238E27FC236}">
                <a16:creationId xmlns:a16="http://schemas.microsoft.com/office/drawing/2014/main" id="{724A3CEC-FCB2-486E-A83A-C37A20C501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4834" y="152400"/>
            <a:ext cx="22563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en-US" sz="2400"/>
          </a:p>
        </p:txBody>
      </p:sp>
      <p:sp>
        <p:nvSpPr>
          <p:cNvPr id="1028" name="Line 12">
            <a:extLst>
              <a:ext uri="{FF2B5EF4-FFF2-40B4-BE49-F238E27FC236}">
                <a16:creationId xmlns:a16="http://schemas.microsoft.com/office/drawing/2014/main" id="{FB753BE5-82DF-4869-88C4-9A1EEBF4362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524625"/>
            <a:ext cx="121920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sz="2400"/>
          </a:p>
        </p:txBody>
      </p:sp>
      <p:pic>
        <p:nvPicPr>
          <p:cNvPr id="1029" name="Picture 2152" descr="enveo_logo">
            <a:extLst>
              <a:ext uri="{FF2B5EF4-FFF2-40B4-BE49-F238E27FC236}">
                <a16:creationId xmlns:a16="http://schemas.microsoft.com/office/drawing/2014/main" id="{D1CA8445-790C-4213-ACF2-AB99F2AD03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678" y="120114"/>
            <a:ext cx="1046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7" r:id="rId6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2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30.wmf"/><Relationship Id="rId7" Type="http://schemas.openxmlformats.org/officeDocument/2006/relationships/oleObject" Target="../embeddings/oleObject8.bin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6.wdp"/><Relationship Id="rId7" Type="http://schemas.openxmlformats.org/officeDocument/2006/relationships/image" Target="../media/image37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12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now covered hill with a snow angel&#10;&#10;Description automatically generated with medium confidence">
            <a:extLst>
              <a:ext uri="{FF2B5EF4-FFF2-40B4-BE49-F238E27FC236}">
                <a16:creationId xmlns:a16="http://schemas.microsoft.com/office/drawing/2014/main" id="{E2863CB0-E53C-0009-BE1A-16C148604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683" y="0"/>
            <a:ext cx="12289365" cy="6858000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765B0A4A-972E-F07A-C1CE-C718D39F6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490439"/>
            <a:ext cx="8496944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Optical Remote Sensing of Snow and Ice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F85C36E5-A849-50D3-0151-6B0058CD6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4005064"/>
            <a:ext cx="5761038" cy="112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00" indent="-2667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100" indent="-1905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9300" indent="-1905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65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7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09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81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"/>
              </a:spcBef>
              <a:spcAft>
                <a:spcPct val="10000"/>
              </a:spcAft>
            </a:pPr>
            <a:r>
              <a:rPr lang="de-DE" altLang="en-US" sz="2000" b="1" dirty="0">
                <a:solidFill>
                  <a:schemeClr val="accent2">
                    <a:lumMod val="75000"/>
                  </a:schemeClr>
                </a:solidFill>
              </a:rPr>
              <a:t>Helmut Rott</a:t>
            </a:r>
          </a:p>
          <a:p>
            <a:pPr eaLnBrk="1" hangingPunct="1">
              <a:lnSpc>
                <a:spcPct val="110000"/>
              </a:lnSpc>
              <a:spcAft>
                <a:spcPct val="15000"/>
              </a:spcAft>
            </a:pPr>
            <a:r>
              <a:rPr lang="en-US" altLang="en-US" sz="2000" b="1" i="1" dirty="0">
                <a:solidFill>
                  <a:schemeClr val="accent2">
                    <a:lumMod val="75000"/>
                  </a:schemeClr>
                </a:solidFill>
              </a:rPr>
              <a:t>ENVEO IT, Innsbruck</a:t>
            </a:r>
          </a:p>
          <a:p>
            <a:pPr eaLnBrk="1" hangingPunct="1">
              <a:lnSpc>
                <a:spcPct val="110000"/>
              </a:lnSpc>
              <a:spcAft>
                <a:spcPct val="15000"/>
              </a:spcAft>
            </a:pPr>
            <a:r>
              <a:rPr lang="en-US" altLang="en-US" sz="2000" b="1" i="1" dirty="0">
                <a:solidFill>
                  <a:schemeClr val="accent2">
                    <a:lumMod val="75000"/>
                  </a:schemeClr>
                </a:solidFill>
              </a:rPr>
              <a:t>&amp; University of Innsbruck, Austria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64B1A0-D298-BBA1-BEC8-82ACA98BB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5536407"/>
            <a:ext cx="5400600" cy="45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00" indent="-2667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100" indent="-1905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9300" indent="-1905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65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7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09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8100" indent="-190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"/>
              </a:spcBef>
              <a:spcAft>
                <a:spcPct val="10000"/>
              </a:spcAft>
            </a:pPr>
            <a:r>
              <a:rPr lang="de-DE" altLang="en-US" sz="2000" i="1" dirty="0">
                <a:solidFill>
                  <a:schemeClr val="accent2">
                    <a:lumMod val="75000"/>
                  </a:schemeClr>
                </a:solidFill>
              </a:rPr>
              <a:t>ESA LTC, 16-20 September 2024, Innsbruck</a:t>
            </a:r>
            <a:endParaRPr lang="en-US" altLang="en-US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282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77723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Angular Dependence of Snow Reflectivity</a:t>
            </a:r>
          </a:p>
        </p:txBody>
      </p:sp>
      <p:pic>
        <p:nvPicPr>
          <p:cNvPr id="12" name="Picture 11" descr="A graph of a graph&#10;&#10;Description automatically generated">
            <a:extLst>
              <a:ext uri="{FF2B5EF4-FFF2-40B4-BE49-F238E27FC236}">
                <a16:creationId xmlns:a16="http://schemas.microsoft.com/office/drawing/2014/main" id="{867F24DF-B3E7-7410-3A95-FC845B2718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2"/>
          <a:stretch/>
        </p:blipFill>
        <p:spPr>
          <a:xfrm>
            <a:off x="191344" y="870479"/>
            <a:ext cx="3875000" cy="30243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7BCB98-35C1-180A-5BF1-29FDCD5F350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3352" y="3930589"/>
            <a:ext cx="3875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Spectral albedo (hemispheric reflectance) calculated from BRDF measurements for 3 incident zenith angles. Snow surface: melt-freeze crust</a:t>
            </a:r>
          </a:p>
          <a:p>
            <a:r>
              <a:rPr lang="en-GB" sz="1600" i="1" dirty="0"/>
              <a:t>Dumont et al., 2010</a:t>
            </a:r>
          </a:p>
        </p:txBody>
      </p:sp>
      <p:pic>
        <p:nvPicPr>
          <p:cNvPr id="10" name="Picture 9" descr="A diagram of different colors&#10;&#10;Description automatically generated">
            <a:extLst>
              <a:ext uri="{FF2B5EF4-FFF2-40B4-BE49-F238E27FC236}">
                <a16:creationId xmlns:a16="http://schemas.microsoft.com/office/drawing/2014/main" id="{B1CC496A-8124-65EF-D275-58780F284B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760" y="993503"/>
            <a:ext cx="6150444" cy="4514163"/>
          </a:xfrm>
          <a:prstGeom prst="rect">
            <a:avLst/>
          </a:prstGeom>
        </p:spPr>
      </p:pic>
      <p:pic>
        <p:nvPicPr>
          <p:cNvPr id="11" name="Picture 10" descr="A diagram of a satellite&#10;&#10;Description automatically generated">
            <a:extLst>
              <a:ext uri="{FF2B5EF4-FFF2-40B4-BE49-F238E27FC236}">
                <a16:creationId xmlns:a16="http://schemas.microsoft.com/office/drawing/2014/main" id="{138869E4-F4D4-BE5C-F2C4-A3A159ADDA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95" y="1259032"/>
            <a:ext cx="1866865" cy="165273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</p:pic>
      <p:sp>
        <p:nvSpPr>
          <p:cNvPr id="15" name="Rectangle 15">
            <a:extLst>
              <a:ext uri="{FF2B5EF4-FFF2-40B4-BE49-F238E27FC236}">
                <a16:creationId xmlns:a16="http://schemas.microsoft.com/office/drawing/2014/main" id="{3B8B6A90-F682-5D52-BE9F-CDD321C39D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104112" y="5492940"/>
            <a:ext cx="468052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latin typeface="Arial" charset="0"/>
              </a:rPr>
              <a:t>Computed HDRF at different wavelength, </a:t>
            </a:r>
            <a:r>
              <a:rPr lang="en-GB" altLang="en-US" sz="1600" dirty="0">
                <a:latin typeface="Arial" charset="0"/>
                <a:sym typeface="Symbol" panose="05050102010706020507" pitchFamily="18" charset="2"/>
              </a:rPr>
              <a:t></a:t>
            </a:r>
            <a:r>
              <a:rPr lang="en-GB" altLang="en-US" sz="1600" baseline="-25000" dirty="0">
                <a:latin typeface="Arial" charset="0"/>
                <a:sym typeface="Symbol" panose="05050102010706020507" pitchFamily="18" charset="2"/>
              </a:rPr>
              <a:t>s</a:t>
            </a:r>
            <a:r>
              <a:rPr lang="en-GB" altLang="en-US" sz="1600" dirty="0">
                <a:latin typeface="Arial" charset="0"/>
                <a:sym typeface="Symbol" panose="05050102010706020507" pitchFamily="18" charset="2"/>
              </a:rPr>
              <a:t> = 30° Forward reflectance direction: </a:t>
            </a:r>
            <a:r>
              <a:rPr lang="en-GB" altLang="en-US" sz="1600" baseline="-25000" dirty="0">
                <a:latin typeface="Arial" charset="0"/>
                <a:sym typeface="Symbol" panose="05050102010706020507" pitchFamily="18" charset="2"/>
              </a:rPr>
              <a:t>v</a:t>
            </a:r>
            <a:r>
              <a:rPr lang="en-GB" altLang="en-US" sz="1600" dirty="0">
                <a:latin typeface="Arial" charset="0"/>
                <a:sym typeface="Symbol" panose="05050102010706020507" pitchFamily="18" charset="2"/>
              </a:rPr>
              <a:t> =0°, </a:t>
            </a:r>
            <a:endParaRPr lang="en-GB" altLang="en-US" sz="16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Grain size (a-/c-axis) 624 </a:t>
            </a:r>
            <a:r>
              <a:rPr lang="en-GB" altLang="en-US" sz="1600" dirty="0">
                <a:latin typeface="Arial" charset="0"/>
                <a:sym typeface="Symbol" panose="05050102010706020507" pitchFamily="18" charset="2"/>
              </a:rPr>
              <a:t>m / 1560 m</a:t>
            </a:r>
            <a:endParaRPr lang="en-GB" altLang="en-US" sz="1600" dirty="0">
              <a:latin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356B86-52EC-9807-155A-EBFD99F81F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96401" y="682782"/>
            <a:ext cx="2472952" cy="33855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Painter and Dozier, 2004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41FAF06B-18D6-BBA6-52C0-F38C1724A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5600" y="5449980"/>
                <a:ext cx="4176464" cy="982513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GB" altLang="en-US" sz="1600" dirty="0">
                    <a:latin typeface="Arial" charset="0"/>
                  </a:rPr>
                  <a:t>Hemispherical-directional reflectance factor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600" dirty="0"/>
                  <a:t>HDRF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altLang="en-US" sz="16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sub>
                    </m:sSub>
                    <m:d>
                      <m:dPr>
                        <m:ctrlPr>
                          <a:rPr lang="en-GB" alt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alt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de-DE" altLang="en-US" sz="16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de-DE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de-DE" alt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sSub>
                          <m:sSubPr>
                            <m:ctrlPr>
                              <a:rPr lang="de-DE" altLang="en-US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de-DE" altLang="en-US" sz="16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</m:t>
                            </m:r>
                          </m:e>
                          <m:sub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de-DE" alt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alt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sub>
                        </m:sSub>
                        <m:d>
                          <m:dPr>
                            <m:ctrlPr>
                              <a:rPr lang="en-GB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DE" altLang="en-US" sz="16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de-DE" alt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altLang="en-US" sz="16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de-DE" altLang="en-US" sz="1600" i="1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de-DE" altLang="en-US" sz="1600" i="1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</m:t>
                                </m:r>
                              </m:e>
                              <m:sub>
                                <m:r>
                                  <a:rPr lang="de-DE" altLang="en-US" sz="1600" i="1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de-DE" altLang="en-US" sz="1600" b="0" i="1" smtClean="0">
                            <a:latin typeface="Cambria Math" panose="020405030504060302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de-DE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lang="de-DE" alt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en-US" sz="1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AT" alt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alt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altLang="en-US" sz="160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sub>
                        </m:sSub>
                        <m:r>
                          <a:rPr lang="de-DE" alt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alt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en-US" sz="1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alt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altLang="en-US" sz="160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</m:t>
                            </m:r>
                          </m:sub>
                        </m:sSub>
                      </m:den>
                    </m:f>
                  </m:oMath>
                </a14:m>
                <a:endParaRPr lang="en-GB" altLang="en-US" sz="16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41FAF06B-18D6-BBA6-52C0-F38C1724A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5600" y="5449980"/>
                <a:ext cx="4176464" cy="982513"/>
              </a:xfrm>
              <a:prstGeom prst="rect">
                <a:avLst/>
              </a:prstGeom>
              <a:blipFill>
                <a:blip r:embed="rId5"/>
                <a:stretch>
                  <a:fillRect l="-582" t="-1227"/>
                </a:stretch>
              </a:blipFill>
              <a:ln w="9525">
                <a:solidFill>
                  <a:schemeClr val="bg1">
                    <a:lumMod val="50000"/>
                  </a:schemeClr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00160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762" y="105140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Snow Infrared Emissivity</a:t>
            </a:r>
          </a:p>
        </p:txBody>
      </p:sp>
      <p:pic>
        <p:nvPicPr>
          <p:cNvPr id="5" name="Picture 4" descr="A graph of a graph showing the tempera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332A31F9-B897-C130-488B-AC1253E53A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5" y="914789"/>
            <a:ext cx="4680520" cy="3466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64EB1C-B9B0-5279-9BAA-68455A8824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0965" y="4517279"/>
            <a:ext cx="43204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Field measurements of the spectral variability of snow emissivity and its effect on brightness temperature (TB) for melting snow, near-normal viewing angle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98F9468-F2AE-30DA-418D-EA5F45D356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40965" y="5730469"/>
            <a:ext cx="2458691" cy="338554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GB" altLang="en-US" sz="1600" i="1" dirty="0">
                <a:latin typeface="Arial" charset="0"/>
              </a:rPr>
              <a:t>Painter and Dozier, 2004</a:t>
            </a:r>
          </a:p>
        </p:txBody>
      </p:sp>
      <p:pic>
        <p:nvPicPr>
          <p:cNvPr id="15" name="Picture 14" descr="A graph of a graph&#10;&#10;Description automatically generated">
            <a:extLst>
              <a:ext uri="{FF2B5EF4-FFF2-40B4-BE49-F238E27FC236}">
                <a16:creationId xmlns:a16="http://schemas.microsoft.com/office/drawing/2014/main" id="{467929EF-A8BB-EEAA-3BCB-0947D749CA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91" y="779610"/>
            <a:ext cx="2813592" cy="4705332"/>
          </a:xfrm>
          <a:prstGeom prst="rect">
            <a:avLst/>
          </a:prstGeom>
        </p:spPr>
      </p:pic>
      <p:pic>
        <p:nvPicPr>
          <p:cNvPr id="10" name="Picture 9" descr="A graph with orange and blue lines&#10;&#10;Description automatically generated">
            <a:extLst>
              <a:ext uri="{FF2B5EF4-FFF2-40B4-BE49-F238E27FC236}">
                <a16:creationId xmlns:a16="http://schemas.microsoft.com/office/drawing/2014/main" id="{C8AF942D-9CD7-3939-AAC0-38F291B5C6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319" y="869716"/>
            <a:ext cx="2787900" cy="4574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0321B-2114-56C5-0105-332A0C5C35D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23490" y="5459638"/>
            <a:ext cx="27363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/>
              <a:t>Snow surface emissivity spectra, </a:t>
            </a:r>
            <a:r>
              <a:rPr lang="en-US" sz="1500" dirty="0"/>
              <a:t>community radiative transfer model (CRTM)</a:t>
            </a:r>
            <a:endParaRPr lang="en-GB" sz="15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4B3AA-C048-7891-C5C0-7C440488E4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35358" y="5391914"/>
            <a:ext cx="3168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/>
              <a:t>Snow surface emissivity spectra based on </a:t>
            </a:r>
            <a:r>
              <a:rPr lang="en-GB" sz="1500" dirty="0" err="1"/>
              <a:t>Wiscomb</a:t>
            </a:r>
            <a:r>
              <a:rPr lang="en-GB" sz="1500" dirty="0"/>
              <a:t> Warren albedo model, particle radius 0.2 mm, for different zenith angles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9BFF38-EA0C-4D95-3A9D-DB7C2C22753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552384" y="5077580"/>
            <a:ext cx="6142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ym typeface="Symbol" panose="05050102010706020507" pitchFamily="18" charset="2"/>
              </a:rPr>
              <a:t>    </a:t>
            </a:r>
            <a:r>
              <a:rPr lang="en-GB" sz="1200" b="1" dirty="0">
                <a:sym typeface="Symbol" panose="05050102010706020507" pitchFamily="18" charset="2"/>
              </a:rPr>
              <a:t></a:t>
            </a:r>
            <a:endParaRPr lang="en-GB" sz="1200" b="1" dirty="0"/>
          </a:p>
          <a:p>
            <a:r>
              <a:rPr lang="en-GB" sz="1200" dirty="0"/>
              <a:t>10 </a:t>
            </a:r>
            <a:r>
              <a:rPr lang="en-GB" sz="1200" dirty="0">
                <a:sym typeface="Symbol" panose="05050102010706020507" pitchFamily="18" charset="2"/>
              </a:rPr>
              <a:t>m</a:t>
            </a:r>
            <a:endParaRPr lang="en-GB" sz="1200" dirty="0"/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46D179D-4DE5-72CC-B067-45CAD520505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033209" y="6149176"/>
            <a:ext cx="1658219" cy="32316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GB" altLang="en-US" sz="1500" i="1" dirty="0">
                <a:latin typeface="Arial" charset="0"/>
              </a:rPr>
              <a:t>Nalli et al.,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BC515A-D887-F7AD-71EF-3D144B5106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920536" y="5077580"/>
            <a:ext cx="6142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>
                <a:sym typeface="Symbol" panose="05050102010706020507" pitchFamily="18" charset="2"/>
              </a:rPr>
              <a:t>    </a:t>
            </a:r>
            <a:r>
              <a:rPr lang="en-GB" sz="1200" b="1" dirty="0">
                <a:sym typeface="Symbol" panose="05050102010706020507" pitchFamily="18" charset="2"/>
              </a:rPr>
              <a:t></a:t>
            </a:r>
            <a:endParaRPr lang="en-GB" sz="1200" b="1" dirty="0"/>
          </a:p>
          <a:p>
            <a:r>
              <a:rPr lang="en-GB" sz="1200" dirty="0"/>
              <a:t>3.3</a:t>
            </a:r>
            <a:r>
              <a:rPr lang="en-GB" sz="1200" dirty="0">
                <a:sym typeface="Symbol" panose="05050102010706020507" pitchFamily="18" charset="2"/>
              </a:rPr>
              <a:t>m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349480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580" y="108688"/>
            <a:ext cx="72728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Atmospheric Transmittance and Surface Irradiance</a:t>
            </a:r>
          </a:p>
        </p:txBody>
      </p:sp>
      <p:pic>
        <p:nvPicPr>
          <p:cNvPr id="5" name="Picture 2" descr="FIGURE05">
            <a:extLst>
              <a:ext uri="{FF2B5EF4-FFF2-40B4-BE49-F238E27FC236}">
                <a16:creationId xmlns:a16="http://schemas.microsoft.com/office/drawing/2014/main" id="{C29C6A26-3B5D-BB06-C6AD-98CCF94443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4" y="1686273"/>
            <a:ext cx="4656709" cy="3647689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6" name="Picture 12" descr="atmos_mirtran_IR_abs_Ohio_Pogge">
            <a:extLst>
              <a:ext uri="{FF2B5EF4-FFF2-40B4-BE49-F238E27FC236}">
                <a16:creationId xmlns:a16="http://schemas.microsoft.com/office/drawing/2014/main" id="{C80545C4-8066-31CC-0DA0-3485BFC4ED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1594" r="-1170" b="10102"/>
          <a:stretch/>
        </p:blipFill>
        <p:spPr bwMode="auto">
          <a:xfrm>
            <a:off x="5521844" y="1057092"/>
            <a:ext cx="6382993" cy="216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plnkspec">
            <a:extLst>
              <a:ext uri="{FF2B5EF4-FFF2-40B4-BE49-F238E27FC236}">
                <a16:creationId xmlns:a16="http://schemas.microsoft.com/office/drawing/2014/main" id="{0B183085-3983-F42C-10D1-7A5E5CD41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/>
          <a:stretch/>
        </p:blipFill>
        <p:spPr bwMode="auto">
          <a:xfrm>
            <a:off x="6384032" y="3249506"/>
            <a:ext cx="5002150" cy="32038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BC6D9B-9578-3176-6F07-525549A979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0727" y="922641"/>
            <a:ext cx="4800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Irradiance, top-of-atmosphere (TOA) and at surface, zenith angle </a:t>
            </a:r>
            <a:r>
              <a:rPr lang="en-GB" sz="1600" dirty="0">
                <a:sym typeface="Symbol" panose="05050102010706020507" pitchFamily="18" charset="2"/>
              </a:rPr>
              <a:t> =0°, standard atmosphere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EB1A96-D806-8EAD-B175-1A09221921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27648" y="5661248"/>
            <a:ext cx="3528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IR atmospheric absorption spectrum and comparative blackbody curves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9DDD13-3D19-D203-1705-FB31BBEA66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51984" y="764705"/>
            <a:ext cx="54726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Atmospheric IR transmittance – impact of gas absorption </a:t>
            </a:r>
          </a:p>
        </p:txBody>
      </p:sp>
    </p:spTree>
    <p:extLst>
      <p:ext uri="{BB962C8B-B14F-4D97-AF65-F5344CB8AC3E}">
        <p14:creationId xmlns:p14="http://schemas.microsoft.com/office/powerpoint/2010/main" val="25281584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960" y="77049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Atmospheric Radiative Transfer </a:t>
            </a:r>
          </a:p>
        </p:txBody>
      </p:sp>
      <p:pic>
        <p:nvPicPr>
          <p:cNvPr id="4" name="Picture 2" descr="FIGURE06">
            <a:extLst>
              <a:ext uri="{FF2B5EF4-FFF2-40B4-BE49-F238E27FC236}">
                <a16:creationId xmlns:a16="http://schemas.microsoft.com/office/drawing/2014/main" id="{6C377880-5E09-37FD-AA12-72293C53A4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57"/>
            <a:ext cx="6525168" cy="431344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48499D5-85CD-AEB6-C3BB-C54D8694D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03239" y="736041"/>
            <a:ext cx="59090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rial" charset="0"/>
              </a:rPr>
              <a:t>1</a:t>
            </a:r>
            <a:r>
              <a:rPr lang="en-GB" altLang="en-US" sz="1800" baseline="30000" dirty="0">
                <a:latin typeface="Arial" charset="0"/>
              </a:rPr>
              <a:t>st</a:t>
            </a:r>
            <a:r>
              <a:rPr lang="en-GB" altLang="en-US" sz="1800" dirty="0">
                <a:latin typeface="Arial" charset="0"/>
              </a:rPr>
              <a:t> Order Radiative Transfer Model: Main radiation fluxes</a:t>
            </a:r>
            <a:endParaRPr lang="en-GB" altLang="en-US" sz="2400" dirty="0">
              <a:latin typeface="Arial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DFC6726-584C-3877-A6C4-2641E96DFD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1120" y="5193759"/>
            <a:ext cx="1773237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700" dirty="0">
                <a:latin typeface="Arial" charset="0"/>
              </a:rPr>
              <a:t>Forward model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5A96285-3084-7A39-C058-49D0B6AE88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52384" y="5525742"/>
            <a:ext cx="7584117" cy="37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de-DE" altLang="en-US" sz="1700" dirty="0">
                <a:cs typeface="Times New Roman" pitchFamily="18" charset="0"/>
              </a:rPr>
              <a:t>L</a:t>
            </a:r>
            <a:r>
              <a:rPr lang="de-DE" altLang="en-US" sz="1700" baseline="-30000" dirty="0">
                <a:cs typeface="Times New Roman" pitchFamily="18" charset="0"/>
                <a:sym typeface="Symbol" pitchFamily="18" charset="2"/>
              </a:rPr>
              <a:t>sat,</a:t>
            </a:r>
            <a:r>
              <a:rPr lang="en-GB" altLang="en-US" sz="1700" baseline="-30000" dirty="0">
                <a:cs typeface="Times New Roman" pitchFamily="18" charset="0"/>
                <a:sym typeface="Symbol" pitchFamily="18" charset="2"/>
              </a:rPr>
              <a:t></a:t>
            </a:r>
            <a:r>
              <a:rPr lang="de-DE" altLang="en-US" sz="1700" dirty="0">
                <a:latin typeface="Arial" charset="0"/>
                <a:cs typeface="Times New Roman" pitchFamily="18" charset="0"/>
              </a:rPr>
              <a:t> = </a:t>
            </a:r>
            <a:r>
              <a:rPr lang="de-DE" altLang="en-US" sz="17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r</a:t>
            </a:r>
            <a:r>
              <a:rPr lang="de-DE" altLang="en-US" sz="1700" b="1" baseline="-30000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surf</a:t>
            </a:r>
            <a:r>
              <a:rPr lang="de-DE" altLang="en-US" sz="1700" b="1" dirty="0">
                <a:solidFill>
                  <a:srgbClr val="C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(</a:t>
            </a:r>
            <a:r>
              <a:rPr lang="en-GB" altLang="en-US" sz="1700" dirty="0" err="1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en-GB" altLang="en-US" sz="1700" baseline="-30000" dirty="0" err="1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  <a:sym typeface="Symbol" pitchFamily="18" charset="2"/>
              </a:rPr>
              <a:t>dir</a:t>
            </a:r>
            <a:r>
              <a:rPr lang="en-GB" altLang="en-US" sz="170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GB" altLang="en-US" sz="1700" dirty="0" err="1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  <a:sym typeface="Symbol" pitchFamily="18" charset="2"/>
              </a:rPr>
              <a:t>cos</a:t>
            </a:r>
            <a:r>
              <a:rPr lang="en-GB" altLang="en-US" sz="170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  <a:sym typeface="Symbol" pitchFamily="18" charset="2"/>
              </a:rPr>
              <a:t> </a:t>
            </a:r>
            <a:r>
              <a:rPr lang="en-GB" altLang="en-US" sz="1700" baseline="-300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i</a:t>
            </a:r>
            <a:r>
              <a:rPr lang="en-GB" altLang="en-US" sz="170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  <a:sym typeface="Symbol" pitchFamily="18" charset="2"/>
              </a:rPr>
              <a:t> + </a:t>
            </a:r>
            <a:r>
              <a:rPr lang="en-GB" altLang="en-US" sz="1700" dirty="0" err="1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en-GB" altLang="en-US" sz="1700" baseline="-30000" dirty="0" err="1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  <a:sym typeface="Symbol" pitchFamily="18" charset="2"/>
              </a:rPr>
              <a:t>dif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) (1/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) </a:t>
            </a:r>
            <a:r>
              <a:rPr lang="en-GB" altLang="en-US" sz="1700" dirty="0" err="1">
                <a:cs typeface="Times New Roman" pitchFamily="18" charset="0"/>
                <a:sym typeface="Symbol" pitchFamily="18" charset="2"/>
              </a:rPr>
              <a:t>exp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(-</a:t>
            </a:r>
            <a:r>
              <a:rPr lang="fr-FR" altLang="en-US" sz="1700" dirty="0">
                <a:cs typeface="Times New Roman" pitchFamily="18" charset="0"/>
                <a:sym typeface="Symbol" pitchFamily="18" charset="2"/>
              </a:rPr>
              <a:t></a:t>
            </a:r>
            <a:r>
              <a:rPr lang="fr-FR" altLang="en-US" sz="1700" baseline="-25000" dirty="0">
                <a:cs typeface="Times New Roman" pitchFamily="18" charset="0"/>
                <a:sym typeface="Symbol" pitchFamily="18" charset="2"/>
              </a:rPr>
              <a:t>atm</a:t>
            </a:r>
            <a:r>
              <a:rPr lang="fr-FR" altLang="en-US" sz="1700" dirty="0">
                <a:cs typeface="Times New Roman" pitchFamily="18" charset="0"/>
                <a:sym typeface="Symbol" pitchFamily="18" charset="2"/>
              </a:rPr>
              <a:t>/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cos 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</a:t>
            </a:r>
            <a:r>
              <a:rPr lang="en-GB" altLang="en-US" sz="1700" baseline="-25000" dirty="0">
                <a:latin typeface="Arial" charset="0"/>
                <a:cs typeface="Times New Roman" pitchFamily="18" charset="0"/>
              </a:rPr>
              <a:t>r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)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 + L</a:t>
            </a:r>
            <a:r>
              <a:rPr lang="en-GB" altLang="en-US" sz="1700" baseline="-25000" dirty="0">
                <a:cs typeface="Times New Roman" pitchFamily="18" charset="0"/>
                <a:sym typeface="Symbol" pitchFamily="18" charset="2"/>
              </a:rPr>
              <a:t>p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 +L</a:t>
            </a:r>
            <a:r>
              <a:rPr lang="en-GB" altLang="en-US" sz="1700" baseline="-25000" dirty="0">
                <a:cs typeface="Times New Roman" pitchFamily="18" charset="0"/>
                <a:sym typeface="Symbol" pitchFamily="18" charset="2"/>
              </a:rPr>
              <a:t>r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’</a:t>
            </a:r>
            <a:r>
              <a:rPr lang="en-GB" altLang="en-US" sz="1700" baseline="-30000" dirty="0">
                <a:latin typeface="Arial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  [W m</a:t>
            </a:r>
            <a:r>
              <a:rPr lang="en-GB" altLang="en-US" sz="1700" baseline="30000" dirty="0">
                <a:cs typeface="Times New Roman" pitchFamily="18" charset="0"/>
                <a:sym typeface="Symbol" pitchFamily="18" charset="2"/>
              </a:rPr>
              <a:t>-2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 sr</a:t>
            </a:r>
            <a:r>
              <a:rPr lang="en-GB" altLang="en-US" sz="1700" baseline="30000" dirty="0">
                <a:cs typeface="Times New Roman" pitchFamily="18" charset="0"/>
                <a:sym typeface="Symbol" pitchFamily="18" charset="2"/>
              </a:rPr>
              <a:t>-1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 </a:t>
            </a:r>
            <a:r>
              <a:rPr lang="de-DE" altLang="en-US" sz="1700" dirty="0">
                <a:cs typeface="Times New Roman" pitchFamily="18" charset="0"/>
                <a:sym typeface="Symbol" pitchFamily="18" charset="2"/>
              </a:rPr>
              <a:t>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m</a:t>
            </a:r>
            <a:r>
              <a:rPr lang="en-GB" altLang="en-US" sz="1700" baseline="30000" dirty="0">
                <a:cs typeface="Times New Roman" pitchFamily="18" charset="0"/>
                <a:sym typeface="Symbol" pitchFamily="18" charset="2"/>
              </a:rPr>
              <a:t>-1</a:t>
            </a:r>
            <a:r>
              <a:rPr lang="en-GB" altLang="en-US" sz="1700" dirty="0">
                <a:cs typeface="Times New Roman" pitchFamily="18" charset="0"/>
                <a:sym typeface="Symbol" pitchFamily="18" charset="2"/>
              </a:rPr>
              <a:t>]</a:t>
            </a:r>
            <a:endParaRPr lang="de-DE" altLang="en-US" sz="1700" baseline="-30000" dirty="0"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F576D5A-BCBF-FA1F-19F2-3E5B3305B7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704323" y="4523453"/>
            <a:ext cx="196165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1400" dirty="0">
                <a:latin typeface="Arial" charset="0"/>
              </a:rPr>
              <a:t>L</a:t>
            </a:r>
            <a:r>
              <a:rPr lang="en-GB" altLang="en-US" sz="1400" baseline="-25000" dirty="0">
                <a:latin typeface="Arial" charset="0"/>
              </a:rPr>
              <a:t>p</a:t>
            </a:r>
            <a:r>
              <a:rPr lang="en-GB" altLang="en-US" sz="1400" dirty="0">
                <a:latin typeface="Arial" charset="0"/>
              </a:rPr>
              <a:t> - path radiance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1400" dirty="0" err="1">
                <a:latin typeface="Arial" charset="0"/>
              </a:rPr>
              <a:t>r</a:t>
            </a:r>
            <a:r>
              <a:rPr lang="de-DE" altLang="en-US" sz="1400" baseline="-25000" dirty="0" err="1">
                <a:latin typeface="Arial" charset="0"/>
              </a:rPr>
              <a:t>s</a:t>
            </a:r>
            <a:r>
              <a:rPr lang="de-DE" altLang="en-US" sz="1400" dirty="0">
                <a:latin typeface="Arial" charset="0"/>
              </a:rPr>
              <a:t>– </a:t>
            </a:r>
            <a:r>
              <a:rPr lang="en-GB" altLang="en-US" sz="1400" dirty="0">
                <a:latin typeface="Arial" charset="0"/>
              </a:rPr>
              <a:t>surface reflectance</a:t>
            </a:r>
          </a:p>
        </p:txBody>
      </p:sp>
      <p:sp>
        <p:nvSpPr>
          <p:cNvPr id="13" name="Rechteck 1">
            <a:extLst>
              <a:ext uri="{FF2B5EF4-FFF2-40B4-BE49-F238E27FC236}">
                <a16:creationId xmlns:a16="http://schemas.microsoft.com/office/drawing/2014/main" id="{80F30966-F261-6788-EEBB-8BF04FAA7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957406" y="1367725"/>
            <a:ext cx="7397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2000" dirty="0">
                <a:latin typeface="Arial" charset="0"/>
                <a:cs typeface="Times New Roman" pitchFamily="18" charset="0"/>
              </a:rPr>
              <a:t>L</a:t>
            </a:r>
            <a:r>
              <a:rPr lang="de-DE" altLang="en-US" sz="2000" baseline="-30000" dirty="0">
                <a:latin typeface="Arial" charset="0"/>
                <a:cs typeface="Times New Roman" pitchFamily="18" charset="0"/>
                <a:sym typeface="Symbol" pitchFamily="18" charset="2"/>
              </a:rPr>
              <a:t>sat,</a:t>
            </a:r>
            <a:r>
              <a:rPr lang="en-GB" altLang="en-US" sz="2000" baseline="-30000" dirty="0">
                <a:latin typeface="Arial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de-DE" altLang="en-US" sz="2000" dirty="0">
                <a:latin typeface="Arial" charset="0"/>
                <a:cs typeface="Times New Roman" pitchFamily="18" charset="0"/>
              </a:rPr>
              <a:t> </a:t>
            </a:r>
            <a:endParaRPr lang="en-GB" altLang="en-US" sz="2000" dirty="0">
              <a:latin typeface="Arial" charset="0"/>
            </a:endParaRPr>
          </a:p>
        </p:txBody>
      </p:sp>
      <p:pic>
        <p:nvPicPr>
          <p:cNvPr id="17" name="Picture 5" descr="ReflLeutaschv01">
            <a:extLst>
              <a:ext uri="{FF2B5EF4-FFF2-40B4-BE49-F238E27FC236}">
                <a16:creationId xmlns:a16="http://schemas.microsoft.com/office/drawing/2014/main" id="{8B0B55CD-5A80-89C8-9004-B93951E210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 r="256" b="7682"/>
          <a:stretch/>
        </p:blipFill>
        <p:spPr bwMode="auto">
          <a:xfrm>
            <a:off x="8460032" y="3708291"/>
            <a:ext cx="3551408" cy="272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ReflLeutaschv01">
            <a:extLst>
              <a:ext uri="{FF2B5EF4-FFF2-40B4-BE49-F238E27FC236}">
                <a16:creationId xmlns:a16="http://schemas.microsoft.com/office/drawing/2014/main" id="{9306EFA6-EB2B-C70E-EEF8-391B671454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991" b="13798"/>
          <a:stretch/>
        </p:blipFill>
        <p:spPr bwMode="auto">
          <a:xfrm>
            <a:off x="8460032" y="846679"/>
            <a:ext cx="3642451" cy="259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FB384CA2-04D5-FCA9-2B97-D788892443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681603" y="1103437"/>
            <a:ext cx="1800201" cy="338554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AT" altLang="en-US" sz="1600" dirty="0">
                <a:latin typeface="Arial" charset="0"/>
              </a:rPr>
              <a:t>TOA radiance </a:t>
            </a:r>
            <a:r>
              <a:rPr lang="de-AT" altLang="en-US" sz="1600" dirty="0">
                <a:latin typeface="Arial" charset="0"/>
                <a:sym typeface="Symbol" panose="05050102010706020507" pitchFamily="18" charset="2"/>
              </a:rPr>
              <a:t></a:t>
            </a:r>
            <a:endParaRPr lang="de-DE" altLang="en-US" sz="1600" dirty="0">
              <a:latin typeface="Arial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D4B754CA-B1C9-BCC5-676B-99AD52F9C3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139033" y="3519579"/>
            <a:ext cx="1648896" cy="193899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500" dirty="0">
                <a:latin typeface="Arial" charset="0"/>
              </a:rPr>
              <a:t>Spectral surface reflectance  </a:t>
            </a:r>
            <a:r>
              <a:rPr lang="en-GB" altLang="en-US" sz="1500" dirty="0">
                <a:latin typeface="Arial" charset="0"/>
                <a:sym typeface="Symbol" panose="05050102010706020507" pitchFamily="18" charset="2"/>
              </a:rPr>
              <a:t></a:t>
            </a:r>
            <a:endParaRPr lang="en-GB" altLang="en-US" sz="15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500" dirty="0">
                <a:latin typeface="Arial" charset="0"/>
              </a:rPr>
              <a:t> </a:t>
            </a:r>
            <a:r>
              <a:rPr lang="en-GB" altLang="en-US" sz="15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sym typeface="Symbol" panose="05050102010706020507" pitchFamily="18" charset="2"/>
              </a:rPr>
              <a:t> </a:t>
            </a:r>
            <a:r>
              <a:rPr lang="en-GB" altLang="en-US" sz="1500" b="1" dirty="0">
                <a:latin typeface="Arial" charset="0"/>
                <a:sym typeface="Symbol" panose="05050102010706020507" pitchFamily="18" charset="2"/>
              </a:rPr>
              <a:t> </a:t>
            </a:r>
            <a:r>
              <a:rPr lang="en-GB" altLang="en-US" sz="1500" dirty="0">
                <a:latin typeface="Arial" charset="0"/>
              </a:rPr>
              <a:t>measured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500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</a:t>
            </a:r>
            <a:r>
              <a:rPr lang="en-GB" altLang="en-US" sz="1500" dirty="0">
                <a:latin typeface="Arial" charset="0"/>
                <a:sym typeface="Wingdings 3" panose="05040102010807070707" pitchFamily="18" charset="2"/>
              </a:rPr>
              <a:t> </a:t>
            </a:r>
            <a:r>
              <a:rPr lang="en-GB" altLang="en-US" sz="1500" dirty="0">
                <a:latin typeface="Arial" charset="0"/>
              </a:rPr>
              <a:t>deduced from MERIS data, using 6S atmos. correction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524A1E45-4832-B76B-5D3F-C5AA0C391AA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2910" y="6005669"/>
                <a:ext cx="7443290" cy="425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600" dirty="0">
                    <a:latin typeface="Arial" charset="0"/>
                  </a:rPr>
                  <a:t>Optical thickness: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GB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</m:t>
                        </m:r>
                      </m:sub>
                    </m:sSub>
                    <m:d>
                      <m:dPr>
                        <m:ctrlPr>
                          <a:rPr lang="en-GB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de-DE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de-DE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  <m:e>
                        <m:sSub>
                          <m:sSubPr>
                            <m:ctrlP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,</m:t>
                            </m:r>
                          </m:sub>
                        </m:sSub>
                        <m:d>
                          <m:dPr>
                            <m:ctrlP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alt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nary>
                    <m:r>
                      <a:rPr lang="de-DE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𝑑𝑧</m:t>
                    </m:r>
                    <m:r>
                      <a:rPr lang="de-DE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en-US" sz="1600" dirty="0">
                    <a:latin typeface="Arial" charset="0"/>
                  </a:rPr>
                  <a:t>; transmissivity </a:t>
                </a:r>
              </a:p>
            </p:txBody>
          </p:sp>
        </mc:Choice>
        <mc:Fallback xmlns=""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524A1E45-4832-B76B-5D3F-C5AA0C391AA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910" y="6005669"/>
                <a:ext cx="7443290" cy="425181"/>
              </a:xfrm>
              <a:prstGeom prst="rect">
                <a:avLst/>
              </a:prstGeom>
              <a:blipFill>
                <a:blip r:embed="rId5"/>
                <a:stretch>
                  <a:fillRect l="-410" t="-100000" b="-1614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16">
            <a:extLst>
              <a:ext uri="{FF2B5EF4-FFF2-40B4-BE49-F238E27FC236}">
                <a16:creationId xmlns:a16="http://schemas.microsoft.com/office/drawing/2014/main" id="{07FD734E-6A97-CC11-28FB-EC64EF28CC93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4101215982"/>
              </p:ext>
            </p:extLst>
          </p:nvPr>
        </p:nvGraphicFramePr>
        <p:xfrm>
          <a:off x="5578429" y="6059690"/>
          <a:ext cx="2175091" cy="297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6" imgW="1651000" imgH="228600" progId="Equation.3">
                  <p:embed/>
                </p:oleObj>
              </mc:Choice>
              <mc:Fallback>
                <p:oleObj name="Formel" r:id="rId6" imgW="1651000" imgH="228600" progId="Equation.3">
                  <p:embed/>
                  <p:pic>
                    <p:nvPicPr>
                      <p:cNvPr id="6" name="Object 16">
                        <a:extLst>
                          <a:ext uri="{FF2B5EF4-FFF2-40B4-BE49-F238E27FC236}">
                            <a16:creationId xmlns:a16="http://schemas.microsoft.com/office/drawing/2014/main" id="{07FD734E-6A97-CC11-28FB-EC64EF28CC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429" y="6059690"/>
                        <a:ext cx="2175091" cy="297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99764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graphicFrame>
        <p:nvGraphicFramePr>
          <p:cNvPr id="5" name="Object 1048">
            <a:extLst>
              <a:ext uri="{FF2B5EF4-FFF2-40B4-BE49-F238E27FC236}">
                <a16:creationId xmlns:a16="http://schemas.microsoft.com/office/drawing/2014/main" id="{F3AF0A53-649F-9E78-ED11-DC434DB03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346553"/>
              </p:ext>
            </p:extLst>
          </p:nvPr>
        </p:nvGraphicFramePr>
        <p:xfrm>
          <a:off x="5015880" y="1135678"/>
          <a:ext cx="6456040" cy="73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4572000" imgH="482600" progId="Equation.3">
                  <p:embed/>
                </p:oleObj>
              </mc:Choice>
              <mc:Fallback>
                <p:oleObj name="Formel" r:id="rId2" imgW="4572000" imgH="482600" progId="Equation.3">
                  <p:embed/>
                  <p:pic>
                    <p:nvPicPr>
                      <p:cNvPr id="35850" name="Object 1048">
                        <a:extLst>
                          <a:ext uri="{FF2B5EF4-FFF2-40B4-BE49-F238E27FC236}">
                            <a16:creationId xmlns:a16="http://schemas.microsoft.com/office/drawing/2014/main" id="{B1C70D85-253F-D2B4-CAF5-7F04DFF6E6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880" y="1135678"/>
                        <a:ext cx="6456040" cy="735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44">
            <a:extLst>
              <a:ext uri="{FF2B5EF4-FFF2-40B4-BE49-F238E27FC236}">
                <a16:creationId xmlns:a16="http://schemas.microsoft.com/office/drawing/2014/main" id="{E793AF66-A298-7F16-FFC4-8139F6B9F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896498"/>
              </p:ext>
            </p:extLst>
          </p:nvPr>
        </p:nvGraphicFramePr>
        <p:xfrm>
          <a:off x="6120376" y="1667579"/>
          <a:ext cx="5325817" cy="688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3733800" imgH="482600" progId="Equation.3">
                  <p:embed/>
                </p:oleObj>
              </mc:Choice>
              <mc:Fallback>
                <p:oleObj name="Formel" r:id="rId4" imgW="3733800" imgH="482600" progId="Equation.3">
                  <p:embed/>
                  <p:pic>
                    <p:nvPicPr>
                      <p:cNvPr id="35846" name="Object 1044">
                        <a:extLst>
                          <a:ext uri="{FF2B5EF4-FFF2-40B4-BE49-F238E27FC236}">
                            <a16:creationId xmlns:a16="http://schemas.microsoft.com/office/drawing/2014/main" id="{BE27385D-58F5-EE08-8B9D-FD60F2D9C7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376" y="1667579"/>
                        <a:ext cx="5325817" cy="6885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46">
            <a:extLst>
              <a:ext uri="{FF2B5EF4-FFF2-40B4-BE49-F238E27FC236}">
                <a16:creationId xmlns:a16="http://schemas.microsoft.com/office/drawing/2014/main" id="{7F835DBF-52EB-DE45-6FCF-09B6C9686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912" y="2234014"/>
            <a:ext cx="4176464" cy="1308050"/>
          </a:xfrm>
          <a:prstGeom prst="rect">
            <a:avLst/>
          </a:prstGeom>
          <a:noFill/>
          <a:ln w="9525">
            <a:solidFill>
              <a:schemeClr val="bg2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de-AT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 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- cos </a:t>
            </a:r>
            <a:r>
              <a:rPr lang="en-GB" altLang="en-US" sz="1600" baseline="-25000" dirty="0">
                <a:latin typeface="Arial" panose="020B0604020202020204" pitchFamily="34" charset="0"/>
                <a:sym typeface="Symbol" panose="05050102010706020507" pitchFamily="18" charset="2"/>
              </a:rPr>
              <a:t>view </a:t>
            </a:r>
            <a:r>
              <a:rPr lang="en-GB" altLang="en-US" sz="1600" dirty="0">
                <a:sym typeface="Symbol" panose="05050102010706020507" pitchFamily="18" charset="2"/>
              </a:rPr>
              <a:t>   </a:t>
            </a:r>
            <a:r>
              <a:rPr lang="en-GB" altLang="en-US" sz="1600" baseline="-25000" dirty="0">
                <a:sym typeface="Symbol" panose="05050102010706020507" pitchFamily="18" charset="2"/>
              </a:rPr>
              <a:t>0 </a:t>
            </a:r>
            <a:r>
              <a:rPr lang="en-GB" altLang="en-US" sz="1600" dirty="0">
                <a:sym typeface="Symbol" panose="05050102010706020507" pitchFamily="18" charset="2"/>
              </a:rPr>
              <a:t>- cos </a:t>
            </a:r>
            <a:r>
              <a:rPr lang="en-GB" altLang="en-US" sz="1600" baseline="-25000" dirty="0">
                <a:sym typeface="Symbol" panose="05050102010706020507" pitchFamily="18" charset="2"/>
              </a:rPr>
              <a:t>s</a:t>
            </a:r>
            <a:r>
              <a:rPr lang="en-GB" altLang="en-US" sz="1600" dirty="0">
                <a:sym typeface="Symbol" panose="05050102010706020507" pitchFamily="18" charset="2"/>
              </a:rPr>
              <a:t>      - optical thickness</a:t>
            </a:r>
            <a:endParaRPr lang="en-GB" altLang="en-US" sz="1600" baseline="-25000" dirty="0">
              <a:sym typeface="Symbol" panose="05050102010706020507" pitchFamily="18" charset="2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s‘ – position of scattering volume element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E</a:t>
            </a:r>
            <a:r>
              <a:rPr lang="en-GB" altLang="en-US" sz="1600" baseline="-25000" dirty="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 - direct solar irradiance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P </a:t>
            </a:r>
            <a:r>
              <a:rPr lang="en-GB" altLang="en-US" sz="1600" baseline="-25000" dirty="0">
                <a:sym typeface="Symbol" panose="05050102010706020507" pitchFamily="18" charset="2"/>
              </a:rPr>
              <a:t>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 - Scattering phase function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E858A71B-6EDD-2694-300A-3F692CB1E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896" y="135983"/>
            <a:ext cx="7704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Correction for Atmospheric Attenuation and Scattering  </a:t>
            </a:r>
          </a:p>
        </p:txBody>
      </p:sp>
      <p:sp>
        <p:nvSpPr>
          <p:cNvPr id="3" name="Text Box 1046">
            <a:extLst>
              <a:ext uri="{FF2B5EF4-FFF2-40B4-BE49-F238E27FC236}">
                <a16:creationId xmlns:a16="http://schemas.microsoft.com/office/drawing/2014/main" id="{E1A185EF-2560-0C10-88DB-B69E40734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376" y="731728"/>
            <a:ext cx="5518149" cy="338554"/>
          </a:xfrm>
          <a:prstGeom prst="rect">
            <a:avLst/>
          </a:prstGeom>
          <a:noFill/>
          <a:ln w="9525">
            <a:solidFill>
              <a:schemeClr val="bg2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reflected radiance                </a:t>
            </a:r>
            <a:r>
              <a:rPr lang="en-GB" altLang="en-US" sz="1600" dirty="0" err="1">
                <a:latin typeface="Arial" panose="020B0604020202020204" pitchFamily="34" charset="0"/>
                <a:sym typeface="Symbol" panose="05050102010706020507" pitchFamily="18" charset="2"/>
              </a:rPr>
              <a:t>atmosph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. source function </a:t>
            </a:r>
          </a:p>
        </p:txBody>
      </p:sp>
      <p:pic>
        <p:nvPicPr>
          <p:cNvPr id="11" name="Picture 1047">
            <a:extLst>
              <a:ext uri="{FF2B5EF4-FFF2-40B4-BE49-F238E27FC236}">
                <a16:creationId xmlns:a16="http://schemas.microsoft.com/office/drawing/2014/main" id="{A4EA6B67-3E03-332F-40E0-54177E2AB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r="4839"/>
          <a:stretch/>
        </p:blipFill>
        <p:spPr bwMode="auto">
          <a:xfrm>
            <a:off x="220332" y="1018444"/>
            <a:ext cx="4032448" cy="362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72C6C4CF-0D25-E471-19E6-4FA28431BC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015880" y="3717032"/>
            <a:ext cx="7087215" cy="2723823"/>
          </a:xfrm>
          <a:prstGeom prst="rect">
            <a:avLst/>
          </a:prstGeom>
          <a:noFill/>
          <a:ln w="6350">
            <a:solidFill>
              <a:schemeClr val="bg2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1600" dirty="0">
                <a:latin typeface="Arial" charset="0"/>
              </a:rPr>
              <a:t>A tool for atmospheric correction of optical satellite observations: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1600" dirty="0">
                <a:latin typeface="Arial" charset="0"/>
              </a:rPr>
              <a:t>     </a:t>
            </a:r>
            <a:r>
              <a:rPr lang="en-US" altLang="en-US" sz="1600" b="1" i="1" dirty="0">
                <a:latin typeface="Arial" charset="0"/>
              </a:rPr>
              <a:t>6S Second Simulation of the Satellite Signal in the Solar Spectrum</a:t>
            </a:r>
            <a:r>
              <a:rPr lang="en-US" altLang="en-US" sz="1600" dirty="0">
                <a:latin typeface="Arial" charset="0"/>
              </a:rPr>
              <a:t>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1600" dirty="0">
                <a:latin typeface="Arial" charset="0"/>
              </a:rPr>
              <a:t>Computer code for calculating (down-looking) planetary albedo, </a:t>
            </a:r>
            <a:r>
              <a:rPr lang="en-US" altLang="en-US" sz="1800" dirty="0">
                <a:latin typeface="Arial" charset="0"/>
                <a:sym typeface="Symbol" panose="05050102010706020507" pitchFamily="18" charset="2"/>
              </a:rPr>
              <a:t></a:t>
            </a:r>
            <a:r>
              <a:rPr lang="en-US" altLang="en-US" sz="1600" baseline="-25000" dirty="0">
                <a:latin typeface="Arial" charset="0"/>
                <a:sym typeface="Symbol" panose="05050102010706020507" pitchFamily="18" charset="2"/>
              </a:rPr>
              <a:t>TOA</a:t>
            </a:r>
            <a:r>
              <a:rPr lang="en-US" altLang="en-US" sz="1600" dirty="0">
                <a:latin typeface="Arial" charset="0"/>
                <a:sym typeface="Symbol" panose="05050102010706020507" pitchFamily="18" charset="2"/>
              </a:rPr>
              <a:t>.</a:t>
            </a:r>
            <a:r>
              <a:rPr lang="en-US" altLang="en-US" sz="1600" baseline="-25000" dirty="0">
                <a:latin typeface="Arial" charset="0"/>
                <a:sym typeface="Symbol" panose="05050102010706020507" pitchFamily="18" charset="2"/>
              </a:rPr>
              <a:t> </a:t>
            </a:r>
            <a:r>
              <a:rPr lang="en-US" altLang="en-US" sz="1600" dirty="0">
                <a:latin typeface="Arial" charset="0"/>
                <a:sym typeface="Symbol" panose="05050102010706020507" pitchFamily="18" charset="2"/>
              </a:rPr>
              <a:t>Solves the equation of transfer for in-homogenous atmospheres with a discrete number of layers. Offers choice of different conditions in the layers (water </a:t>
            </a:r>
            <a:r>
              <a:rPr lang="en-US" altLang="en-US" sz="1600" dirty="0" err="1">
                <a:latin typeface="Arial" charset="0"/>
                <a:sym typeface="Symbol" panose="05050102010706020507" pitchFamily="18" charset="2"/>
              </a:rPr>
              <a:t>vapour</a:t>
            </a:r>
            <a:r>
              <a:rPr lang="en-US" altLang="en-US" sz="1600" dirty="0">
                <a:latin typeface="Arial" charset="0"/>
                <a:sym typeface="Symbol" panose="05050102010706020507" pitchFamily="18" charset="2"/>
              </a:rPr>
              <a:t>, aerosol type, optical thickness), type and properties of the ground.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1600" dirty="0">
                <a:latin typeface="Arial" charset="0"/>
                <a:sym typeface="Symbol" panose="05050102010706020507" pitchFamily="18" charset="2"/>
              </a:rPr>
              <a:t>Formulation for wavelength without gas absorption: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altLang="en-US" sz="1600" dirty="0">
              <a:latin typeface="Arial" charset="0"/>
              <a:sym typeface="Symbol" panose="05050102010706020507" pitchFamily="18" charset="2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1600" dirty="0">
                <a:latin typeface="Arial" charset="0"/>
              </a:rPr>
              <a:t> </a:t>
            </a:r>
            <a:endParaRPr lang="de-DE" altLang="en-US" sz="1600" dirty="0">
              <a:latin typeface="Arial" charset="0"/>
            </a:endParaRPr>
          </a:p>
        </p:txBody>
      </p:sp>
      <p:graphicFrame>
        <p:nvGraphicFramePr>
          <p:cNvPr id="4" name="Object 15">
            <a:extLst>
              <a:ext uri="{FF2B5EF4-FFF2-40B4-BE49-F238E27FC236}">
                <a16:creationId xmlns:a16="http://schemas.microsoft.com/office/drawing/2014/main" id="{18E50E2C-C5B7-9456-8862-A2C5122AFD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186258"/>
              </p:ext>
            </p:extLst>
          </p:nvPr>
        </p:nvGraphicFramePr>
        <p:xfrm>
          <a:off x="5159896" y="5694886"/>
          <a:ext cx="6338199" cy="642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4305300" imgH="444500" progId="Equation.3">
                  <p:embed/>
                </p:oleObj>
              </mc:Choice>
              <mc:Fallback>
                <p:oleObj name="Formel" r:id="rId7" imgW="4305300" imgH="444500" progId="Equation.3">
                  <p:embed/>
                  <p:pic>
                    <p:nvPicPr>
                      <p:cNvPr id="9" name="Object 15">
                        <a:extLst>
                          <a:ext uri="{FF2B5EF4-FFF2-40B4-BE49-F238E27FC236}">
                            <a16:creationId xmlns:a16="http://schemas.microsoft.com/office/drawing/2014/main" id="{18E50E2C-C5B7-9456-8862-A2C5122AFD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896" y="5694886"/>
                        <a:ext cx="6338199" cy="642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046">
            <a:extLst>
              <a:ext uri="{FF2B5EF4-FFF2-40B4-BE49-F238E27FC236}">
                <a16:creationId xmlns:a16="http://schemas.microsoft.com/office/drawing/2014/main" id="{0070C949-EDE2-639F-3D3F-66F370FE5C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63352" y="4794210"/>
            <a:ext cx="4519404" cy="1554272"/>
          </a:xfrm>
          <a:prstGeom prst="rect">
            <a:avLst/>
          </a:prstGeom>
          <a:noFill/>
          <a:ln w="9525">
            <a:solidFill>
              <a:schemeClr val="bg2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1500" dirty="0">
                <a:latin typeface="Arial" panose="020B0604020202020204" pitchFamily="34" charset="0"/>
                <a:sym typeface="Symbol" panose="05050102010706020507" pitchFamily="18" charset="2"/>
              </a:rPr>
              <a:t>S      spherical albedo of the atmosphere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1500" dirty="0">
                <a:latin typeface="Arial" panose="020B0604020202020204" pitchFamily="34" charset="0"/>
              </a:rPr>
              <a:t>&lt;</a:t>
            </a:r>
            <a:r>
              <a:rPr lang="en-GB" altLang="en-US" sz="1500" dirty="0">
                <a:latin typeface="Arial" panose="020B0604020202020204" pitchFamily="34" charset="0"/>
                <a:sym typeface="Symbol" panose="05050102010706020507" pitchFamily="18" charset="2"/>
              </a:rPr>
              <a:t>&gt;  albedo of the surrounding area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1500" dirty="0">
                <a:latin typeface="Arial" panose="020B0604020202020204" pitchFamily="34" charset="0"/>
                <a:sym typeface="Symbol" panose="05050102010706020507" pitchFamily="18" charset="2"/>
              </a:rPr>
              <a:t></a:t>
            </a:r>
            <a:r>
              <a:rPr lang="en-GB" altLang="en-US" sz="1500" baseline="-25000" dirty="0">
                <a:latin typeface="Arial" panose="020B0604020202020204" pitchFamily="34" charset="0"/>
              </a:rPr>
              <a:t>R+A</a:t>
            </a:r>
            <a:r>
              <a:rPr lang="en-GB" altLang="en-US" sz="1500" dirty="0">
                <a:latin typeface="Arial" panose="020B0604020202020204" pitchFamily="34" charset="0"/>
                <a:sym typeface="Symbol" panose="05050102010706020507" pitchFamily="18" charset="2"/>
              </a:rPr>
              <a:t>  reflexion of the atmosphere due to scattering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1500" dirty="0">
                <a:latin typeface="Arial" panose="020B0604020202020204" pitchFamily="34" charset="0"/>
                <a:sym typeface="Symbol" panose="05050102010706020507" pitchFamily="18" charset="2"/>
              </a:rPr>
              <a:t>t        transmissivity of the atmosphere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1500" dirty="0"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en-GB" altLang="en-US" sz="1500" baseline="-25000" dirty="0">
                <a:latin typeface="Arial" panose="020B0604020202020204" pitchFamily="34" charset="0"/>
                <a:sym typeface="Symbol" panose="05050102010706020507" pitchFamily="18" charset="2"/>
              </a:rPr>
              <a:t>d</a:t>
            </a:r>
            <a:r>
              <a:rPr lang="en-GB" altLang="en-US" sz="1500" dirty="0">
                <a:latin typeface="Arial" panose="020B0604020202020204" pitchFamily="34" charset="0"/>
                <a:sym typeface="Symbol" panose="05050102010706020507" pitchFamily="18" charset="2"/>
              </a:rPr>
              <a:t>       transmissivity for diffuse radiation </a:t>
            </a:r>
          </a:p>
        </p:txBody>
      </p:sp>
    </p:spTree>
    <p:extLst>
      <p:ext uri="{BB962C8B-B14F-4D97-AF65-F5344CB8AC3E}">
        <p14:creationId xmlns:p14="http://schemas.microsoft.com/office/powerpoint/2010/main" val="372992649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5D4DCF6-1724-689B-412E-67EF1B824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852" y="95774"/>
            <a:ext cx="84969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Angular Dependence of Scattering by Aerosol Particles 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8C7DDCBB-3DDF-DB1A-205B-367B7931F6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343472" y="793985"/>
            <a:ext cx="3960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charset="0"/>
              </a:rPr>
              <a:t>Typical phase functions at 443 nm </a:t>
            </a:r>
          </a:p>
        </p:txBody>
      </p:sp>
      <p:pic>
        <p:nvPicPr>
          <p:cNvPr id="3" name="Picture 5" descr="Aerosol_phaseF_443nm_A-opt1997">
            <a:extLst>
              <a:ext uri="{FF2B5EF4-FFF2-40B4-BE49-F238E27FC236}">
                <a16:creationId xmlns:a16="http://schemas.microsoft.com/office/drawing/2014/main" id="{7810566A-BBDF-DCAF-065D-16437D0463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113344"/>
            <a:ext cx="536416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499E572A-7949-EB88-5462-B3874F46FC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11424" y="4908520"/>
            <a:ext cx="3960440" cy="140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Typical values for single scattering albedo </a:t>
            </a:r>
            <a:endParaRPr lang="en-GB" altLang="en-US" sz="1600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1000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Maritime particles     </a:t>
            </a:r>
            <a:r>
              <a:rPr lang="en-GB" altLang="en-US" sz="1600" baseline="-25000" dirty="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 = 0.99</a:t>
            </a:r>
          </a:p>
          <a:p>
            <a:pPr eaLnBrk="1" hangingPunct="1">
              <a:spcBef>
                <a:spcPct val="1500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Carbon particles  	</a:t>
            </a:r>
            <a:r>
              <a:rPr lang="en-GB" altLang="en-US" sz="1600" baseline="-25000" dirty="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 = 0.25-0.30</a:t>
            </a:r>
          </a:p>
          <a:p>
            <a:pPr eaLnBrk="1" hangingPunct="1">
              <a:spcBef>
                <a:spcPct val="1500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Sahara dust          	 </a:t>
            </a:r>
            <a:r>
              <a:rPr lang="en-GB" altLang="en-US" sz="1600" baseline="-25000" dirty="0"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 = 0.90-0.95</a:t>
            </a:r>
          </a:p>
        </p:txBody>
      </p:sp>
      <p:pic>
        <p:nvPicPr>
          <p:cNvPr id="9" name="Picture 4" descr="Scatter_Phase_function">
            <a:extLst>
              <a:ext uri="{FF2B5EF4-FFF2-40B4-BE49-F238E27FC236}">
                <a16:creationId xmlns:a16="http://schemas.microsoft.com/office/drawing/2014/main" id="{BF186B44-7A49-2419-6DA3-3FF90C1BC0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60" y="1924241"/>
            <a:ext cx="3809728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">
            <a:extLst>
              <a:ext uri="{FF2B5EF4-FFF2-40B4-BE49-F238E27FC236}">
                <a16:creationId xmlns:a16="http://schemas.microsoft.com/office/drawing/2014/main" id="{B802357B-EA4E-4B89-D31D-25F46639E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30" y="5934526"/>
            <a:ext cx="16621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86299134-0A03-DD9D-5EC2-91EFE599CA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203254"/>
              </p:ext>
            </p:extLst>
          </p:nvPr>
        </p:nvGraphicFramePr>
        <p:xfrm>
          <a:off x="7595642" y="1262549"/>
          <a:ext cx="1164654" cy="515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6" imgW="685502" imgH="304668" progId="Equation.3">
                  <p:embed/>
                </p:oleObj>
              </mc:Choice>
              <mc:Fallback>
                <p:oleObj name="Formel" r:id="rId6" imgW="685502" imgH="304668" progId="Equation.3">
                  <p:embed/>
                  <p:pic>
                    <p:nvPicPr>
                      <p:cNvPr id="29702" name="Object 13">
                        <a:extLst>
                          <a:ext uri="{FF2B5EF4-FFF2-40B4-BE49-F238E27FC236}">
                            <a16:creationId xmlns:a16="http://schemas.microsoft.com/office/drawing/2014/main" id="{B9E11DED-8275-B1F7-7BFD-3F7CDDDEEF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5642" y="1262549"/>
                        <a:ext cx="1164654" cy="515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42D1C4B-9FEF-FFBB-341A-82034942E2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24885" y="841540"/>
            <a:ext cx="30243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Directional dependence of scattering intensity  </a:t>
            </a:r>
          </a:p>
          <a:p>
            <a:r>
              <a:rPr lang="en-GB" sz="1700" dirty="0"/>
              <a:t>Size parameter</a:t>
            </a:r>
          </a:p>
        </p:txBody>
      </p:sp>
      <p:pic>
        <p:nvPicPr>
          <p:cNvPr id="18" name="Picture 10" descr="Streuung_Atm_Kyle_F6-1">
            <a:extLst>
              <a:ext uri="{FF2B5EF4-FFF2-40B4-BE49-F238E27FC236}">
                <a16:creationId xmlns:a16="http://schemas.microsoft.com/office/drawing/2014/main" id="{3A296AF6-D678-66DB-74AC-2808678BB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492896"/>
            <a:ext cx="3954380" cy="27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D07212-A185-415E-F6BC-C2F5B2876C40}"/>
              </a:ext>
            </a:extLst>
          </p:cNvPr>
          <p:cNvSpPr txBox="1"/>
          <p:nvPr/>
        </p:nvSpPr>
        <p:spPr>
          <a:xfrm>
            <a:off x="5463635" y="2084035"/>
            <a:ext cx="8211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ym typeface="Symbol" panose="05050102010706020507" pitchFamily="18" charset="2"/>
              </a:rPr>
              <a:t>  </a:t>
            </a:r>
          </a:p>
          <a:p>
            <a:r>
              <a:rPr lang="en-GB" sz="2000" dirty="0">
                <a:sym typeface="Symbol" panose="05050102010706020507" pitchFamily="18" charset="2"/>
              </a:rPr>
              <a:t>     </a:t>
            </a:r>
            <a:r>
              <a:rPr lang="en-GB" sz="2000" baseline="-25000" dirty="0">
                <a:sym typeface="Symbol" panose="05050102010706020507" pitchFamily="18" charset="2"/>
              </a:rPr>
              <a:t>s</a:t>
            </a:r>
            <a:endParaRPr lang="en-GB" sz="2000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1306A5-6DDD-A4A8-FA18-5359E44DB3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35802" y="163082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Difference in wavelength dependence of molecular at moderate atmospheric turbidity</a:t>
            </a:r>
          </a:p>
        </p:txBody>
      </p:sp>
    </p:spTree>
    <p:extLst>
      <p:ext uri="{BB962C8B-B14F-4D97-AF65-F5344CB8AC3E}">
        <p14:creationId xmlns:p14="http://schemas.microsoft.com/office/powerpoint/2010/main" val="10753285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536" y="77723"/>
            <a:ext cx="7560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Solar illumination and Reflectance in Complex Terrain</a:t>
            </a:r>
          </a:p>
        </p:txBody>
      </p:sp>
      <p:pic>
        <p:nvPicPr>
          <p:cNvPr id="7" name="Picture 6" descr="A diagram of a mountain&#10;&#10;Description automatically generated">
            <a:extLst>
              <a:ext uri="{FF2B5EF4-FFF2-40B4-BE49-F238E27FC236}">
                <a16:creationId xmlns:a16="http://schemas.microsoft.com/office/drawing/2014/main" id="{DD926142-CA17-4D42-23F2-18D296E84B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3" y="1006288"/>
            <a:ext cx="4801336" cy="3722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C50E66-4CC0-6CD8-7687-52F5F2569499}"/>
              </a:ext>
            </a:extLst>
          </p:cNvPr>
          <p:cNvSpPr txBox="1"/>
          <p:nvPr/>
        </p:nvSpPr>
        <p:spPr>
          <a:xfrm>
            <a:off x="110997" y="5253323"/>
            <a:ext cx="5046992" cy="91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1500" dirty="0"/>
              <a:t>E</a:t>
            </a:r>
            <a:r>
              <a:rPr lang="en-GB" sz="1500" baseline="-25000" dirty="0"/>
              <a:t>s</a:t>
            </a:r>
            <a:r>
              <a:rPr lang="en-GB" sz="1500" dirty="0"/>
              <a:t> direct &amp; E</a:t>
            </a:r>
            <a:r>
              <a:rPr lang="en-GB" sz="1500" baseline="-25000" dirty="0"/>
              <a:t>d</a:t>
            </a:r>
            <a:r>
              <a:rPr lang="en-GB" sz="1500" dirty="0"/>
              <a:t> diffuse solar irradiance (1) target radiance, (2) atmospheric path rad:, (3) background rad., (4) diffuse environmental irradiance, (5) reflected terrain irradiance.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26704385-2EBB-B486-C942-140132051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112134" y="4777986"/>
            <a:ext cx="1800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GB" altLang="en-US" sz="1400" dirty="0" err="1">
                <a:latin typeface="Arial" charset="0"/>
              </a:rPr>
              <a:t>Sirguey</a:t>
            </a:r>
            <a:r>
              <a:rPr lang="en-GB" altLang="en-US" sz="1400" dirty="0">
                <a:latin typeface="Arial" charset="0"/>
              </a:rPr>
              <a:t> et al., 2009</a:t>
            </a:r>
          </a:p>
        </p:txBody>
      </p:sp>
      <p:pic>
        <p:nvPicPr>
          <p:cNvPr id="11" name="Picture 10" descr="A diagram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2F3B1AB1-DE0F-9022-6DDD-A91B78E8F5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2"/>
          <a:stretch/>
        </p:blipFill>
        <p:spPr>
          <a:xfrm>
            <a:off x="5964002" y="846005"/>
            <a:ext cx="5847129" cy="4959259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C49F18AA-4730-E0DD-1DC1-1DCCE4F48FEC}"/>
              </a:ext>
            </a:extLst>
          </p:cNvPr>
          <p:cNvSpPr txBox="1">
            <a:spLocks/>
          </p:cNvSpPr>
          <p:nvPr/>
        </p:nvSpPr>
        <p:spPr bwMode="auto">
          <a:xfrm>
            <a:off x="8400256" y="3140968"/>
            <a:ext cx="1224135" cy="323165"/>
          </a:xfrm>
          <a:prstGeom prst="rect">
            <a:avLst/>
          </a:prstGeom>
          <a:solidFill>
            <a:srgbClr val="C1E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500" dirty="0">
                <a:latin typeface="Arial" charset="0"/>
              </a:rPr>
              <a:t>direct solar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58FDDD43-1E68-F983-F870-A6D8C0BD5B18}"/>
              </a:ext>
            </a:extLst>
          </p:cNvPr>
          <p:cNvSpPr txBox="1">
            <a:spLocks/>
          </p:cNvSpPr>
          <p:nvPr/>
        </p:nvSpPr>
        <p:spPr bwMode="auto">
          <a:xfrm>
            <a:off x="10200456" y="3140968"/>
            <a:ext cx="1224135" cy="323165"/>
          </a:xfrm>
          <a:prstGeom prst="rect">
            <a:avLst/>
          </a:prstGeom>
          <a:solidFill>
            <a:srgbClr val="C1E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500" dirty="0">
                <a:latin typeface="Arial" charset="0"/>
              </a:rPr>
              <a:t>diffuse solar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BD9FD3A1-E822-5344-7CF3-14982DDA59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194136" y="3137146"/>
            <a:ext cx="1627731" cy="323165"/>
          </a:xfrm>
          <a:prstGeom prst="rect">
            <a:avLst/>
          </a:prstGeom>
          <a:solidFill>
            <a:srgbClr val="C1E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500" dirty="0">
                <a:latin typeface="Arial" charset="0"/>
              </a:rPr>
              <a:t>direct &amp; diffuse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8C197799-102E-8CB4-392B-008778E684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109364" y="4581128"/>
            <a:ext cx="1627731" cy="553998"/>
          </a:xfrm>
          <a:prstGeom prst="rect">
            <a:avLst/>
          </a:prstGeom>
          <a:solidFill>
            <a:srgbClr val="C1E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500" dirty="0">
                <a:latin typeface="Arial" charset="0"/>
              </a:rPr>
              <a:t>adjacent terrain reflected 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66A05635-1021-17F3-D245-01FBEAE435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400256" y="4608709"/>
            <a:ext cx="1512168" cy="323165"/>
          </a:xfrm>
          <a:prstGeom prst="rect">
            <a:avLst/>
          </a:prstGeom>
          <a:solidFill>
            <a:srgbClr val="C1E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500" dirty="0">
                <a:latin typeface="Arial" charset="0"/>
              </a:rPr>
              <a:t>Slope reflected 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3BADF787-6DD2-7777-9435-A6855E4A35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023992" y="5872916"/>
            <a:ext cx="555961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8000" indent="-288000" eaLnBrk="1" hangingPunct="1">
              <a:spcBef>
                <a:spcPts val="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Chen et al., 2023: Review and evaluation of optical remote sensing terrain correction methods</a:t>
            </a:r>
            <a:r>
              <a:rPr lang="en-GB" altLang="en-US" sz="1400" dirty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321281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50BEE0CB-1EA7-E5C9-4F22-C147AD822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118217"/>
            <a:ext cx="9145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Impact of Spectral Reflectivity in Shadow Zones  </a:t>
            </a:r>
          </a:p>
        </p:txBody>
      </p:sp>
      <p:pic>
        <p:nvPicPr>
          <p:cNvPr id="5" name="Picture 4" descr="A map of mountains with different colored dots and lines&#10;&#10;Description automatically generated with medium confidence">
            <a:extLst>
              <a:ext uri="{FF2B5EF4-FFF2-40B4-BE49-F238E27FC236}">
                <a16:creationId xmlns:a16="http://schemas.microsoft.com/office/drawing/2014/main" id="{94FDC2E6-AA99-72A0-A31B-7B6E882FAC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8" y="1365073"/>
            <a:ext cx="5321526" cy="4673688"/>
          </a:xfrm>
          <a:prstGeom prst="rect">
            <a:avLst/>
          </a:prstGeom>
        </p:spPr>
      </p:pic>
      <p:pic>
        <p:nvPicPr>
          <p:cNvPr id="8" name="Picture 7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64B9EED7-B376-400B-809B-D876DA8AC9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836712"/>
            <a:ext cx="4752528" cy="2192158"/>
          </a:xfrm>
          <a:prstGeom prst="rect">
            <a:avLst/>
          </a:prstGeom>
        </p:spPr>
      </p:pic>
      <p:sp>
        <p:nvSpPr>
          <p:cNvPr id="6" name="PlaceHolder 1">
            <a:extLst>
              <a:ext uri="{FF2B5EF4-FFF2-40B4-BE49-F238E27FC236}">
                <a16:creationId xmlns:a16="http://schemas.microsoft.com/office/drawing/2014/main" id="{F374293F-FF81-78C8-8BEC-1FFEAE17EB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51984" y="3332781"/>
            <a:ext cx="6048672" cy="3057840"/>
          </a:xfrm>
          <a:prstGeom prst="rect">
            <a:avLst/>
          </a:prstGeom>
          <a:noFill/>
          <a:ln w="0">
            <a:noFill/>
          </a:ln>
        </p:spPr>
        <p:txBody>
          <a:bodyPr vert="horz" lIns="90000" tIns="45000" rIns="90000" bIns="4500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</a:pPr>
            <a:r>
              <a:rPr lang="en-GB" sz="1700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Accounting for different spectral irradiance in shadow zones: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700" i="1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Multispectral Unmixing with Locally Adaptive Endmember Selection   </a:t>
            </a:r>
            <a:r>
              <a:rPr lang="en-GB" sz="1700" b="1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LAMSU   </a:t>
            </a:r>
            <a:r>
              <a:rPr lang="en-GB" sz="1700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</a:t>
            </a:r>
            <a:r>
              <a:rPr lang="en-GB" altLang="en-US" sz="1800" i="1" dirty="0" err="1">
                <a:latin typeface="Arial" charset="0"/>
              </a:rPr>
              <a:t>Keuris</a:t>
            </a:r>
            <a:r>
              <a:rPr lang="en-GB" altLang="en-US" sz="1800" i="1" dirty="0">
                <a:latin typeface="Arial" charset="0"/>
              </a:rPr>
              <a:t> et al., 2023)</a:t>
            </a:r>
            <a:endParaRPr lang="de-DE" sz="1700" b="1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lvl="1" indent="-188913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GB" sz="1700" kern="0" spc="-1" dirty="0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  <a:t>Use all available spectral bands</a:t>
            </a:r>
          </a:p>
          <a:p>
            <a:pPr marL="363538" lvl="1" indent="-188913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GB" sz="1700" kern="0" spc="-1" dirty="0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  <a:t>Local selection of Endmembers: </a:t>
            </a:r>
            <a:br>
              <a:rPr lang="en-GB" sz="1700" kern="0" spc="-1" dirty="0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</a:br>
            <a:r>
              <a:rPr lang="en-GB" sz="1700" kern="0" spc="-1" dirty="0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  <a:t>- snow free, fully snow covered</a:t>
            </a:r>
            <a:br>
              <a:rPr lang="en-GB" sz="1700" kern="0" spc="-1" dirty="0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</a:br>
            <a:r>
              <a:rPr lang="en-GB" sz="1700" kern="0" spc="-1" dirty="0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  <a:t>- extracted directly from the image, </a:t>
            </a:r>
            <a:br>
              <a:rPr lang="en-GB" sz="1700" kern="0" spc="-1" dirty="0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</a:br>
            <a:r>
              <a:rPr lang="en-GB" sz="1700" kern="0" spc="-1" dirty="0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  <a:t>  separately for illuminated &amp; shaded areas</a:t>
            </a:r>
            <a:endParaRPr lang="de-DE" sz="1700" kern="0" spc="-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63538" lvl="1" indent="-188913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GB" sz="1700" kern="0" spc="-1" dirty="0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  <a:t>Use various combinations of nearby end-members </a:t>
            </a:r>
          </a:p>
          <a:p>
            <a:pPr marL="363538" lvl="1" indent="-188913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Char char="•"/>
            </a:pPr>
            <a:r>
              <a:rPr lang="en-GB" sz="1700" kern="0" spc="-1" dirty="0">
                <a:solidFill>
                  <a:srgbClr val="000000"/>
                </a:solidFill>
                <a:cs typeface="Arial" panose="020B0604020202020204" pitchFamily="34" charset="0"/>
              </a:rPr>
              <a:t>Estimation of uncertainty using error propagation</a:t>
            </a:r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24AADE00-6237-437F-4E4A-E5FD1AABB0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27448" y="880129"/>
            <a:ext cx="4200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S2 MSI, 25/11/2020, RGB channels 11/8/4</a:t>
            </a:r>
          </a:p>
        </p:txBody>
      </p:sp>
      <p:sp>
        <p:nvSpPr>
          <p:cNvPr id="10" name="Textfeld 6">
            <a:extLst>
              <a:ext uri="{FF2B5EF4-FFF2-40B4-BE49-F238E27FC236}">
                <a16:creationId xmlns:a16="http://schemas.microsoft.com/office/drawing/2014/main" id="{630D0E3A-A159-04BE-68A9-A8AE329225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47523" y="988603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/>
              <a:t>Sentinel-2 MSI channels</a:t>
            </a:r>
          </a:p>
        </p:txBody>
      </p:sp>
    </p:spTree>
    <p:extLst>
      <p:ext uri="{BB962C8B-B14F-4D97-AF65-F5344CB8AC3E}">
        <p14:creationId xmlns:p14="http://schemas.microsoft.com/office/powerpoint/2010/main" val="194063948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pic>
        <p:nvPicPr>
          <p:cNvPr id="7" name="Picture 6" descr="A graph of different types of snow&#10;&#10;Description automatically generated">
            <a:extLst>
              <a:ext uri="{FF2B5EF4-FFF2-40B4-BE49-F238E27FC236}">
                <a16:creationId xmlns:a16="http://schemas.microsoft.com/office/drawing/2014/main" id="{FB415045-FA33-0887-1913-D022CC986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052736"/>
            <a:ext cx="10225136" cy="4033337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05A795A5-3517-3D3B-3F30-D7951836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151886"/>
            <a:ext cx="64807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Spectral Reflectivity in Shadow Zones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5D912-30B2-B169-B27B-205642FF71AE}"/>
              </a:ext>
            </a:extLst>
          </p:cNvPr>
          <p:cNvSpPr txBox="1"/>
          <p:nvPr/>
        </p:nvSpPr>
        <p:spPr>
          <a:xfrm>
            <a:off x="839416" y="5229200"/>
            <a:ext cx="10801200" cy="1030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en-GB" sz="1700" dirty="0"/>
              <a:t>Sentinel-2B MSI TOA reflectance values  from the image of 25/11/2020. Left: reflectance of the well-illuminated spectra (round markers in the MSI image).      Right: reflectance in the shadow zone (diamond markers).</a:t>
            </a:r>
          </a:p>
          <a:p>
            <a:pPr>
              <a:lnSpc>
                <a:spcPts val="2300"/>
              </a:lnSpc>
            </a:pPr>
            <a:r>
              <a:rPr lang="en-GB" sz="1700" dirty="0"/>
              <a:t>Different scales of the y-axis.</a:t>
            </a:r>
          </a:p>
        </p:txBody>
      </p:sp>
    </p:spTree>
    <p:extLst>
      <p:ext uri="{BB962C8B-B14F-4D97-AF65-F5344CB8AC3E}">
        <p14:creationId xmlns:p14="http://schemas.microsoft.com/office/powerpoint/2010/main" val="165689442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3341C683-B684-0C0F-F88E-309C86971B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1"/>
          <a:stretch/>
        </p:blipFill>
        <p:spPr>
          <a:xfrm>
            <a:off x="6355657" y="1158695"/>
            <a:ext cx="5115079" cy="4968000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33874A1D-18E4-03E7-DF9D-036AAEB6F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118217"/>
            <a:ext cx="9145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Accounting for Different Spectral Reflectivity in Shadow Zones  </a:t>
            </a:r>
          </a:p>
        </p:txBody>
      </p:sp>
      <p:pic>
        <p:nvPicPr>
          <p:cNvPr id="6" name="Grafik 2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42A8E801-0588-E5F9-639D-9B1C1F5BE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910" y="4005064"/>
            <a:ext cx="593651" cy="2039328"/>
          </a:xfrm>
          <a:prstGeom prst="rect">
            <a:avLst/>
          </a:prstGeom>
        </p:spPr>
      </p:pic>
      <p:sp>
        <p:nvSpPr>
          <p:cNvPr id="7" name="Textfeld 23">
            <a:extLst>
              <a:ext uri="{FF2B5EF4-FFF2-40B4-BE49-F238E27FC236}">
                <a16:creationId xmlns:a16="http://schemas.microsoft.com/office/drawing/2014/main" id="{4048E834-916E-2859-8469-8AF614F38C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18736" y="741030"/>
            <a:ext cx="475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i="1" dirty="0"/>
              <a:t>FSC based on LAMSU </a:t>
            </a:r>
            <a:r>
              <a:rPr lang="en-GB" sz="1400" i="1" dirty="0"/>
              <a:t>(</a:t>
            </a:r>
            <a:r>
              <a:rPr lang="en-GB" sz="1400" i="1" dirty="0" err="1"/>
              <a:t>Keuris</a:t>
            </a:r>
            <a:r>
              <a:rPr lang="en-GB" sz="1400" i="1" dirty="0"/>
              <a:t> et al., 2023)</a:t>
            </a:r>
            <a:endParaRPr lang="en-GB" sz="1800" i="1" dirty="0"/>
          </a:p>
        </p:txBody>
      </p:sp>
      <p:pic>
        <p:nvPicPr>
          <p:cNvPr id="11" name="Grafik 7" descr="Ein Bild, das Karte, lila, Screenshot enthält.&#10;&#10;Automatisch generierte Beschreibung">
            <a:extLst>
              <a:ext uri="{FF2B5EF4-FFF2-40B4-BE49-F238E27FC236}">
                <a16:creationId xmlns:a16="http://schemas.microsoft.com/office/drawing/2014/main" id="{B41FD8DE-3240-9F8B-0CC9-C59D797EFF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1"/>
          <a:stretch/>
        </p:blipFill>
        <p:spPr>
          <a:xfrm>
            <a:off x="407368" y="1149547"/>
            <a:ext cx="5115082" cy="4968000"/>
          </a:xfrm>
          <a:prstGeom prst="rect">
            <a:avLst/>
          </a:prstGeom>
        </p:spPr>
      </p:pic>
      <p:sp>
        <p:nvSpPr>
          <p:cNvPr id="12" name="Textfeld 17">
            <a:extLst>
              <a:ext uri="{FF2B5EF4-FFF2-40B4-BE49-F238E27FC236}">
                <a16:creationId xmlns:a16="http://schemas.microsoft.com/office/drawing/2014/main" id="{3BD15A67-B9F1-A432-4721-1357CF9B2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0695" y="755922"/>
            <a:ext cx="47525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i="1" dirty="0"/>
              <a:t>Fractional Snow Cover based on NDSI</a:t>
            </a:r>
          </a:p>
        </p:txBody>
      </p:sp>
      <p:pic>
        <p:nvPicPr>
          <p:cNvPr id="13" name="Grafik 2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CA605A1D-1A91-4B6F-0BF3-D1486C7C4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02" y="4043919"/>
            <a:ext cx="593651" cy="2039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8">
                <a:extLst>
                  <a:ext uri="{FF2B5EF4-FFF2-40B4-BE49-F238E27FC236}">
                    <a16:creationId xmlns:a16="http://schemas.microsoft.com/office/drawing/2014/main" id="{F55503A9-1A44-C15F-DA0B-CD4653B3CA7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07568" y="6044392"/>
                <a:ext cx="2201970" cy="427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AT" sz="1600" dirty="0"/>
                  <a:t>NDSI</a:t>
                </a:r>
                <a:r>
                  <a:rPr lang="de-AT" sz="1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AT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  <m:t>𝑉𝐼𝑆</m:t>
                            </m:r>
                          </m:sub>
                        </m:sSub>
                        <m:r>
                          <a:rPr lang="de-AT" sz="1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  <m:t>𝑆𝑊𝐼𝑅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  <m:t>𝑉𝐼𝑆</m:t>
                            </m:r>
                          </m:sub>
                        </m:sSub>
                        <m:r>
                          <a:rPr lang="de-AT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AT" sz="1800" b="0" i="1" smtClean="0">
                                <a:latin typeface="Cambria Math" panose="02040503050406030204" pitchFamily="18" charset="0"/>
                              </a:rPr>
                              <m:t>𝑆𝑊𝐼𝑅</m:t>
                            </m:r>
                          </m:sub>
                        </m:sSub>
                      </m:den>
                    </m:f>
                  </m:oMath>
                </a14:m>
                <a:endParaRPr lang="de-AT" sz="1800" dirty="0"/>
              </a:p>
            </p:txBody>
          </p:sp>
        </mc:Choice>
        <mc:Fallback xmlns="">
          <p:sp>
            <p:nvSpPr>
              <p:cNvPr id="14" name="Textfeld 18">
                <a:extLst>
                  <a:ext uri="{FF2B5EF4-FFF2-40B4-BE49-F238E27FC236}">
                    <a16:creationId xmlns:a16="http://schemas.microsoft.com/office/drawing/2014/main" id="{F55503A9-1A44-C15F-DA0B-CD4653B3CA7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68" y="6044392"/>
                <a:ext cx="2201970" cy="427874"/>
              </a:xfrm>
              <a:prstGeom prst="rect">
                <a:avLst/>
              </a:prstGeom>
              <a:blipFill>
                <a:blip r:embed="rId5"/>
                <a:stretch>
                  <a:fillRect l="-5540" t="-5714" b="-1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0901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4E668EB4-2777-4CC9-A770-EDEA51D3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1268760"/>
            <a:ext cx="856895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GB" altLang="en-US" sz="800" b="1" dirty="0">
              <a:solidFill>
                <a:srgbClr val="333399"/>
              </a:solidFill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Radiometric Quantities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Refractive Index and spectral reflectivity of snow and ice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Impact of pollution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Angular dependence of reflectivity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Infrared emissivity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Atmospheric Radiative Transfer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Corrections for impacts of atmospheric propagation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/>
              <a:t>Solar illumination and reflectance in complex terrain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altLang="en-US" dirty="0"/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8D9803B5-3026-4D9A-918D-F0B86821E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0"/>
            <a:ext cx="7416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tx2"/>
                </a:solidFill>
              </a:rPr>
              <a:t>Contents of the Lecture</a:t>
            </a: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636" y="82192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Impact of Canopy on Snow Cover Mapping</a:t>
            </a:r>
          </a:p>
        </p:txBody>
      </p:sp>
      <p:pic>
        <p:nvPicPr>
          <p:cNvPr id="5" name="Picture 4" descr="A diagram of a forest&#10;&#10;Description automatically generated">
            <a:extLst>
              <a:ext uri="{FF2B5EF4-FFF2-40B4-BE49-F238E27FC236}">
                <a16:creationId xmlns:a16="http://schemas.microsoft.com/office/drawing/2014/main" id="{D5A5EA70-4A3A-E655-EAD8-D8BF96C1FE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3" y="894983"/>
            <a:ext cx="4411419" cy="4328725"/>
          </a:xfrm>
          <a:prstGeom prst="rect">
            <a:avLst/>
          </a:prstGeom>
        </p:spPr>
      </p:pic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D995EE53-B14E-845F-0390-79CC04F55D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68" y="833214"/>
            <a:ext cx="5240619" cy="5013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B9A68A-904A-B1CD-4064-BDEB11D9B9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99856" y="1565791"/>
            <a:ext cx="2016224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500" dirty="0"/>
              <a:t>STC‐MODSCAG </a:t>
            </a:r>
            <a:r>
              <a:rPr lang="en-GB" sz="1500" dirty="0">
                <a:sym typeface="Symbol" panose="05050102010706020507" pitchFamily="18" charset="2"/>
              </a:rPr>
              <a:t></a:t>
            </a:r>
            <a:endParaRPr lang="en-GB" sz="1500" dirty="0"/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/>
              <a:t>viewable f</a:t>
            </a:r>
            <a:r>
              <a:rPr lang="en-GB" sz="1500" baseline="-25000" dirty="0"/>
              <a:t>SCA</a:t>
            </a:r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/>
              <a:t>canopy adjusted f</a:t>
            </a:r>
            <a:r>
              <a:rPr lang="en-GB" sz="1500" baseline="-25000" dirty="0"/>
              <a:t>SCA</a:t>
            </a:r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/>
              <a:t>vegetation fraction (</a:t>
            </a:r>
            <a:r>
              <a:rPr lang="en-GB" sz="1500" dirty="0" err="1"/>
              <a:t>f</a:t>
            </a:r>
            <a:r>
              <a:rPr lang="en-GB" sz="1500" baseline="-25000" dirty="0" err="1"/>
              <a:t>VEG</a:t>
            </a:r>
            <a:r>
              <a:rPr lang="en-GB" sz="1500" dirty="0"/>
              <a:t>)</a:t>
            </a:r>
          </a:p>
          <a:p>
            <a:pPr>
              <a:spcAft>
                <a:spcPts val="600"/>
              </a:spcAft>
            </a:pPr>
            <a:r>
              <a:rPr lang="en-GB" sz="1500" dirty="0"/>
              <a:t> </a:t>
            </a:r>
          </a:p>
          <a:p>
            <a:pPr marL="360000" indent="-360000">
              <a:spcAft>
                <a:spcPts val="600"/>
              </a:spcAft>
            </a:pPr>
            <a:r>
              <a:rPr lang="en-GB" sz="1500" dirty="0" err="1"/>
              <a:t>f</a:t>
            </a:r>
            <a:r>
              <a:rPr lang="en-GB" sz="1500" baseline="-25000" dirty="0" err="1"/>
              <a:t>SCA</a:t>
            </a:r>
            <a:r>
              <a:rPr lang="en-GB" sz="1500" baseline="-25000" dirty="0"/>
              <a:t>   </a:t>
            </a:r>
            <a:r>
              <a:rPr lang="en-GB" sz="1500" dirty="0"/>
              <a:t>fractional snow cover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B5CC18-896E-9B0E-6A1D-E6C6A1B78D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3352" y="5888305"/>
            <a:ext cx="11665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MODIS Snow Covered‐Area and Grain Size (MODSCAG) products provide fractional cover and snow grain size, applying multispectral unmixing based on multiple endmember spectral mixtures from a library of snow, vegetation, rock, and soil (</a:t>
            </a:r>
            <a:r>
              <a:rPr lang="en-US" sz="1500" i="1" dirty="0"/>
              <a:t>Painter et al., 2009</a:t>
            </a:r>
            <a:r>
              <a:rPr lang="en-US" sz="1500" dirty="0"/>
              <a:t>) </a:t>
            </a:r>
            <a:endParaRPr lang="en-GB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875F57-AD03-A0A0-894A-2C09697E60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5360" y="5217258"/>
            <a:ext cx="34563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/>
              <a:t>Impact of viewing zenith angle (VZA) on visible gap fraction (VGF)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6CFD11E-7E6D-6EA4-CE94-128513502B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681140" y="5047981"/>
            <a:ext cx="1872208" cy="338554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GB" altLang="en-US" sz="1600" i="1" dirty="0" err="1">
                <a:latin typeface="Arial" charset="0"/>
              </a:rPr>
              <a:t>Rittger</a:t>
            </a:r>
            <a:r>
              <a:rPr lang="en-GB" altLang="en-US" sz="1600" i="1" dirty="0">
                <a:latin typeface="Arial" charset="0"/>
              </a:rPr>
              <a:t> et al., 2020</a:t>
            </a:r>
          </a:p>
        </p:txBody>
      </p:sp>
    </p:spTree>
    <p:extLst>
      <p:ext uri="{BB962C8B-B14F-4D97-AF65-F5344CB8AC3E}">
        <p14:creationId xmlns:p14="http://schemas.microsoft.com/office/powerpoint/2010/main" val="401637299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77723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References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922299-DF6D-75FA-8A0C-7A281E2B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124745"/>
            <a:ext cx="10801200" cy="5256584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Chen, R., Yin, G., Zhao, W., Yan, K., Wu, S., Hao, D., Liu, G.: </a:t>
            </a: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Topographic correction of optical remote sensing images of mountain areas. IEEE </a:t>
            </a:r>
            <a:r>
              <a:rPr lang="en-US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Geosc</a:t>
            </a: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. Rem. Sens. Magazine,   Vol. 11 (4), 125 – 145, 2023.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Chylek</a:t>
            </a:r>
            <a:r>
              <a:rPr lang="en-GB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P.,  Ramaswamy, V., Srivastava, V.: Albedo of soot-contaminated snow. J. </a:t>
            </a:r>
            <a:r>
              <a:rPr lang="en-GB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Geophys</a:t>
            </a:r>
            <a:r>
              <a:rPr lang="en-GB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. Res., Vol. 88, C15, 10827-10843, 1983.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Dozier, J., Painter, T.H.: Multispectral and hyperspectral remote sensing of Alpine snow properties. Annual Rev. Earth and Planetary Sciences, Vol. 32, 465-494, 2004.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Dozier, J., </a:t>
            </a:r>
            <a:r>
              <a:rPr lang="en-GB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Nolin,A</a:t>
            </a:r>
            <a:r>
              <a:rPr lang="en-GB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. W., Green, R. O., Painter, T. J: </a:t>
            </a: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Interpretation of snow properties from imaging spectrometry. Rem Sens. Env., 113, 525 – 537, 2009.</a:t>
            </a:r>
            <a:endParaRPr lang="en-GB" altLang="en-US" sz="16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Dumont, M., </a:t>
            </a:r>
            <a:r>
              <a:rPr lang="en-US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Brissaud</a:t>
            </a: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O., Picard, G., Schmitt, B-. </a:t>
            </a:r>
            <a:r>
              <a:rPr lang="en-US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Gallet</a:t>
            </a: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J.-c., Arnaud, Y.:  High-accuracy measurements of snow Bidirectional Reflectance Distribution Function at visible and NIR wavelengths – comparison with modelling results. Atmos. Chem. Phys., 10, 2507–2520, 2010. </a:t>
            </a:r>
            <a:endParaRPr lang="en-GB" altLang="en-US" sz="16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Keuris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L., </a:t>
            </a: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Hetzenecker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M., </a:t>
            </a: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Nagler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T., </a:t>
            </a: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Mölg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N, </a:t>
            </a: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Schwaizer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G.: An adaptive method for the estimation of snow-covered fraction with error propagation for applications from local to global scales. Remote Sensing, 15, 1231, https://doi.org/10.3390/rs15051231, 2023.</a:t>
            </a:r>
            <a:endParaRPr lang="en-GB" altLang="en-US" sz="16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Nalli, R.N., Dang, C., Jung, A. et al.:   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Physically based thermal infrared snow/ice surface emissivity for fast radiative transfer models</a:t>
            </a:r>
            <a:r>
              <a:rPr lang="en-GB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Remote</a:t>
            </a:r>
            <a:r>
              <a:rPr lang="fr-FR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Sens. 15, 5509. https://doi.org/10.3390/rs15235509, 2023.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0"/>
              </a:spcAft>
            </a:pPr>
            <a:r>
              <a:rPr lang="fr-FR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Oerlemans</a:t>
            </a:r>
            <a:r>
              <a:rPr lang="fr-FR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J. : Glaciers and </a:t>
            </a:r>
            <a:r>
              <a:rPr lang="fr-FR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Climate</a:t>
            </a:r>
            <a:r>
              <a:rPr lang="fr-FR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Change. A.A. </a:t>
            </a:r>
            <a:r>
              <a:rPr lang="fr-FR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Balkema</a:t>
            </a:r>
            <a:r>
              <a:rPr lang="fr-FR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Lisse, </a:t>
            </a:r>
            <a:r>
              <a:rPr lang="fr-FR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Abingdon</a:t>
            </a:r>
            <a:r>
              <a:rPr lang="fr-FR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Exton</a:t>
            </a:r>
            <a:r>
              <a:rPr lang="fr-FR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Tokyo, 2001.</a:t>
            </a:r>
            <a:endParaRPr lang="en-GB" sz="16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Painter, T.H., Dozier, J.: Measurements of the hemispherical-directional reflectance of snow at fine spectral and angular resolution. J. </a:t>
            </a:r>
            <a:r>
              <a:rPr lang="en-US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Geophys</a:t>
            </a: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. Res., 109(D18), D18115, (10.1029/2003JD004458.), 2004.</a:t>
            </a:r>
          </a:p>
        </p:txBody>
      </p:sp>
    </p:spTree>
    <p:extLst>
      <p:ext uri="{BB962C8B-B14F-4D97-AF65-F5344CB8AC3E}">
        <p14:creationId xmlns:p14="http://schemas.microsoft.com/office/powerpoint/2010/main" val="52377103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77723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References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922299-DF6D-75FA-8A0C-7A281E2B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1052736"/>
            <a:ext cx="10801200" cy="460861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Painter, T. H., </a:t>
            </a:r>
            <a:r>
              <a:rPr lang="en-US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Rittger</a:t>
            </a: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K., McKenzie, C., Slaughter, P., Davis, R. E., Dozier, J.: Retrieval of subpixel snow covered area, grain size, and albedo from MODIS. Rem. Sens. Env., 113(4), 868–879. https://doi.org/10.1016/J.Rse.2009.01.001, 2009.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</a:pP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Painter, T.H., Seidel, F., Bryant, A.C.,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Skiles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S.M.,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Rittger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K.: Imaging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albedo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radiative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forcing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light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absorbing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impurities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mountain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snow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. J. </a:t>
            </a:r>
            <a:r>
              <a:rPr lang="de-AT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Geophys</a:t>
            </a:r>
            <a:r>
              <a:rPr lang="de-AT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. Res. - Atmos. 118 (17), 9511–9523, 2013.</a:t>
            </a:r>
            <a:endParaRPr lang="en-GB" altLang="en-US" sz="16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Rittger</a:t>
            </a: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K., Raleigh, M. S., Dozier, J., Hill, A. F., Lutz, J. A., Painter, T. H.: Canopy adjustment and improved cloud detection for remotely sensed snow cover mapping. Water Res. Research, 55, e2019WR024914. https://doi.org/10.1029/2019WR024914, 2020.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</a:pPr>
            <a:r>
              <a:rPr lang="en-GB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Sirguey</a:t>
            </a:r>
            <a:r>
              <a:rPr lang="en-GB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P., Mathieu, R., Arnaud, Y.: 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Subpixel monitoring of the seasonal snow cover with MODIS at 250 m spatial resolution in the Southern Alps of New Zealand: Methodology and accuracy assessment. Rem Sens. Env., 113, 160-181, 2009.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Vermote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E., </a:t>
            </a: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Tanré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D., </a:t>
            </a: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Deuzé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J. L., Herman, M., </a:t>
            </a: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Morcrette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J. J.: Second simulation of the satellite signal in solar spectrum: An overview. IEEE Trans. Geoscience and Remote Sensing, 35, 675–686, 1997.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Warren, S. G., </a:t>
            </a:r>
            <a:r>
              <a:rPr 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Wiscombe</a:t>
            </a:r>
            <a:r>
              <a:rPr 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W. J.: A model for the spectral albedo of snow: II/Snow containing Atmospheric Aerosols. J. Atmos. Sci., 37, 2734–2745, 1980.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16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Wiscombe</a:t>
            </a:r>
            <a:r>
              <a:rPr lang="en-US" altLang="en-US" sz="16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W. J., Warren, S. G.: A model for the spectral albedo of snow: I. Pure snow. J. Atmos. Sci., 37, 2712–2733, 1980.</a:t>
            </a:r>
            <a:endParaRPr lang="en-GB" altLang="en-US" sz="16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2659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7">
            <a:extLst>
              <a:ext uri="{FF2B5EF4-FFF2-40B4-BE49-F238E27FC236}">
                <a16:creationId xmlns:a16="http://schemas.microsoft.com/office/drawing/2014/main" id="{8D9803B5-3026-4D9A-918D-F0B86821E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0"/>
            <a:ext cx="7416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tx2"/>
                </a:solidFill>
              </a:rPr>
              <a:t>Radiometric Quantities</a:t>
            </a: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D0208F13-F81E-9D02-BDAF-EB0CAB0DFA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63352" y="820736"/>
            <a:ext cx="6048672" cy="22960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2325" eaLnBrk="1" hangingPunct="1">
              <a:spcBef>
                <a:spcPct val="50000"/>
              </a:spcBef>
              <a:buFontTx/>
              <a:buNone/>
              <a:tabLst>
                <a:tab pos="2509838" algn="l"/>
              </a:tabLst>
            </a:pPr>
            <a:r>
              <a:rPr lang="en-GB" altLang="en-US" sz="1600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Radiometric Quantities</a:t>
            </a:r>
            <a:r>
              <a:rPr lang="en-GB" altLang="en-US" sz="1600" i="1" dirty="0">
                <a:latin typeface="Arial" panose="020B0604020202020204" pitchFamily="34" charset="0"/>
                <a:cs typeface="Times New Roman" panose="02020603050405020304" pitchFamily="18" charset="0"/>
              </a:rPr>
              <a:t>	 Symbol			Unit</a:t>
            </a:r>
          </a:p>
          <a:p>
            <a:pPr defTabSz="836613" eaLnBrk="1" hangingPunct="1">
              <a:spcAft>
                <a:spcPct val="15000"/>
              </a:spcAft>
              <a:buFontTx/>
              <a:buNone/>
              <a:tabLst>
                <a:tab pos="2509838" algn="l"/>
              </a:tabLst>
            </a:pP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Radiant energy		 Q		             J, </a:t>
            </a:r>
            <a:r>
              <a:rPr lang="en-GB" altLang="en-US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Ws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altLang="en-US" sz="1600" baseline="30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ct val="15000"/>
              </a:spcAft>
              <a:buFontTx/>
              <a:buNone/>
              <a:tabLst>
                <a:tab pos="2601913" algn="l"/>
              </a:tabLst>
            </a:pP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Radiant flux (power)	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	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= </a:t>
            </a:r>
            <a:r>
              <a:rPr lang="en-GB" altLang="en-US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dQ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/dt	      W, J s</a:t>
            </a:r>
            <a:r>
              <a:rPr lang="en-GB" alt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-1</a:t>
            </a:r>
          </a:p>
          <a:p>
            <a:pPr eaLnBrk="1" hangingPunct="1">
              <a:spcAft>
                <a:spcPct val="15000"/>
              </a:spcAft>
              <a:buFontTx/>
              <a:buNone/>
              <a:tabLst>
                <a:tab pos="2601913" algn="l"/>
              </a:tabLst>
            </a:pP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Intensity (point source)	I		I = d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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/d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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	      W sr</a:t>
            </a:r>
            <a:r>
              <a:rPr lang="en-GB" alt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-1</a:t>
            </a:r>
            <a:endParaRPr lang="en-GB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ct val="15000"/>
              </a:spcAft>
              <a:buFontTx/>
              <a:buNone/>
              <a:tabLst>
                <a:tab pos="2509838" algn="l"/>
              </a:tabLst>
            </a:pP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Irradiance(flux density)	 M, E	M = d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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lang="en-GB" altLang="en-US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dA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     W m</a:t>
            </a:r>
            <a:r>
              <a:rPr lang="en-GB" alt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-2</a:t>
            </a:r>
            <a:endParaRPr lang="en-GB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defTabSz="868363" eaLnBrk="1" hangingPunct="1">
              <a:spcAft>
                <a:spcPct val="15000"/>
              </a:spcAft>
              <a:buFontTx/>
              <a:buNone/>
              <a:tabLst>
                <a:tab pos="2601913" algn="l"/>
              </a:tabLst>
            </a:pP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Radiance		L  = d</a:t>
            </a:r>
            <a:r>
              <a:rPr lang="en-GB" alt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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/(cos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dA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d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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)       W m</a:t>
            </a:r>
            <a:r>
              <a:rPr lang="en-GB" alt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-2</a:t>
            </a: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sr</a:t>
            </a:r>
            <a:r>
              <a:rPr lang="en-GB" alt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-1</a:t>
            </a:r>
          </a:p>
          <a:p>
            <a:pPr defTabSz="868363" eaLnBrk="1" hangingPunct="1">
              <a:spcAft>
                <a:spcPct val="150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Spectral radiance</a:t>
            </a:r>
            <a:r>
              <a:rPr lang="de-DE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		L</a:t>
            </a:r>
            <a:r>
              <a:rPr lang="de-DE" altLang="en-US" sz="1600" baseline="-250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de-DE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		  W m</a:t>
            </a:r>
            <a:r>
              <a:rPr lang="de-DE" alt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-2</a:t>
            </a:r>
            <a:r>
              <a:rPr lang="de-DE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sr</a:t>
            </a:r>
            <a:r>
              <a:rPr lang="de-DE" alt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-1</a:t>
            </a:r>
            <a:r>
              <a:rPr lang="de-DE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altLang="en-US" sz="1600" dirty="0"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m </a:t>
            </a:r>
            <a:r>
              <a:rPr lang="de-DE" altLang="en-US" sz="160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-1</a:t>
            </a:r>
            <a:r>
              <a:rPr lang="de-DE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de-AT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13">
            <a:extLst>
              <a:ext uri="{FF2B5EF4-FFF2-40B4-BE49-F238E27FC236}">
                <a16:creationId xmlns:a16="http://schemas.microsoft.com/office/drawing/2014/main" id="{CF1AD0AD-E1CA-17D8-5D9D-8A51437E3E5C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783331488"/>
              </p:ext>
            </p:extLst>
          </p:nvPr>
        </p:nvGraphicFramePr>
        <p:xfrm>
          <a:off x="335360" y="3264883"/>
          <a:ext cx="4608512" cy="3005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01056" imgH="3520440" progId="Word.Document.8">
                  <p:embed/>
                </p:oleObj>
              </mc:Choice>
              <mc:Fallback>
                <p:oleObj name="Document" r:id="rId3" imgW="5401056" imgH="3520440" progId="Word.Document.8">
                  <p:embed/>
                  <p:pic>
                    <p:nvPicPr>
                      <p:cNvPr id="8200" name="Object 13">
                        <a:extLst>
                          <a:ext uri="{FF2B5EF4-FFF2-40B4-BE49-F238E27FC236}">
                            <a16:creationId xmlns:a16="http://schemas.microsoft.com/office/drawing/2014/main" id="{3C3B20D9-9870-E7A3-DEB3-FCA484FBE3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0" y="3264883"/>
                        <a:ext cx="4608512" cy="3005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7481C31-F260-E55C-730B-56CB03532845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1579737208"/>
              </p:ext>
            </p:extLst>
          </p:nvPr>
        </p:nvGraphicFramePr>
        <p:xfrm>
          <a:off x="6816079" y="1660491"/>
          <a:ext cx="2581917" cy="677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97950" imgH="393529" progId="Equation.3">
                  <p:embed/>
                </p:oleObj>
              </mc:Choice>
              <mc:Fallback>
                <p:oleObj name="Equation" r:id="rId5" imgW="1497950" imgH="393529" progId="Equation.3">
                  <p:embed/>
                  <p:pic>
                    <p:nvPicPr>
                      <p:cNvPr id="13318" name="Object 4">
                        <a:extLst>
                          <a:ext uri="{FF2B5EF4-FFF2-40B4-BE49-F238E27FC236}">
                            <a16:creationId xmlns:a16="http://schemas.microsoft.com/office/drawing/2014/main" id="{A2540FDA-2FBC-481A-FD6C-B5E627F783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079" y="1660491"/>
                        <a:ext cx="2581917" cy="677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Rad_transfer_path">
            <a:extLst>
              <a:ext uri="{FF2B5EF4-FFF2-40B4-BE49-F238E27FC236}">
                <a16:creationId xmlns:a16="http://schemas.microsoft.com/office/drawing/2014/main" id="{D460D9F5-01EA-F732-DC48-0BF616FE07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820736"/>
            <a:ext cx="2855640" cy="207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468ABFB2-1BF3-FF39-9159-5618EC50AF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679653" y="901251"/>
            <a:ext cx="33691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Radiative Transfer (RT) Equation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3E93E-9C30-77B6-9637-118A65F5BB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53937" y="2723909"/>
            <a:ext cx="5472608" cy="106182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spcAft>
                <a:spcPts val="9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Loss term for absorption: </a:t>
            </a:r>
            <a:r>
              <a:rPr lang="en-GB" altLang="en-US" sz="1600" i="1" dirty="0">
                <a:latin typeface="Arial" panose="020B0604020202020204" pitchFamily="34" charset="0"/>
              </a:rPr>
              <a:t>V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 </a:t>
            </a:r>
            <a:r>
              <a:rPr lang="en-GB" altLang="en-US" sz="1600" i="1" dirty="0">
                <a:latin typeface="Arial" panose="020B0604020202020204" pitchFamily="34" charset="0"/>
              </a:rPr>
              <a:t>= -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 L 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GB" altLang="en-US" sz="1600" baseline="-25000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      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  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[m</a:t>
            </a:r>
            <a:r>
              <a:rPr lang="en-GB" altLang="en-US" sz="1600" baseline="30000" dirty="0"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en-GB" altLang="en-US" sz="1600" baseline="-25000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spcAft>
                <a:spcPts val="900"/>
              </a:spcAft>
              <a:buFontTx/>
              <a:buNone/>
            </a:pPr>
            <a:r>
              <a:rPr lang="en-GB" altLang="en-US" sz="1600" dirty="0"/>
              <a:t>Loss term for scattering:  </a:t>
            </a:r>
            <a:r>
              <a:rPr lang="en-GB" altLang="en-US" sz="1600" i="1" dirty="0">
                <a:latin typeface="Arial" panose="020B0604020202020204" pitchFamily="34" charset="0"/>
              </a:rPr>
              <a:t>V</a:t>
            </a:r>
            <a:r>
              <a:rPr lang="en-GB" altLang="en-US" sz="1600" i="1" baseline="-25000" dirty="0">
                <a:latin typeface="Arial" panose="020B0604020202020204" pitchFamily="34" charset="0"/>
              </a:rPr>
              <a:t>s 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</a:t>
            </a:r>
            <a:r>
              <a:rPr lang="en-GB" altLang="en-US" sz="1600" i="1" dirty="0">
                <a:latin typeface="Arial" panose="020B0604020202020204" pitchFamily="34" charset="0"/>
              </a:rPr>
              <a:t> = -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 L 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      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s 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  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[m</a:t>
            </a:r>
            <a:r>
              <a:rPr lang="en-GB" altLang="en-US" sz="1600" baseline="30000" dirty="0"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en-GB" altLang="en-US" sz="16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900"/>
              </a:spcAft>
              <a:buFontTx/>
              <a:buNone/>
            </a:pPr>
            <a:r>
              <a:rPr lang="en-GB" altLang="en-US" sz="1600" dirty="0">
                <a:latin typeface="Arial" panose="020B0604020202020204" pitchFamily="34" charset="0"/>
              </a:rPr>
              <a:t>Total losses: </a:t>
            </a:r>
            <a:r>
              <a:rPr lang="de-DE" altLang="en-US" sz="1600" i="1" dirty="0">
                <a:latin typeface="Arial" panose="020B0604020202020204" pitchFamily="34" charset="0"/>
              </a:rPr>
              <a:t>V</a:t>
            </a:r>
            <a:r>
              <a:rPr lang="de-DE" altLang="en-US" sz="1600" i="1" baseline="-25000" dirty="0">
                <a:latin typeface="Arial" panose="020B0604020202020204" pitchFamily="34" charset="0"/>
              </a:rPr>
              <a:t>a </a:t>
            </a:r>
            <a:r>
              <a:rPr lang="de-AT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</a:t>
            </a:r>
            <a:r>
              <a:rPr lang="de-AT" altLang="en-US" sz="1600" i="1" dirty="0">
                <a:latin typeface="Arial" panose="020B0604020202020204" pitchFamily="34" charset="0"/>
              </a:rPr>
              <a:t> + </a:t>
            </a:r>
            <a:r>
              <a:rPr lang="de-DE" altLang="en-US" sz="1600" i="1" dirty="0">
                <a:latin typeface="Arial" panose="020B0604020202020204" pitchFamily="34" charset="0"/>
              </a:rPr>
              <a:t>V</a:t>
            </a:r>
            <a:r>
              <a:rPr lang="de-DE" altLang="en-US" sz="1600" i="1" baseline="-25000" dirty="0">
                <a:latin typeface="Arial" panose="020B0604020202020204" pitchFamily="34" charset="0"/>
              </a:rPr>
              <a:t>s </a:t>
            </a:r>
            <a:r>
              <a:rPr lang="de-AT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</a:t>
            </a:r>
            <a:r>
              <a:rPr lang="de-AT" altLang="en-US" sz="1600" i="1" dirty="0">
                <a:latin typeface="Arial" panose="020B0604020202020204" pitchFamily="34" charset="0"/>
              </a:rPr>
              <a:t> = -</a:t>
            </a:r>
            <a:r>
              <a:rPr lang="de-AT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de-DE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e</a:t>
            </a:r>
            <a:r>
              <a:rPr lang="de-AT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 L </a:t>
            </a:r>
            <a:r>
              <a:rPr lang="de-AT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	          </a:t>
            </a:r>
            <a:r>
              <a:rPr lang="de-AT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de-DE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e</a:t>
            </a:r>
            <a:r>
              <a:rPr lang="de-AT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AT" altLang="en-US" sz="1600" i="1" dirty="0">
                <a:latin typeface="Arial" panose="020B0604020202020204" pitchFamily="34" charset="0"/>
              </a:rPr>
              <a:t>= </a:t>
            </a:r>
            <a:r>
              <a:rPr lang="de-AT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de-AT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de-AT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de-AT" altLang="en-US" sz="1600" i="1" dirty="0">
                <a:latin typeface="Arial" panose="020B0604020202020204" pitchFamily="34" charset="0"/>
              </a:rPr>
              <a:t>+ </a:t>
            </a:r>
            <a:r>
              <a:rPr lang="de-AT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de-AT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endParaRPr lang="de-DE" altLang="en-US" sz="1600" dirty="0"/>
          </a:p>
        </p:txBody>
      </p:sp>
      <p:pic>
        <p:nvPicPr>
          <p:cNvPr id="11" name="Picture 11" descr="Scat_angle">
            <a:extLst>
              <a:ext uri="{FF2B5EF4-FFF2-40B4-BE49-F238E27FC236}">
                <a16:creationId xmlns:a16="http://schemas.microsoft.com/office/drawing/2014/main" id="{590B1DDE-5F49-A9C5-9E0E-80AD6139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68" y="3968001"/>
            <a:ext cx="2547977" cy="213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5DE39F-41D0-B1A8-3023-E9E7147E9E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87888" y="3916854"/>
            <a:ext cx="7020377" cy="24622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600" dirty="0"/>
              <a:t>Source term for emission: </a:t>
            </a:r>
            <a:r>
              <a:rPr lang="en-GB" altLang="en-US" sz="1600" i="1" dirty="0">
                <a:latin typeface="Arial" panose="020B0604020202020204" pitchFamily="34" charset="0"/>
              </a:rPr>
              <a:t>J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 </a:t>
            </a:r>
            <a:r>
              <a:rPr lang="en-GB" altLang="en-US" sz="1600" i="1" dirty="0">
                <a:latin typeface="Arial" panose="020B0604020202020204" pitchFamily="34" charset="0"/>
              </a:rPr>
              <a:t> = 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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() B </a:t>
            </a:r>
            <a:r>
              <a:rPr lang="en-GB" altLang="en-US" sz="1600" i="1" baseline="-25000" dirty="0">
                <a:latin typeface="Arial" panose="020B0604020202020204" pitchFamily="34" charset="0"/>
                <a:sym typeface="Symbol" panose="05050102010706020507" pitchFamily="18" charset="2"/>
              </a:rPr>
              <a:t> 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(T)</a:t>
            </a:r>
          </a:p>
          <a:p>
            <a:pPr>
              <a:spcAft>
                <a:spcPts val="600"/>
              </a:spcAft>
            </a:pP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B (T)  [W m</a:t>
            </a:r>
            <a:r>
              <a:rPr lang="en-GB" altLang="en-US" sz="1600" i="1" baseline="30000" dirty="0">
                <a:latin typeface="Arial" panose="020B0604020202020204" pitchFamily="34" charset="0"/>
                <a:sym typeface="Symbol" panose="05050102010706020507" pitchFamily="18" charset="2"/>
              </a:rPr>
              <a:t>-2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i="1" dirty="0" err="1">
                <a:latin typeface="Arial" panose="020B0604020202020204" pitchFamily="34" charset="0"/>
                <a:sym typeface="Symbol" panose="05050102010706020507" pitchFamily="18" charset="2"/>
              </a:rPr>
              <a:t>sr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i="1" baseline="30000" dirty="0">
                <a:latin typeface="Arial" panose="020B0604020202020204" pitchFamily="34" charset="0"/>
                <a:sym typeface="Symbol" panose="05050102010706020507" pitchFamily="18" charset="2"/>
              </a:rPr>
              <a:t>–1 </a:t>
            </a:r>
            <a:r>
              <a:rPr lang="en-GB" altLang="en-US" sz="1800" i="1" dirty="0">
                <a:sym typeface="Symbol" panose="05050102010706020507" pitchFamily="18" charset="2"/>
              </a:rPr>
              <a:t>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GB" altLang="en-US" sz="1600" i="1" baseline="30000" dirty="0"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GB" altLang="en-US" sz="1600" i="1" dirty="0">
                <a:latin typeface="Arial" panose="020B0604020202020204" pitchFamily="34" charset="0"/>
                <a:sym typeface="Symbol" panose="05050102010706020507" pitchFamily="18" charset="2"/>
              </a:rPr>
              <a:t>]    blackbody radiance</a:t>
            </a:r>
          </a:p>
          <a:p>
            <a:pPr>
              <a:spcAft>
                <a:spcPts val="900"/>
              </a:spcAft>
            </a:pPr>
            <a:r>
              <a:rPr lang="en-GB" altLang="en-US" sz="1600" dirty="0">
                <a:sym typeface="Symbol" panose="05050102010706020507" pitchFamily="18" charset="2"/>
              </a:rPr>
              <a:t>Source term for scattering</a:t>
            </a:r>
            <a:r>
              <a:rPr lang="en-GB" altLang="en-US" sz="1600" i="1" dirty="0">
                <a:sym typeface="Symbol" panose="05050102010706020507" pitchFamily="18" charset="2"/>
              </a:rPr>
              <a:t>:</a:t>
            </a:r>
          </a:p>
          <a:p>
            <a:pPr>
              <a:spcAft>
                <a:spcPts val="900"/>
              </a:spcAft>
            </a:pPr>
            <a:endParaRPr lang="en-GB" altLang="en-US" sz="1600" i="1" dirty="0">
              <a:sym typeface="Symbol" panose="05050102010706020507" pitchFamily="18" charset="2"/>
            </a:endParaRPr>
          </a:p>
          <a:p>
            <a:pPr>
              <a:spcAft>
                <a:spcPts val="900"/>
              </a:spcAft>
            </a:pPr>
            <a:endParaRPr lang="en-GB" altLang="en-US" sz="1600" i="1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Aft>
                <a:spcPts val="900"/>
              </a:spcAft>
            </a:pP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P(</a:t>
            </a:r>
            <a:r>
              <a:rPr lang="en-GB" altLang="en-US" sz="1600" baseline="-25000" dirty="0"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GB" altLang="en-US" sz="1600" dirty="0">
                <a:latin typeface="Arial" panose="020B0604020202020204" pitchFamily="34" charset="0"/>
                <a:sym typeface="Symbol" panose="05050102010706020507" pitchFamily="18" charset="2"/>
              </a:rPr>
              <a:t> ) phase function</a:t>
            </a:r>
          </a:p>
          <a:p>
            <a:pPr>
              <a:spcAft>
                <a:spcPts val="900"/>
              </a:spcAft>
            </a:pPr>
            <a:r>
              <a:rPr lang="de-DE" altLang="en-US" sz="800" dirty="0"/>
              <a:t>	</a:t>
            </a:r>
            <a:r>
              <a:rPr lang="de-DE" altLang="en-US" sz="1600" dirty="0"/>
              <a:t>			</a:t>
            </a:r>
          </a:p>
        </p:txBody>
      </p:sp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052FACFB-FC4D-853B-F55A-580B789DB2DB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601889662"/>
              </p:ext>
            </p:extLst>
          </p:nvPr>
        </p:nvGraphicFramePr>
        <p:xfrm>
          <a:off x="5159896" y="4878857"/>
          <a:ext cx="4381970" cy="783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489200" imgH="444500" progId="Equation.3">
                  <p:embed/>
                </p:oleObj>
              </mc:Choice>
              <mc:Fallback>
                <p:oleObj name="Equation" r:id="rId9" imgW="2489200" imgH="444500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052FACFB-FC4D-853B-F55A-580B789DB2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896" y="4878857"/>
                        <a:ext cx="4381970" cy="783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5BE62826-6FBB-10A8-6C4A-181AF6257DE2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4167858340"/>
              </p:ext>
            </p:extLst>
          </p:nvPr>
        </p:nvGraphicFramePr>
        <p:xfrm>
          <a:off x="7248128" y="5658250"/>
          <a:ext cx="2470041" cy="71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11" imgW="1879600" imgH="546100" progId="Equation.3">
                  <p:embed/>
                </p:oleObj>
              </mc:Choice>
              <mc:Fallback>
                <p:oleObj name="Formel" r:id="rId11" imgW="1879600" imgH="546100" progId="Equation.3">
                  <p:embed/>
                  <p:pic>
                    <p:nvPicPr>
                      <p:cNvPr id="15367" name="Object 6">
                        <a:extLst>
                          <a:ext uri="{FF2B5EF4-FFF2-40B4-BE49-F238E27FC236}">
                            <a16:creationId xmlns:a16="http://schemas.microsoft.com/office/drawing/2014/main" id="{3DF88BDA-2A45-C525-CEDD-4019DAD9D1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128" y="5658250"/>
                        <a:ext cx="2470041" cy="717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85165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77723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Refractive Index of Ice in VIS and IR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DB3D7D-8CAD-E3BD-CBFB-CF1D4373DE6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5172" y="1124744"/>
                <a:ext cx="4680520" cy="4993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1800" dirty="0"/>
                  <a:t>Wave velocity: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de-DE" sz="18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rad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GB" sz="1800" dirty="0"/>
              </a:p>
              <a:p>
                <a:pPr>
                  <a:spcAft>
                    <a:spcPts val="1200"/>
                  </a:spcAft>
                </a:pPr>
                <a:r>
                  <a:rPr lang="en-GB" sz="1800" dirty="0"/>
                  <a:t>Non-magnetic media: </a:t>
                </a:r>
                <a:r>
                  <a:rPr lang="en-GB" sz="1800" dirty="0">
                    <a:sym typeface="Symbol" panose="05050102010706020507" pitchFamily="18" charset="2"/>
                  </a:rPr>
                  <a:t></a:t>
                </a:r>
                <a:r>
                  <a:rPr lang="en-GB" sz="1800" baseline="-25000" dirty="0">
                    <a:sym typeface="Symbol" panose="05050102010706020507" pitchFamily="18" charset="2"/>
                  </a:rPr>
                  <a:t>r</a:t>
                </a:r>
                <a:r>
                  <a:rPr lang="en-GB" sz="1800" dirty="0">
                    <a:sym typeface="Symbol" panose="05050102010706020507" pitchFamily="18" charset="2"/>
                  </a:rPr>
                  <a:t> = 1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sz="2000" dirty="0">
                    <a:sym typeface="Symbol" panose="05050102010706020507" pitchFamily="18" charset="2"/>
                  </a:rPr>
                  <a:t></a:t>
                </a:r>
                <a:r>
                  <a:rPr lang="en-GB" sz="2000" baseline="-25000" dirty="0">
                    <a:sym typeface="Symbol" panose="05050102010706020507" pitchFamily="18" charset="2"/>
                  </a:rPr>
                  <a:t>r</a:t>
                </a:r>
                <a:r>
                  <a:rPr lang="en-GB" sz="2000" dirty="0">
                    <a:sym typeface="Symbol" panose="05050102010706020507" pitchFamily="18" charset="2"/>
                  </a:rPr>
                  <a:t> = ’ – </a:t>
                </a:r>
                <a:r>
                  <a:rPr lang="en-GB" sz="2000" dirty="0" err="1">
                    <a:sym typeface="Symbol" panose="05050102010706020507" pitchFamily="18" charset="2"/>
                  </a:rPr>
                  <a:t>i</a:t>
                </a:r>
                <a:r>
                  <a:rPr lang="en-GB" sz="2000" dirty="0">
                    <a:sym typeface="Symbol" panose="05050102010706020507" pitchFamily="18" charset="2"/>
                  </a:rPr>
                  <a:t> ” = </a:t>
                </a:r>
                <a:r>
                  <a:rPr lang="en-GB" sz="2000" baseline="-25000" dirty="0">
                    <a:sym typeface="Symbol" panose="05050102010706020507" pitchFamily="18" charset="2"/>
                  </a:rPr>
                  <a:t>r</a:t>
                </a:r>
                <a:r>
                  <a:rPr lang="en-GB" sz="2000" dirty="0">
                    <a:sym typeface="Symbol" panose="05050102010706020507" pitchFamily="18" charset="2"/>
                  </a:rPr>
                  <a:t> (</a:t>
                </a:r>
                <a:r>
                  <a:rPr lang="en-GB" sz="1800" dirty="0">
                    <a:sym typeface="Symbol" panose="05050102010706020507" pitchFamily="18" charset="2"/>
                  </a:rPr>
                  <a:t>1- </a:t>
                </a:r>
                <a:r>
                  <a:rPr lang="en-GB" sz="1800" dirty="0" err="1">
                    <a:sym typeface="Symbol" panose="05050102010706020507" pitchFamily="18" charset="2"/>
                  </a:rPr>
                  <a:t>i</a:t>
                </a:r>
                <a:r>
                  <a:rPr lang="en-GB" sz="1800" dirty="0">
                    <a:sym typeface="Symbol" panose="05050102010706020507" pitchFamily="18" charset="2"/>
                  </a:rPr>
                  <a:t> tan </a:t>
                </a:r>
                <a:r>
                  <a:rPr lang="en-GB" sz="2000" dirty="0">
                    <a:sym typeface="Symbol" panose="05050102010706020507" pitchFamily="18" charset="2"/>
                  </a:rPr>
                  <a:t>)</a:t>
                </a:r>
                <a:endParaRPr lang="en-GB" sz="2000" dirty="0"/>
              </a:p>
              <a:p>
                <a:pPr>
                  <a:spcAft>
                    <a:spcPts val="1800"/>
                  </a:spcAft>
                </a:pPr>
                <a:r>
                  <a:rPr lang="en-GB" sz="1800" dirty="0"/>
                  <a:t>Refractive index: n = n’ – </a:t>
                </a:r>
                <a:r>
                  <a:rPr lang="en-GB" sz="1800" dirty="0" err="1"/>
                  <a:t>i</a:t>
                </a:r>
                <a:r>
                  <a:rPr lang="en-GB" sz="1800" dirty="0"/>
                  <a:t> n” ; n</a:t>
                </a:r>
                <a:r>
                  <a:rPr lang="en-GB" sz="1800" baseline="30000" dirty="0"/>
                  <a:t>2</a:t>
                </a:r>
                <a:r>
                  <a:rPr lang="en-GB" sz="1800" dirty="0"/>
                  <a:t> = </a:t>
                </a:r>
                <a:r>
                  <a:rPr lang="en-GB" sz="2000" dirty="0">
                    <a:sym typeface="Symbol" panose="05050102010706020507" pitchFamily="18" charset="2"/>
                  </a:rPr>
                  <a:t></a:t>
                </a:r>
                <a:r>
                  <a:rPr lang="en-GB" sz="1800" baseline="-25000" dirty="0">
                    <a:sym typeface="Symbol" panose="05050102010706020507" pitchFamily="18" charset="2"/>
                  </a:rPr>
                  <a:t>r</a:t>
                </a:r>
                <a:endParaRPr lang="en-GB" sz="1800" baseline="-25000" dirty="0"/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>
                    <a:latin typeface="Arial" charset="0"/>
                    <a:cs typeface="Times New Roman" pitchFamily="18" charset="0"/>
                    <a:sym typeface="Symbol" pitchFamily="18" charset="2"/>
                  </a:rPr>
                  <a:t>Penetration depth in an </a:t>
                </a:r>
                <a:r>
                  <a:rPr lang="en-GB" altLang="en-US" sz="1800" b="1" dirty="0">
                    <a:solidFill>
                      <a:srgbClr val="002060"/>
                    </a:solidFill>
                    <a:latin typeface="Arial" charset="0"/>
                    <a:cs typeface="Times New Roman" pitchFamily="18" charset="0"/>
                    <a:sym typeface="Symbol" pitchFamily="18" charset="2"/>
                  </a:rPr>
                  <a:t>absorbing</a:t>
                </a:r>
              </a:p>
              <a:p>
                <a:pPr>
                  <a:spcBef>
                    <a:spcPct val="0"/>
                  </a:spcBef>
                  <a:spcAft>
                    <a:spcPts val="1200"/>
                  </a:spcAft>
                  <a:buFontTx/>
                  <a:buNone/>
                </a:pPr>
                <a:r>
                  <a:rPr lang="en-GB" altLang="en-US" sz="1800" dirty="0">
                    <a:latin typeface="Arial" charset="0"/>
                    <a:cs typeface="Times New Roman" pitchFamily="18" charset="0"/>
                    <a:sym typeface="Symbol" pitchFamily="18" charset="2"/>
                  </a:rPr>
                  <a:t> (non-scattering) medium (for tan &lt;&lt; 1):</a:t>
                </a:r>
              </a:p>
              <a:p>
                <a:pPr>
                  <a:spcBef>
                    <a:spcPct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en-US" sz="2000" i="1" smtClean="0">
                              <a:latin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de-DE" alt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  <m:t>𝑑</m:t>
                          </m:r>
                        </m:e>
                        <m:sub>
                          <m:r>
                            <a:rPr lang="de-DE" alt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  <m:t>𝑝</m:t>
                          </m:r>
                        </m:sub>
                      </m:sSub>
                      <m:r>
                        <a:rPr lang="de-DE" altLang="en-US" sz="2000" b="0" i="1" smtClean="0"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=</m:t>
                      </m:r>
                      <m:f>
                        <m:fPr>
                          <m:ctrlPr>
                            <a:rPr lang="de-DE" alt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r>
                            <a:rPr lang="de-DE" alt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alt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lang="de-DE" alt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  <a:sym typeface="Symbol" pitchFamily="18" charset="2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alt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  <a:sym typeface="Symbol" pitchFamily="18" charset="2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de-DE" altLang="en-US" sz="2000" b="0" i="1" smtClean="0"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=</m:t>
                      </m:r>
                      <m:f>
                        <m:fPr>
                          <m:ctrlPr>
                            <a:rPr lang="de-DE" alt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alt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lang="de-DE" alt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  <a:sym typeface="Symbol" pitchFamily="18" charset="2"/>
                                </a:rPr>
                                <m:t></m:t>
                              </m:r>
                            </m:e>
                            <m:sub>
                              <m:r>
                                <a:rPr lang="de-DE" alt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  <a:sym typeface="Symbol" pitchFamily="18" charset="2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alt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  <m:t>2</m:t>
                          </m:r>
                          <m:r>
                            <a:rPr lang="de-DE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de-DE" altLang="en-US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altLang="en-US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  <a:sym typeface="Symbol" pitchFamily="18" charset="2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  <a:sym typeface="Symbol" pitchFamily="18" charset="2"/>
                                </a:rPr>
                                <m:t>𝜀</m:t>
                              </m:r>
                              <m:r>
                                <a:rPr lang="de-DE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  <a:sym typeface="Symbol" pitchFamily="18" charset="2"/>
                                </a:rPr>
                                <m:t>′</m:t>
                              </m:r>
                            </m:e>
                          </m:rad>
                        </m:num>
                        <m:den>
                          <m:r>
                            <a:rPr lang="de-DE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  <m:t>𝜀</m:t>
                          </m:r>
                          <m:r>
                            <a:rPr lang="de-DE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  <a:sym typeface="Symbol" pitchFamily="18" charset="2"/>
                            </a:rPr>
                            <m:t>"</m:t>
                          </m:r>
                        </m:den>
                      </m:f>
                      <m:r>
                        <a:rPr lang="de-DE" altLang="en-US" sz="2000" b="0" i="1" smtClean="0"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 </m:t>
                      </m:r>
                    </m:oMath>
                  </m:oMathPara>
                </a14:m>
                <a:endParaRPr lang="de-DE" altLang="en-US" sz="2000" b="0" i="1" dirty="0">
                  <a:latin typeface="Cambria Math" panose="02040503050406030204" pitchFamily="18" charset="0"/>
                  <a:cs typeface="Times New Roman" pitchFamily="18" charset="0"/>
                  <a:sym typeface="Symbol" pitchFamily="18" charset="2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>
                    <a:latin typeface="Arial" charset="0"/>
                    <a:cs typeface="Times New Roman" pitchFamily="18" charset="0"/>
                    <a:sym typeface="Symbol" pitchFamily="18" charset="2"/>
                  </a:rPr>
                  <a:t>Penetration depth  (intensity) in an </a:t>
                </a:r>
                <a:r>
                  <a:rPr lang="en-GB" altLang="en-US" sz="1800" b="1" dirty="0">
                    <a:solidFill>
                      <a:srgbClr val="002060"/>
                    </a:solidFill>
                    <a:latin typeface="Arial" charset="0"/>
                    <a:cs typeface="Times New Roman" pitchFamily="18" charset="0"/>
                    <a:sym typeface="Symbol" pitchFamily="18" charset="2"/>
                  </a:rPr>
                  <a:t>absorbing and scattering </a:t>
                </a:r>
                <a:r>
                  <a:rPr lang="en-GB" altLang="en-US" sz="1800" dirty="0">
                    <a:latin typeface="Arial" charset="0"/>
                    <a:cs typeface="Times New Roman" pitchFamily="18" charset="0"/>
                    <a:sym typeface="Symbol" pitchFamily="18" charset="2"/>
                  </a:rPr>
                  <a:t>medium:</a:t>
                </a:r>
              </a:p>
              <a:p>
                <a:pPr>
                  <a:spcBef>
                    <a:spcPct val="0"/>
                  </a:spcBef>
                  <a:spcAft>
                    <a:spcPts val="1200"/>
                  </a:spcAft>
                  <a:buFontTx/>
                  <a:buNone/>
                </a:pPr>
                <a:r>
                  <a:rPr lang="de-DE" altLang="en-US" sz="1800" dirty="0" err="1">
                    <a:latin typeface="Arial" charset="0"/>
                    <a:cs typeface="Times New Roman" pitchFamily="18" charset="0"/>
                    <a:sym typeface="Symbol" pitchFamily="18" charset="2"/>
                  </a:rPr>
                  <a:t>k</a:t>
                </a:r>
                <a:r>
                  <a:rPr lang="de-DE" altLang="en-US" sz="1800" baseline="-25000" dirty="0" err="1">
                    <a:latin typeface="Arial" charset="0"/>
                    <a:cs typeface="Times New Roman" pitchFamily="18" charset="0"/>
                    <a:sym typeface="Symbol" pitchFamily="18" charset="2"/>
                  </a:rPr>
                  <a:t>e</a:t>
                </a:r>
                <a:r>
                  <a:rPr lang="de-DE" altLang="en-US" sz="1800" dirty="0">
                    <a:latin typeface="Arial" charset="0"/>
                    <a:cs typeface="Times New Roman" pitchFamily="18" charset="0"/>
                    <a:sym typeface="Symbol" pitchFamily="18" charset="2"/>
                  </a:rPr>
                  <a:t> = extinction coeff., </a:t>
                </a:r>
                <a:r>
                  <a:rPr lang="de-DE" altLang="en-US" sz="1800" dirty="0" err="1">
                    <a:latin typeface="Arial" charset="0"/>
                    <a:cs typeface="Times New Roman" pitchFamily="18" charset="0"/>
                    <a:sym typeface="Symbol" pitchFamily="18" charset="2"/>
                  </a:rPr>
                  <a:t>k</a:t>
                </a:r>
                <a:r>
                  <a:rPr lang="de-DE" altLang="en-US" sz="1800" baseline="-25000" dirty="0" err="1">
                    <a:latin typeface="Arial" charset="0"/>
                    <a:cs typeface="Times New Roman" pitchFamily="18" charset="0"/>
                    <a:sym typeface="Symbol" pitchFamily="18" charset="2"/>
                  </a:rPr>
                  <a:t>s</a:t>
                </a:r>
                <a:r>
                  <a:rPr lang="de-DE" altLang="en-US" sz="1800" dirty="0">
                    <a:latin typeface="Arial" charset="0"/>
                    <a:cs typeface="Times New Roman" pitchFamily="18" charset="0"/>
                    <a:sym typeface="Symbol" pitchFamily="18" charset="2"/>
                  </a:rPr>
                  <a:t> = scattering coeff.</a:t>
                </a:r>
                <a:endParaRPr lang="en-GB" altLang="en-US" sz="1800" dirty="0">
                  <a:latin typeface="Arial" charset="0"/>
                  <a:cs typeface="Times New Roman" pitchFamily="18" charset="0"/>
                  <a:sym typeface="Symbol" pitchFamily="18" charset="2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2000" i="1" smtClean="0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altLang="en-US" sz="2000" b="0" i="1" smtClean="0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𝑑</m:t>
                        </m:r>
                      </m:e>
                      <m:sub>
                        <m:r>
                          <a:rPr lang="de-DE" altLang="en-US" sz="2000" b="0" i="1" smtClean="0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𝑝</m:t>
                        </m:r>
                      </m:sub>
                    </m:sSub>
                    <m:r>
                      <a:rPr lang="de-DE" altLang="en-US" sz="2000" b="0" i="1" smtClean="0"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=</m:t>
                    </m:r>
                    <m:f>
                      <m:fPr>
                        <m:ctrlPr>
                          <a:rPr lang="de-DE" altLang="en-US" sz="2000" b="0" i="1" smtClean="0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</m:ctrlPr>
                      </m:fPr>
                      <m:num>
                        <m:r>
                          <a:rPr lang="de-DE" altLang="en-US" sz="2000" b="0" i="1" smtClean="0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altLang="en-US" sz="20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altLang="en-US" sz="20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  <a:sym typeface="Symbol" pitchFamily="18" charset="2"/>
                              </a:rPr>
                              <m:t>𝑘</m:t>
                            </m:r>
                          </m:e>
                          <m:sub>
                            <m:r>
                              <a:rPr lang="de-DE" altLang="en-US" sz="20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  <a:sym typeface="Symbol" pitchFamily="18" charset="2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de-DE" altLang="en-US" sz="2000" b="0" i="1" smtClean="0"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;</m:t>
                    </m:r>
                    <m:sSub>
                      <m:sSubPr>
                        <m:ctrlPr>
                          <a:rPr lang="de-DE" altLang="en-US" sz="2000" i="1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altLang="en-US" sz="2000" i="1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𝑘</m:t>
                        </m:r>
                      </m:e>
                      <m:sub>
                        <m:r>
                          <a:rPr lang="de-DE" altLang="en-US" sz="2000" i="1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18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en-US" sz="1800" i="1" smtClean="0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altLang="en-US" sz="1800" i="1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𝑘</m:t>
                        </m:r>
                      </m:e>
                      <m:sub>
                        <m:r>
                          <a:rPr lang="de-DE" altLang="en-US" sz="1800" b="0" i="1" smtClean="0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18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en-US" sz="1800" i="1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altLang="en-US" sz="1800" i="1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𝑘</m:t>
                        </m:r>
                      </m:e>
                      <m:sub>
                        <m:r>
                          <a:rPr lang="de-DE" altLang="en-US" sz="1800" b="0" i="1" smtClean="0"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𝑠</m:t>
                        </m:r>
                      </m:sub>
                    </m:sSub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DB3D7D-8CAD-E3BD-CBFB-CF1D4373DE6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72" y="1124744"/>
                <a:ext cx="4680520" cy="4993675"/>
              </a:xfrm>
              <a:prstGeom prst="rect">
                <a:avLst/>
              </a:prstGeom>
              <a:blipFill>
                <a:blip r:embed="rId2"/>
                <a:stretch>
                  <a:fillRect l="-1302" t="-85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0">
            <a:extLst>
              <a:ext uri="{FF2B5EF4-FFF2-40B4-BE49-F238E27FC236}">
                <a16:creationId xmlns:a16="http://schemas.microsoft.com/office/drawing/2014/main" id="{3FB509D9-5D14-498B-5AD5-93F6691EB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151784" y="928488"/>
            <a:ext cx="3110510" cy="160967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 typeface="Symbol" pitchFamily="18" charset="2"/>
              <a:buNone/>
            </a:pP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c</a:t>
            </a:r>
            <a:r>
              <a:rPr lang="en-GB" altLang="en-US" sz="1700" baseline="-25000" dirty="0">
                <a:latin typeface="Arial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 = 2.9979 </a:t>
            </a:r>
            <a:r>
              <a:rPr lang="en-GB" altLang="en-US" sz="1700" i="1" dirty="0">
                <a:latin typeface="Arial" charset="0"/>
                <a:cs typeface="Times New Roman" pitchFamily="18" charset="0"/>
                <a:sym typeface="Symbol" pitchFamily="18" charset="2"/>
              </a:rPr>
              <a:t>E8</a:t>
            </a: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 m/s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 typeface="Symbol" pitchFamily="18" charset="2"/>
              <a:buNone/>
            </a:pP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</a:t>
            </a:r>
            <a:r>
              <a:rPr lang="en-GB" altLang="en-US" sz="1700" baseline="-25000" dirty="0">
                <a:latin typeface="Arial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 = 8.8554 </a:t>
            </a:r>
            <a:r>
              <a:rPr lang="en-GB" altLang="en-US" sz="1700" i="1" dirty="0">
                <a:latin typeface="Arial" charset="0"/>
                <a:cs typeface="Times New Roman" pitchFamily="18" charset="0"/>
                <a:sym typeface="Symbol" pitchFamily="18" charset="2"/>
              </a:rPr>
              <a:t>E-12 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[As/</a:t>
            </a:r>
            <a:r>
              <a:rPr lang="en-GB" altLang="en-US" sz="1700" dirty="0" err="1">
                <a:latin typeface="Arial" charset="0"/>
                <a:cs typeface="Times New Roman" pitchFamily="18" charset="0"/>
              </a:rPr>
              <a:t>Vm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] </a:t>
            </a:r>
            <a:endParaRPr lang="en-GB" altLang="en-US" sz="1700" dirty="0"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Font typeface="Symbol" pitchFamily="18" charset="2"/>
              <a:buNone/>
            </a:pP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</a:t>
            </a:r>
            <a:r>
              <a:rPr lang="en-GB" altLang="en-US" sz="1700" baseline="-30000" dirty="0">
                <a:latin typeface="Arial" charset="0"/>
                <a:cs typeface="Times New Roman" pitchFamily="18" charset="0"/>
              </a:rPr>
              <a:t>r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 = </a:t>
            </a: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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/</a:t>
            </a: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</a:t>
            </a:r>
            <a:r>
              <a:rPr lang="en-GB" altLang="en-US" sz="1700" baseline="-30000" dirty="0">
                <a:latin typeface="Arial" charset="0"/>
                <a:cs typeface="Times New Roman" pitchFamily="18" charset="0"/>
              </a:rPr>
              <a:t>0</a:t>
            </a:r>
            <a:r>
              <a:rPr lang="en-GB" altLang="en-US" sz="1700" dirty="0">
                <a:latin typeface="Arial" charset="0"/>
                <a:cs typeface="Times New Roman" pitchFamily="18" charset="0"/>
              </a:rPr>
              <a:t> Relative permittivity</a:t>
            </a:r>
            <a:endParaRPr lang="en-GB" altLang="en-US" sz="1700" dirty="0">
              <a:latin typeface="Arial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spcAft>
                <a:spcPct val="20000"/>
              </a:spcAft>
              <a:buFont typeface="Symbol" pitchFamily="18" charset="2"/>
              <a:buNone/>
            </a:pPr>
            <a:r>
              <a:rPr lang="en-GB" altLang="en-US" sz="1700" i="1" dirty="0">
                <a:latin typeface="Arial" charset="0"/>
                <a:cs typeface="Times New Roman" pitchFamily="18" charset="0"/>
                <a:sym typeface="Symbol" pitchFamily="18" charset="2"/>
              </a:rPr>
              <a:t>  = </a:t>
            </a:r>
            <a:r>
              <a:rPr lang="en-GB" altLang="en-US" sz="1700" dirty="0">
                <a:latin typeface="Arial" charset="0"/>
                <a:sym typeface="Symbol" pitchFamily="18" charset="2"/>
              </a:rPr>
              <a:t>“</a:t>
            </a:r>
            <a:r>
              <a:rPr lang="en-GB" altLang="en-US" sz="1700" dirty="0">
                <a:latin typeface="Arial" charset="0"/>
              </a:rPr>
              <a:t>/</a:t>
            </a:r>
            <a:r>
              <a:rPr lang="en-GB" altLang="en-US" sz="1700" dirty="0">
                <a:latin typeface="Arial" charset="0"/>
                <a:sym typeface="Symbol" pitchFamily="18" charset="2"/>
              </a:rPr>
              <a:t>‘ </a:t>
            </a: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 Loss tangent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 typeface="Symbol" pitchFamily="18" charset="2"/>
              <a:buNone/>
            </a:pPr>
            <a:r>
              <a:rPr lang="en-GB" altLang="en-US" sz="1700" i="1" dirty="0">
                <a:latin typeface="Arial" charset="0"/>
                <a:cs typeface="Times New Roman" pitchFamily="18" charset="0"/>
                <a:sym typeface="Symbol" pitchFamily="18" charset="2"/>
              </a:rPr>
              <a:t></a:t>
            </a:r>
            <a:r>
              <a:rPr lang="en-GB" altLang="en-US" sz="1700" i="1" baseline="-25000" dirty="0">
                <a:latin typeface="Arial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en-GB" altLang="en-US" sz="1700" dirty="0">
                <a:latin typeface="Arial" charset="0"/>
                <a:cs typeface="Times New Roman" pitchFamily="18" charset="0"/>
                <a:sym typeface="Symbol" pitchFamily="18" charset="2"/>
              </a:rPr>
              <a:t>    Absorption coefficient</a:t>
            </a:r>
          </a:p>
        </p:txBody>
      </p:sp>
      <p:pic>
        <p:nvPicPr>
          <p:cNvPr id="7" name="Picture 1026" descr="n_Iceg02_B_W">
            <a:extLst>
              <a:ext uri="{FF2B5EF4-FFF2-40B4-BE49-F238E27FC236}">
                <a16:creationId xmlns:a16="http://schemas.microsoft.com/office/drawing/2014/main" id="{F6B5BFC1-4AAB-7DE3-F74B-8D67990B9A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765806"/>
            <a:ext cx="7575004" cy="37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27">
            <a:extLst>
              <a:ext uri="{FF2B5EF4-FFF2-40B4-BE49-F238E27FC236}">
                <a16:creationId xmlns:a16="http://schemas.microsoft.com/office/drawing/2014/main" id="{FDB38FB9-6EA8-E182-37E8-0E89404F4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104112" y="2538159"/>
            <a:ext cx="30700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800" dirty="0">
                <a:latin typeface="Arial" charset="0"/>
              </a:rPr>
              <a:t>Refractive index of clean 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736A6-E32E-FEB3-489A-3FEEFFDBD4BA}"/>
              </a:ext>
            </a:extLst>
          </p:cNvPr>
          <p:cNvSpPr txBox="1"/>
          <p:nvPr/>
        </p:nvSpPr>
        <p:spPr>
          <a:xfrm>
            <a:off x="5208671" y="3142398"/>
            <a:ext cx="5760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B48C6-FA39-7756-2799-0B4A3A16FC18}"/>
              </a:ext>
            </a:extLst>
          </p:cNvPr>
          <p:cNvSpPr txBox="1"/>
          <p:nvPr/>
        </p:nvSpPr>
        <p:spPr>
          <a:xfrm>
            <a:off x="8999187" y="3142398"/>
            <a:ext cx="5760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F0548E-A51E-7AB1-D379-5BE37C796D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19036" y="1671426"/>
            <a:ext cx="24482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700" dirty="0">
                <a:latin typeface="Arial" charset="0"/>
              </a:rPr>
              <a:t>2.8 </a:t>
            </a:r>
            <a:r>
              <a:rPr lang="en-GB" altLang="en-US" sz="1700" dirty="0">
                <a:latin typeface="Arial" charset="0"/>
                <a:sym typeface="Symbol" pitchFamily="18" charset="2"/>
              </a:rPr>
              <a:t>m: resonance (electron oscillation</a:t>
            </a:r>
            <a:r>
              <a:rPr lang="en-GB" altLang="en-US" sz="1800" dirty="0">
                <a:latin typeface="Arial" charset="0"/>
                <a:sym typeface="Symbol" pitchFamily="18" charset="2"/>
              </a:rPr>
              <a:t>) </a:t>
            </a:r>
            <a:endParaRPr lang="en-GB" sz="18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24000F-9E6B-55E1-71B0-2990113C6AC1}"/>
              </a:ext>
            </a:extLst>
          </p:cNvPr>
          <p:cNvCxnSpPr>
            <a:cxnSpLocks noGrp="1" noRot="1" noMove="1" noResize="1" noEditPoints="1" noAdjustHandles="1" noChangeArrowheads="1" noChangeShapeType="1"/>
            <a:stCxn id="12" idx="2"/>
          </p:cNvCxnSpPr>
          <p:nvPr/>
        </p:nvCxnSpPr>
        <p:spPr>
          <a:xfrm flipH="1">
            <a:off x="10632504" y="2302368"/>
            <a:ext cx="310668" cy="60512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64217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01" y="116632"/>
            <a:ext cx="96490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Spectral Reflectivity of Snow – Impact of Grain Size and Pollution</a:t>
            </a:r>
          </a:p>
        </p:txBody>
      </p:sp>
      <p:pic>
        <p:nvPicPr>
          <p:cNvPr id="4" name="Picture 2" descr="g05">
            <a:extLst>
              <a:ext uri="{FF2B5EF4-FFF2-40B4-BE49-F238E27FC236}">
                <a16:creationId xmlns:a16="http://schemas.microsoft.com/office/drawing/2014/main" id="{229EF7B3-54AF-9D12-7D08-8FAD4DB7EB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0000">
            <a:off x="153055" y="1702319"/>
            <a:ext cx="5437931" cy="39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lbedo_Snow_soot_Liang_F4-13">
            <a:extLst>
              <a:ext uri="{FF2B5EF4-FFF2-40B4-BE49-F238E27FC236}">
                <a16:creationId xmlns:a16="http://schemas.microsoft.com/office/drawing/2014/main" id="{2858A267-6F6C-45E7-AEB5-924D52601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2184" y="908720"/>
            <a:ext cx="4030206" cy="549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19150988-0050-9D36-4C9C-F7419A9E9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972" y="5733256"/>
            <a:ext cx="2964532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Model Calculations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GB" altLang="en-US" sz="1600" dirty="0" err="1">
                <a:latin typeface="Arial" charset="0"/>
              </a:rPr>
              <a:t>Wiscomb</a:t>
            </a:r>
            <a:r>
              <a:rPr lang="en-GB" altLang="en-US" sz="1600" dirty="0">
                <a:latin typeface="Arial" charset="0"/>
              </a:rPr>
              <a:t> and Warren, 1980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91886E49-026E-4F13-C94E-0BC7E734B3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55440" y="1157801"/>
            <a:ext cx="2964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Spectral reflectivity in dependence of grain size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896981D-A9A5-659E-99CB-7DAC38AEF7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023992" y="1027910"/>
            <a:ext cx="17281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Albedo of snow polluted by soot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BA1D27D-164E-64C0-5357-91B2EA90D9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706606" y="2564904"/>
            <a:ext cx="1123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grain size r =0.1 mm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2D36D9A-A9DA-E974-45A9-954DF5FB88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784244" y="5013874"/>
            <a:ext cx="1123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grain size r =1.0 mm</a:t>
            </a:r>
          </a:p>
        </p:txBody>
      </p:sp>
    </p:spTree>
    <p:extLst>
      <p:ext uri="{BB962C8B-B14F-4D97-AF65-F5344CB8AC3E}">
        <p14:creationId xmlns:p14="http://schemas.microsoft.com/office/powerpoint/2010/main" val="877069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3C512E-E0A5-D6AE-5C38-289045F53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960" y="66580"/>
            <a:ext cx="6552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Refractive Index and Albedo of Polluted Snow</a:t>
            </a:r>
          </a:p>
        </p:txBody>
      </p:sp>
      <p:pic>
        <p:nvPicPr>
          <p:cNvPr id="5" name="Grafik 1" descr="Bildschirmausschnitt">
            <a:extLst>
              <a:ext uri="{FF2B5EF4-FFF2-40B4-BE49-F238E27FC236}">
                <a16:creationId xmlns:a16="http://schemas.microsoft.com/office/drawing/2014/main" id="{04331DAB-B234-5CB3-DF31-E6C480DBB9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25457"/>
            <a:ext cx="46482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CC7E3BC-226E-6EDD-07C6-A8C503268B8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738326" y="6032543"/>
            <a:ext cx="2048544" cy="33855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GB" altLang="en-US" sz="1600" i="1" dirty="0" err="1">
                <a:latin typeface="Arial" charset="0"/>
              </a:rPr>
              <a:t>Chylek</a:t>
            </a:r>
            <a:r>
              <a:rPr lang="en-GB" altLang="en-US" sz="1600" i="1" dirty="0">
                <a:latin typeface="Arial" charset="0"/>
              </a:rPr>
              <a:t> et al., 1983</a:t>
            </a:r>
          </a:p>
        </p:txBody>
      </p:sp>
      <p:pic>
        <p:nvPicPr>
          <p:cNvPr id="11" name="Picture 10" descr="A graph of snow and ice&#10;&#10;Description automatically generated">
            <a:extLst>
              <a:ext uri="{FF2B5EF4-FFF2-40B4-BE49-F238E27FC236}">
                <a16:creationId xmlns:a16="http://schemas.microsoft.com/office/drawing/2014/main" id="{CBA2EE28-1ADF-2EEF-01F6-B77F35C36C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86" y="908720"/>
            <a:ext cx="4727078" cy="5315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6B2EF-AB43-FD21-5B09-E9FE42A22A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280576" y="593389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ym typeface="Symbol" panose="05050102010706020507" pitchFamily="18" charset="2"/>
              </a:rPr>
              <a:t></a:t>
            </a:r>
            <a:r>
              <a:rPr lang="en-GB" sz="1800" dirty="0"/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C2EC02-1862-F2BA-534E-1221AF73386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99358" y="980727"/>
            <a:ext cx="2768626" cy="198515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ym typeface="Symbol" panose="05050102010706020507" pitchFamily="18" charset="2"/>
              </a:rPr>
              <a:t> </a:t>
            </a:r>
            <a:r>
              <a:rPr lang="en-US" sz="1500" dirty="0"/>
              <a:t>Imaginary part of refractive index of snow-soot</a:t>
            </a:r>
          </a:p>
          <a:p>
            <a:pPr>
              <a:spcAft>
                <a:spcPts val="600"/>
              </a:spcAft>
            </a:pPr>
            <a:r>
              <a:rPr lang="en-US" sz="1500" dirty="0"/>
              <a:t>composition, assuming</a:t>
            </a:r>
          </a:p>
          <a:p>
            <a:pPr>
              <a:spcAft>
                <a:spcPts val="600"/>
              </a:spcAft>
            </a:pPr>
            <a:r>
              <a:rPr lang="en-GB" sz="1500" dirty="0"/>
              <a:t> gamma-type size distribution for carbon particle (</a:t>
            </a:r>
            <a:r>
              <a:rPr lang="en-GB" sz="1500" dirty="0">
                <a:sym typeface="Symbol" panose="05050102010706020507" pitchFamily="18" charset="2"/>
              </a:rPr>
              <a:t> = 3)</a:t>
            </a:r>
          </a:p>
          <a:p>
            <a:pPr>
              <a:spcAft>
                <a:spcPts val="600"/>
              </a:spcAft>
            </a:pPr>
            <a:r>
              <a:rPr lang="en-GB" sz="1500" dirty="0">
                <a:sym typeface="Symbol" panose="05050102010706020507" pitchFamily="18" charset="2"/>
              </a:rPr>
              <a:t>V – volume fraction of soot </a:t>
            </a:r>
          </a:p>
          <a:p>
            <a:pPr>
              <a:spcAft>
                <a:spcPts val="600"/>
              </a:spcAft>
            </a:pPr>
            <a:r>
              <a:rPr lang="en-GB" sz="1500" dirty="0">
                <a:sym typeface="Symbol" panose="05050102010706020507" pitchFamily="18" charset="2"/>
              </a:rPr>
              <a:t> n</a:t>
            </a:r>
            <a:r>
              <a:rPr lang="en-GB" sz="1500" baseline="-26000" dirty="0">
                <a:sym typeface="Symbol" panose="05050102010706020507" pitchFamily="18" charset="2"/>
              </a:rPr>
              <a:t>soot</a:t>
            </a:r>
            <a:r>
              <a:rPr lang="en-GB" sz="1500" dirty="0">
                <a:sym typeface="Symbol" panose="05050102010706020507" pitchFamily="18" charset="2"/>
              </a:rPr>
              <a:t> = 1.8 + 0.5 </a:t>
            </a:r>
            <a:r>
              <a:rPr lang="en-GB" sz="1500" dirty="0" err="1">
                <a:sym typeface="Symbol" panose="05050102010706020507" pitchFamily="18" charset="2"/>
              </a:rPr>
              <a:t>i</a:t>
            </a:r>
            <a:r>
              <a:rPr lang="en-GB" sz="1500" dirty="0">
                <a:sym typeface="Symbol" panose="05050102010706020507" pitchFamily="18" charset="2"/>
              </a:rPr>
              <a:t> </a:t>
            </a:r>
            <a:endParaRPr lang="en-GB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E9BD8-131A-F540-439C-99BF8F5BD351}"/>
              </a:ext>
            </a:extLst>
          </p:cNvPr>
          <p:cNvSpPr txBox="1"/>
          <p:nvPr/>
        </p:nvSpPr>
        <p:spPr>
          <a:xfrm>
            <a:off x="4962306" y="3706246"/>
            <a:ext cx="2377416" cy="12926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500" dirty="0">
                <a:sym typeface="Symbol" panose="05050102010706020507" pitchFamily="18" charset="2"/>
              </a:rPr>
              <a:t>Model computations for snow albedo with different volume fractions of soot and comparison with measurements     </a:t>
            </a:r>
            <a:r>
              <a:rPr lang="en-GB" sz="1800" dirty="0">
                <a:sym typeface="Symbol" panose="05050102010706020507" pitchFamily="18" charset="2"/>
              </a:rPr>
              <a:t>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4650157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5D4DCF6-1724-689B-412E-67EF1B824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852" y="95774"/>
            <a:ext cx="84969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Spectral Reflectance of Polluted Snow 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8C7DDCBB-3DDF-DB1A-205B-367B7931F6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07368" y="1052736"/>
            <a:ext cx="396044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charset="0"/>
              </a:rPr>
              <a:t>Impact of pollution type on spectral reflectivity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latin typeface="Arial" charset="0"/>
              </a:rPr>
              <a:t>Field-measured of spectral reflectance (AVIRIS, Airborne Visible/Infrared Airborne Spectrometer, 224 channels)</a:t>
            </a:r>
          </a:p>
          <a:p>
            <a:pPr marL="288000" indent="-288000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latin typeface="Arial" charset="0"/>
              </a:rPr>
              <a:t>(a) Dirty snow in the San Juan Mountains  source of dust: deserts of the Colorado Plateau in Utah</a:t>
            </a:r>
          </a:p>
          <a:p>
            <a:pPr marL="288000" indent="-288000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latin typeface="Arial" charset="0"/>
              </a:rPr>
              <a:t>(b) Snow with red algae in the Sierra Nevada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600" i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dirty="0">
                <a:latin typeface="Arial" charset="0"/>
              </a:rPr>
              <a:t>Dozier et al., 2009</a:t>
            </a:r>
          </a:p>
        </p:txBody>
      </p:sp>
      <p:pic>
        <p:nvPicPr>
          <p:cNvPr id="5" name="Picture 4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FFA9654F-0989-7E4C-6D0C-A2F0592B08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797859"/>
            <a:ext cx="7033842" cy="57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1802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20688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5D4DCF6-1724-689B-412E-67EF1B824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111448"/>
            <a:ext cx="7441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Late-Summer Albedo of Snow and Ice on Glaciers</a:t>
            </a:r>
          </a:p>
        </p:txBody>
      </p:sp>
      <p:pic>
        <p:nvPicPr>
          <p:cNvPr id="10" name="Picture 9" descr="A map of a snowy mountain&#10;&#10;Description automatically generated with medium confidence">
            <a:extLst>
              <a:ext uri="{FF2B5EF4-FFF2-40B4-BE49-F238E27FC236}">
                <a16:creationId xmlns:a16="http://schemas.microsoft.com/office/drawing/2014/main" id="{C6EAB1A1-6C78-B350-705D-931688713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48128"/>
            <a:ext cx="10873208" cy="58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961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>
            <a:extLst>
              <a:ext uri="{FF2B5EF4-FFF2-40B4-BE49-F238E27FC236}">
                <a16:creationId xmlns:a16="http://schemas.microsoft.com/office/drawing/2014/main" id="{30E0E2A4-B1D3-50B9-88D3-C24A6554E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48" y="692696"/>
            <a:ext cx="12169352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 dirty="0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5D4DCF6-1724-689B-412E-67EF1B824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852" y="95774"/>
            <a:ext cx="84969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Large Spatial and Temporal Variability of  Albedo on Glaciers</a:t>
            </a:r>
          </a:p>
        </p:txBody>
      </p:sp>
      <p:pic>
        <p:nvPicPr>
          <p:cNvPr id="6" name="Picture 5" descr="An aerial view of a snowy mountain&#10;&#10;Description automatically generated">
            <a:extLst>
              <a:ext uri="{FF2B5EF4-FFF2-40B4-BE49-F238E27FC236}">
                <a16:creationId xmlns:a16="http://schemas.microsoft.com/office/drawing/2014/main" id="{5D2602B1-CE53-ECD0-C57D-6085996BF2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1" y="857149"/>
            <a:ext cx="6310967" cy="5071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388FC2-239D-D945-6FD6-8BA163BE448A}"/>
              </a:ext>
            </a:extLst>
          </p:cNvPr>
          <p:cNvSpPr txBox="1"/>
          <p:nvPr/>
        </p:nvSpPr>
        <p:spPr>
          <a:xfrm>
            <a:off x="551384" y="5980638"/>
            <a:ext cx="232788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/>
              <a:t>Landsat 8, Sept. 2015</a:t>
            </a:r>
          </a:p>
        </p:txBody>
      </p:sp>
      <p:pic>
        <p:nvPicPr>
          <p:cNvPr id="9" name="Picture 8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013B8AA0-728C-56C1-1F92-51C519B51F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955" y="1785000"/>
            <a:ext cx="4777573" cy="4639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8829E1-5CA5-1F76-A4A7-28442D3F63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79576" y="2204864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</a:t>
            </a:r>
            <a:r>
              <a:rPr lang="en-GB" sz="1400" dirty="0">
                <a:sym typeface="Wingdings" panose="05000000000000000000" pitchFamily="2" charset="2"/>
              </a:rPr>
              <a:t>U8</a:t>
            </a: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905AE4-1E79-A1CA-2C58-54FA253691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59696" y="3140968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</a:t>
            </a:r>
            <a:r>
              <a:rPr lang="en-GB" sz="1400" dirty="0">
                <a:sym typeface="Wingdings" panose="05000000000000000000" pitchFamily="2" charset="2"/>
              </a:rPr>
              <a:t>U7</a:t>
            </a:r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8A13B-085D-7390-CD4C-B6449C51CC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23541" y="4149080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A4 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3251B0-0C38-1C8D-0150-3788435291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07768" y="3540965"/>
            <a:ext cx="675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I6 </a:t>
            </a:r>
            <a:endParaRPr lang="en-GB" sz="1400" dirty="0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8C7DDCBB-3DDF-DB1A-205B-367B7931F6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680176" y="754951"/>
            <a:ext cx="352839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dirty="0">
                <a:latin typeface="Arial" charset="0"/>
              </a:rPr>
              <a:t>Albedo measurements from 19 May to 5 September 1996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 dirty="0">
                <a:latin typeface="Arial" charset="0"/>
              </a:rPr>
              <a:t>Oerlemans, 2001</a:t>
            </a:r>
          </a:p>
        </p:txBody>
      </p:sp>
    </p:spTree>
    <p:extLst>
      <p:ext uri="{BB962C8B-B14F-4D97-AF65-F5344CB8AC3E}">
        <p14:creationId xmlns:p14="http://schemas.microsoft.com/office/powerpoint/2010/main" val="22756721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2347</Words>
  <Application>Microsoft Office PowerPoint</Application>
  <PresentationFormat>Widescreen</PresentationFormat>
  <Paragraphs>207</Paragraphs>
  <Slides>22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Cambria Math</vt:lpstr>
      <vt:lpstr>DejaVu Sans</vt:lpstr>
      <vt:lpstr>Symbol</vt:lpstr>
      <vt:lpstr>Times New Roman</vt:lpstr>
      <vt:lpstr>Wingdings</vt:lpstr>
      <vt:lpstr>Standarddesign</vt:lpstr>
      <vt:lpstr>Document</vt:lpstr>
      <vt:lpstr>Equation</vt:lpstr>
      <vt:lpstr>Formel</vt:lpstr>
      <vt:lpstr>Microsoft Formel-Editor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HRott</dc:creator>
  <cp:lastModifiedBy>Helmut Rott</cp:lastModifiedBy>
  <cp:revision>429</cp:revision>
  <dcterms:created xsi:type="dcterms:W3CDTF">2004-09-01T13:21:53Z</dcterms:created>
  <dcterms:modified xsi:type="dcterms:W3CDTF">2024-09-16T10:52:05Z</dcterms:modified>
</cp:coreProperties>
</file>