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30"/>
  </p:notesMasterIdLst>
  <p:handoutMasterIdLst>
    <p:handoutMasterId r:id="rId31"/>
  </p:handoutMasterIdLst>
  <p:sldIdLst>
    <p:sldId id="256" r:id="rId6"/>
    <p:sldId id="280" r:id="rId7"/>
    <p:sldId id="257" r:id="rId8"/>
    <p:sldId id="258" r:id="rId9"/>
    <p:sldId id="259" r:id="rId10"/>
    <p:sldId id="260" r:id="rId11"/>
    <p:sldId id="261" r:id="rId12"/>
    <p:sldId id="262" r:id="rId13"/>
    <p:sldId id="278" r:id="rId14"/>
    <p:sldId id="272" r:id="rId15"/>
    <p:sldId id="279" r:id="rId16"/>
    <p:sldId id="264" r:id="rId17"/>
    <p:sldId id="263" r:id="rId18"/>
    <p:sldId id="265" r:id="rId19"/>
    <p:sldId id="266" r:id="rId20"/>
    <p:sldId id="267" r:id="rId21"/>
    <p:sldId id="268" r:id="rId22"/>
    <p:sldId id="269" r:id="rId23"/>
    <p:sldId id="270" r:id="rId24"/>
    <p:sldId id="273" r:id="rId25"/>
    <p:sldId id="274" r:id="rId26"/>
    <p:sldId id="275" r:id="rId27"/>
    <p:sldId id="276" r:id="rId28"/>
    <p:sldId id="277" r:id="rId29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C76"/>
    <a:srgbClr val="8197A6"/>
    <a:srgbClr val="F1666A"/>
    <a:srgbClr val="D9D9D9"/>
    <a:srgbClr val="05324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57EDAF-4866-46C9-9171-5689AD7D0941}" v="4684" dt="2024-09-17T21:47:11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6" y="72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3T10:34:46.35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2166,'2'-1,"0"0,1 0,-1 0,0 0,0 0,1 0,-1 0,0-1,0 1,-1-1,1 1,0-1,0 0,-1 0,1 0,-1 0,0 0,1 0,-1 0,0 0,0-1,0-2,18-53,-14 19,-4 30,0-1,0 1,1-1,0 1,4-10,-4 16,-1-1,1 1,0 0,1-1,-1 1,0 0,1 1,0-1,-1 0,1 1,0-1,0 1,1 0,-1 0,0 0,7-2,11-3,-1 1,1 0,0 2,0 0,26 0,111 3,-86 2,-27-1,3 1,1-2,85-14,-79 8,-39 5,1 0,29-8,-41 9,0-1,-1 0,1 0,0-1,-1 1,0-1,1 0,-1 0,0-1,0 1,-1-1,1 0,3-5,119-186,-122 185,0 0,0-1,-1 1,0-1,-1 0,0 0,-1 0,0 0,-1-1,0 1,-1 0,0 0,-4-13,4 19,-1 1,0-1,0 1,0 0,-1-1,1 1,-1 1,0-1,0 0,-1 1,1-1,-1 1,1 0,-1 0,-7-4,-9-4,0 1,-26-10,-7-3,33 12,0 2,0 1,-26-8,30 9,1-1,0-1,1 0,0-1,0 0,1-1,-16-18,25 25,1-1,0 1,0-1,0 1,1-1,0 0,0 0,0-1,0 1,1 0,0 0,0-1,0 1,1-1,0 1,0-1,0 1,1-7,3-12,0 0,13-38,-15 54,0 2,0 0,0 0,0 1,1-1,-1 1,2 0,-1 0,0 0,1 0,0 1,0-1,0 1,1 0,-1 0,1 0,0 1,0 0,1 0,-1 0,0 1,10-4,4 2,0 0,0 1,0 1,0 0,29 3,-22-1,-18-1,0 0,-1 1,1 1,0-1,-1 1,1 0,-1 1,1 0,-1 0,0 0,13 7,-14-5,29 18,55 25,-76-44,0 0,0 0,1-2,-1 1,1-2,-1 0,24-3,13 0,-44 3,0-1,0 0,-1 0,1-1,0 0,-1 0,1-1,-1 1,0-1,0-1,0 1,0-1,-1 0,0 0,8-8,5-7,-1-1,25-35,-36 47,-1-1,0 0,0-1,-1 1,0-1,-1 0,0 1,0-2,-1 1,-1 0,0 0,0-1,-1 1,0 0,0-1,-2 1,-2-13,3 20,0 0,0 0,-1 0,1 0,-1 1,0-1,0 0,0 1,0 0,0-1,-1 1,1 0,-1 0,-4-3,-49-24,13 8,-115-76,145 87,2 1,-1-2,2 1,-1-1,2-1,-1 0,1-1,1 1,1-2,-1 1,2-1,-9-26,11 25,-1-2,1 0,1-1,0 0,0-25,3 39,0 0,0-1,1 1,0-1,0 1,0 0,0-1,1 1,-1 0,1 0,0 0,0 0,1 1,-1-1,1 0,0 1,0 0,0 0,0 0,0 0,1 0,0 0,3-1,0 0,1 1,-1 1,0-1,1 1,-1 0,1 1,0 0,11 0,70 3,-35 0,-29 0,-1 1,0 2,0 0,-1 1,1 2,-1 0,42 23,166 106,-202-120,2-1,0-2,38 12,-37-15,1-2,0-1,52 4,-3-6,131 5,-26 7,-160-19,-6 1,1 0,34 5,-48-4,-1 1,0 0,1 1,-1-1,0 1,0 1,-1-1,1 1,-1 1,1-1,6 7,1 3,-1 1,0 1,0 0,-2 1,0 0,-1 0,9 22,-8-17,-5-7,0 0,0 0,-2 1,0-1,0 1,-2 0,0 0,-1 0,0 0,-1 0,-1 1,-1-1,-5 24,6-37,-1 0,1 1,-1-1,0 0,0 0,0 0,0-1,0 1,-1 0,1-1,-1 1,-5 2,-43 28,17-13,22-10,1 0,0 0,1 1,0 0,0 1,-9 16,-43 83,33-55,4-14,18-31,0-1,0 1,1 1,1-1,0 1,0 0,1 1,1-1,0 0,0 1,0 18,3-26,0 1,0 0,0 0,0 0,1 0,0 0,3 11,-2-15,-1 1,1-1,0 1,0-1,0 0,0 0,0 0,0 0,0 0,1 0,-1-1,1 1,-1-1,1 0,0 0,3 2,12 5,0 1,26 19,-33-20,0 0,0-1,1 0,0-1,0-1,1 0,-1-1,18 4,16-2,88-3,-8 0,-118-2,0 1,-1 1,0-1,1 1,-1 0,0 1,8 5,22 10,50 10,101 21,-152-41,1 1,1-2,0-1,1-3,40 1,84-8,328 6,-327 24,-152-25,1 1,-1 0,0 1,0 0,0 1,19 11,-16-8,1 0,28 8,-21-7,0 1,-1 1,0 0,-1 2,0 1,-1 0,29 28,29 18,-21-12,-51-45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82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85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42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2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8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9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 baseline="0"/>
            </a:lvl1pPr>
          </a:lstStyle>
          <a:p>
            <a:pPr lvl="0"/>
            <a:r>
              <a:rPr lang="en-GB" noProof="0"/>
              <a:t>Name of presenter, institution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TITLE OF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54" y="1196571"/>
            <a:ext cx="11563430" cy="514496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2806062"/>
            <a:ext cx="11913401" cy="13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Snow Cover Fraction Mapping from Optical Sensors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F612A8AE-B730-A2E6-69A4-E80BBE541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874" y="5240004"/>
            <a:ext cx="10627380" cy="381451"/>
          </a:xfrm>
        </p:spPr>
        <p:txBody>
          <a:bodyPr/>
          <a:lstStyle/>
          <a:p>
            <a:r>
              <a:rPr lang="en-GB"/>
              <a:t>Carlo Marin, Eurac Research, Bolzano, Italy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A3EBBA-BB10-45E2-FBDA-4CA1FC450E59}"/>
              </a:ext>
            </a:extLst>
          </p:cNvPr>
          <p:cNvSpPr/>
          <p:nvPr/>
        </p:nvSpPr>
        <p:spPr>
          <a:xfrm rot="444203">
            <a:off x="180992" y="4475093"/>
            <a:ext cx="3942563" cy="1578116"/>
          </a:xfrm>
          <a:custGeom>
            <a:avLst/>
            <a:gdLst>
              <a:gd name="connsiteX0" fmla="*/ 0 w 2103120"/>
              <a:gd name="connsiteY0" fmla="*/ 546786 h 546786"/>
              <a:gd name="connsiteX1" fmla="*/ 419100 w 2103120"/>
              <a:gd name="connsiteY1" fmla="*/ 196266 h 546786"/>
              <a:gd name="connsiteX2" fmla="*/ 960120 w 2103120"/>
              <a:gd name="connsiteY2" fmla="*/ 5766 h 546786"/>
              <a:gd name="connsiteX3" fmla="*/ 1402080 w 2103120"/>
              <a:gd name="connsiteY3" fmla="*/ 66726 h 546786"/>
              <a:gd name="connsiteX4" fmla="*/ 1760220 w 2103120"/>
              <a:gd name="connsiteY4" fmla="*/ 241986 h 546786"/>
              <a:gd name="connsiteX5" fmla="*/ 2049780 w 2103120"/>
              <a:gd name="connsiteY5" fmla="*/ 341046 h 546786"/>
              <a:gd name="connsiteX6" fmla="*/ 2103120 w 2103120"/>
              <a:gd name="connsiteY6" fmla="*/ 318186 h 546786"/>
              <a:gd name="connsiteX0" fmla="*/ 0 w 2103120"/>
              <a:gd name="connsiteY0" fmla="*/ 575795 h 575795"/>
              <a:gd name="connsiteX1" fmla="*/ 419100 w 2103120"/>
              <a:gd name="connsiteY1" fmla="*/ 225275 h 575795"/>
              <a:gd name="connsiteX2" fmla="*/ 445620 w 2103120"/>
              <a:gd name="connsiteY2" fmla="*/ 4091 h 575795"/>
              <a:gd name="connsiteX3" fmla="*/ 1402080 w 2103120"/>
              <a:gd name="connsiteY3" fmla="*/ 95735 h 575795"/>
              <a:gd name="connsiteX4" fmla="*/ 1760220 w 2103120"/>
              <a:gd name="connsiteY4" fmla="*/ 270995 h 575795"/>
              <a:gd name="connsiteX5" fmla="*/ 2049780 w 2103120"/>
              <a:gd name="connsiteY5" fmla="*/ 370055 h 575795"/>
              <a:gd name="connsiteX6" fmla="*/ 2103120 w 2103120"/>
              <a:gd name="connsiteY6" fmla="*/ 347195 h 575795"/>
              <a:gd name="connsiteX0" fmla="*/ 0 w 2103120"/>
              <a:gd name="connsiteY0" fmla="*/ 573294 h 573294"/>
              <a:gd name="connsiteX1" fmla="*/ 95989 w 2103120"/>
              <a:gd name="connsiteY1" fmla="*/ 165667 h 573294"/>
              <a:gd name="connsiteX2" fmla="*/ 445620 w 2103120"/>
              <a:gd name="connsiteY2" fmla="*/ 1590 h 573294"/>
              <a:gd name="connsiteX3" fmla="*/ 1402080 w 2103120"/>
              <a:gd name="connsiteY3" fmla="*/ 93234 h 573294"/>
              <a:gd name="connsiteX4" fmla="*/ 1760220 w 2103120"/>
              <a:gd name="connsiteY4" fmla="*/ 268494 h 573294"/>
              <a:gd name="connsiteX5" fmla="*/ 2049780 w 2103120"/>
              <a:gd name="connsiteY5" fmla="*/ 367554 h 573294"/>
              <a:gd name="connsiteX6" fmla="*/ 2103120 w 2103120"/>
              <a:gd name="connsiteY6" fmla="*/ 344694 h 573294"/>
              <a:gd name="connsiteX0" fmla="*/ 0 w 2103120"/>
              <a:gd name="connsiteY0" fmla="*/ 581287 h 581287"/>
              <a:gd name="connsiteX1" fmla="*/ 41718 w 2103120"/>
              <a:gd name="connsiteY1" fmla="*/ 330410 h 581287"/>
              <a:gd name="connsiteX2" fmla="*/ 445620 w 2103120"/>
              <a:gd name="connsiteY2" fmla="*/ 9583 h 581287"/>
              <a:gd name="connsiteX3" fmla="*/ 1402080 w 2103120"/>
              <a:gd name="connsiteY3" fmla="*/ 101227 h 581287"/>
              <a:gd name="connsiteX4" fmla="*/ 1760220 w 2103120"/>
              <a:gd name="connsiteY4" fmla="*/ 276487 h 581287"/>
              <a:gd name="connsiteX5" fmla="*/ 2049780 w 2103120"/>
              <a:gd name="connsiteY5" fmla="*/ 375547 h 581287"/>
              <a:gd name="connsiteX6" fmla="*/ 2103120 w 2103120"/>
              <a:gd name="connsiteY6" fmla="*/ 352687 h 581287"/>
              <a:gd name="connsiteX0" fmla="*/ 0 w 2103120"/>
              <a:gd name="connsiteY0" fmla="*/ 518297 h 518297"/>
              <a:gd name="connsiteX1" fmla="*/ 41718 w 2103120"/>
              <a:gd name="connsiteY1" fmla="*/ 267420 h 518297"/>
              <a:gd name="connsiteX2" fmla="*/ 296430 w 2103120"/>
              <a:gd name="connsiteY2" fmla="*/ 19375 h 518297"/>
              <a:gd name="connsiteX3" fmla="*/ 1402080 w 2103120"/>
              <a:gd name="connsiteY3" fmla="*/ 38237 h 518297"/>
              <a:gd name="connsiteX4" fmla="*/ 1760220 w 2103120"/>
              <a:gd name="connsiteY4" fmla="*/ 213497 h 518297"/>
              <a:gd name="connsiteX5" fmla="*/ 2049780 w 2103120"/>
              <a:gd name="connsiteY5" fmla="*/ 312557 h 518297"/>
              <a:gd name="connsiteX6" fmla="*/ 2103120 w 2103120"/>
              <a:gd name="connsiteY6" fmla="*/ 289697 h 518297"/>
              <a:gd name="connsiteX0" fmla="*/ 0 w 2103120"/>
              <a:gd name="connsiteY0" fmla="*/ 522099 h 522099"/>
              <a:gd name="connsiteX1" fmla="*/ 179248 w 2103120"/>
              <a:gd name="connsiteY1" fmla="*/ 322773 h 522099"/>
              <a:gd name="connsiteX2" fmla="*/ 296430 w 2103120"/>
              <a:gd name="connsiteY2" fmla="*/ 23177 h 522099"/>
              <a:gd name="connsiteX3" fmla="*/ 1402080 w 2103120"/>
              <a:gd name="connsiteY3" fmla="*/ 42039 h 522099"/>
              <a:gd name="connsiteX4" fmla="*/ 1760220 w 2103120"/>
              <a:gd name="connsiteY4" fmla="*/ 217299 h 522099"/>
              <a:gd name="connsiteX5" fmla="*/ 2049780 w 2103120"/>
              <a:gd name="connsiteY5" fmla="*/ 316359 h 522099"/>
              <a:gd name="connsiteX6" fmla="*/ 2103120 w 2103120"/>
              <a:gd name="connsiteY6" fmla="*/ 293499 h 522099"/>
              <a:gd name="connsiteX0" fmla="*/ 0 w 2103120"/>
              <a:gd name="connsiteY0" fmla="*/ 501694 h 501694"/>
              <a:gd name="connsiteX1" fmla="*/ 179248 w 2103120"/>
              <a:gd name="connsiteY1" fmla="*/ 302368 h 501694"/>
              <a:gd name="connsiteX2" fmla="*/ 296430 w 2103120"/>
              <a:gd name="connsiteY2" fmla="*/ 2772 h 501694"/>
              <a:gd name="connsiteX3" fmla="*/ 1339064 w 2103120"/>
              <a:gd name="connsiteY3" fmla="*/ 155489 h 501694"/>
              <a:gd name="connsiteX4" fmla="*/ 1760220 w 2103120"/>
              <a:gd name="connsiteY4" fmla="*/ 196894 h 501694"/>
              <a:gd name="connsiteX5" fmla="*/ 2049780 w 2103120"/>
              <a:gd name="connsiteY5" fmla="*/ 295954 h 501694"/>
              <a:gd name="connsiteX6" fmla="*/ 2103120 w 2103120"/>
              <a:gd name="connsiteY6" fmla="*/ 273094 h 501694"/>
              <a:gd name="connsiteX0" fmla="*/ 0 w 2103120"/>
              <a:gd name="connsiteY0" fmla="*/ 539056 h 539056"/>
              <a:gd name="connsiteX1" fmla="*/ 179248 w 2103120"/>
              <a:gd name="connsiteY1" fmla="*/ 339730 h 539056"/>
              <a:gd name="connsiteX2" fmla="*/ 309252 w 2103120"/>
              <a:gd name="connsiteY2" fmla="*/ 2321 h 539056"/>
              <a:gd name="connsiteX3" fmla="*/ 1339064 w 2103120"/>
              <a:gd name="connsiteY3" fmla="*/ 192851 h 539056"/>
              <a:gd name="connsiteX4" fmla="*/ 1760220 w 2103120"/>
              <a:gd name="connsiteY4" fmla="*/ 234256 h 539056"/>
              <a:gd name="connsiteX5" fmla="*/ 2049780 w 2103120"/>
              <a:gd name="connsiteY5" fmla="*/ 333316 h 539056"/>
              <a:gd name="connsiteX6" fmla="*/ 2103120 w 2103120"/>
              <a:gd name="connsiteY6" fmla="*/ 310456 h 53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20" h="539056">
                <a:moveTo>
                  <a:pt x="0" y="539056"/>
                </a:moveTo>
                <a:cubicBezTo>
                  <a:pt x="129540" y="408881"/>
                  <a:pt x="127706" y="429186"/>
                  <a:pt x="179248" y="339730"/>
                </a:cubicBezTo>
                <a:cubicBezTo>
                  <a:pt x="230790" y="250274"/>
                  <a:pt x="115949" y="26801"/>
                  <a:pt x="309252" y="2321"/>
                </a:cubicBezTo>
                <a:cubicBezTo>
                  <a:pt x="502555" y="-22159"/>
                  <a:pt x="1097236" y="154195"/>
                  <a:pt x="1339064" y="192851"/>
                </a:cubicBezTo>
                <a:cubicBezTo>
                  <a:pt x="1580892" y="231507"/>
                  <a:pt x="1641767" y="210845"/>
                  <a:pt x="1760220" y="234256"/>
                </a:cubicBezTo>
                <a:cubicBezTo>
                  <a:pt x="1878673" y="257667"/>
                  <a:pt x="1992630" y="320616"/>
                  <a:pt x="2049780" y="333316"/>
                </a:cubicBezTo>
                <a:cubicBezTo>
                  <a:pt x="2106930" y="346016"/>
                  <a:pt x="2075180" y="273626"/>
                  <a:pt x="2103120" y="310456"/>
                </a:cubicBezTo>
              </a:path>
            </a:pathLst>
          </a:cu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Spectral Variability: Illumination and Topography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9DC94-7B47-401C-41D3-B4DF712DB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3626">
            <a:off x="1219834" y="4112688"/>
            <a:ext cx="933580" cy="914528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3FBCAF-7E2C-4D78-B9B6-B9B3795611F1}"/>
              </a:ext>
            </a:extLst>
          </p:cNvPr>
          <p:cNvCxnSpPr>
            <a:cxnSpLocks/>
          </p:cNvCxnSpPr>
          <p:nvPr/>
        </p:nvCxnSpPr>
        <p:spPr>
          <a:xfrm>
            <a:off x="712405" y="3480201"/>
            <a:ext cx="974219" cy="1089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E210F0-D78F-309C-ECEF-D5DDCBDF9AA3}"/>
              </a:ext>
            </a:extLst>
          </p:cNvPr>
          <p:cNvCxnSpPr>
            <a:cxnSpLocks/>
          </p:cNvCxnSpPr>
          <p:nvPr/>
        </p:nvCxnSpPr>
        <p:spPr>
          <a:xfrm flipV="1">
            <a:off x="1715054" y="4025076"/>
            <a:ext cx="437219" cy="512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27C9BC-26FC-987B-8EDE-8A422EF912D7}"/>
              </a:ext>
            </a:extLst>
          </p:cNvPr>
          <p:cNvCxnSpPr>
            <a:cxnSpLocks/>
          </p:cNvCxnSpPr>
          <p:nvPr/>
        </p:nvCxnSpPr>
        <p:spPr>
          <a:xfrm flipV="1">
            <a:off x="1713689" y="2728362"/>
            <a:ext cx="355649" cy="1792551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Dim (Medium Sun) outline">
            <a:extLst>
              <a:ext uri="{FF2B5EF4-FFF2-40B4-BE49-F238E27FC236}">
                <a16:creationId xmlns:a16="http://schemas.microsoft.com/office/drawing/2014/main" id="{1F9E9F89-7B0A-67A4-503E-B717458A1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380" y="2155542"/>
            <a:ext cx="914400" cy="914400"/>
          </a:xfrm>
          <a:prstGeom prst="rect">
            <a:avLst/>
          </a:prstGeom>
        </p:spPr>
      </p:pic>
      <p:pic>
        <p:nvPicPr>
          <p:cNvPr id="11" name="Graphic 10" descr="Satellite outline">
            <a:extLst>
              <a:ext uri="{FF2B5EF4-FFF2-40B4-BE49-F238E27FC236}">
                <a16:creationId xmlns:a16="http://schemas.microsoft.com/office/drawing/2014/main" id="{FE156ADA-77A8-0C3E-A197-8591E0424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3663" y="1915710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C134AF-85EF-9532-4DE5-83468909907A}"/>
              </a:ext>
            </a:extLst>
          </p:cNvPr>
          <p:cNvSpPr txBox="1"/>
          <p:nvPr/>
        </p:nvSpPr>
        <p:spPr>
          <a:xfrm>
            <a:off x="321563" y="5825659"/>
            <a:ext cx="11448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R. A. </a:t>
            </a:r>
            <a:r>
              <a:rPr lang="en-US" sz="800" err="1"/>
              <a:t>Borsoi</a:t>
            </a:r>
            <a:r>
              <a:rPr lang="en-US" sz="800"/>
              <a:t> </a:t>
            </a:r>
            <a:r>
              <a:rPr lang="en-US" sz="800" i="1"/>
              <a:t>et al</a:t>
            </a:r>
            <a:r>
              <a:rPr lang="en-US" sz="800"/>
              <a:t>., "Spectral Variability in Hyperspectral Data Unmixing: A comprehensive review," in </a:t>
            </a:r>
            <a:r>
              <a:rPr lang="en-US" sz="800" i="1"/>
              <a:t>IEEE Geoscience and Remote Sensing Magazine</a:t>
            </a:r>
            <a:r>
              <a:rPr lang="en-US" sz="800"/>
              <a:t>, vol. 9, no. 4, pp. 223-270, Dec. 2021, </a:t>
            </a:r>
            <a:r>
              <a:rPr lang="en-US" sz="800" err="1"/>
              <a:t>doi</a:t>
            </a:r>
            <a:r>
              <a:rPr lang="en-US" sz="800"/>
              <a:t>: 10.1109/MGRS.2021.3071158.</a:t>
            </a:r>
          </a:p>
          <a:p>
            <a:r>
              <a:rPr lang="en-US" sz="800"/>
              <a:t>Picard, G., Dumont, M., Lamare, M., </a:t>
            </a:r>
            <a:r>
              <a:rPr lang="en-US" sz="800" err="1"/>
              <a:t>Tuzet</a:t>
            </a:r>
            <a:r>
              <a:rPr lang="en-US" sz="800"/>
              <a:t>, F., Larue, F., </a:t>
            </a:r>
            <a:r>
              <a:rPr lang="en-US" sz="800" err="1"/>
              <a:t>Pirazzini</a:t>
            </a:r>
            <a:r>
              <a:rPr lang="en-US" sz="800"/>
              <a:t>, R., and Arnaud, L.: Spectral albedo measurements over snow-covered slopes: theory and slope effect corrections, The Cryosphere, 14, 1497–1517, https://doi.org/10.5194/tc-14-1497-2020, 2020.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1AFDC1-BEE0-51B0-2E7C-B3072183FFD5}"/>
              </a:ext>
            </a:extLst>
          </p:cNvPr>
          <p:cNvSpPr txBox="1"/>
          <p:nvPr/>
        </p:nvSpPr>
        <p:spPr>
          <a:xfrm>
            <a:off x="1593281" y="5184995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terrain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BC46D8-D3D8-0919-6D0B-6887B4CCD06B}"/>
              </a:ext>
            </a:extLst>
          </p:cNvPr>
          <p:cNvSpPr txBox="1"/>
          <p:nvPr/>
        </p:nvSpPr>
        <p:spPr>
          <a:xfrm>
            <a:off x="2208113" y="4000456"/>
            <a:ext cx="3145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7E1958-3946-7D67-C8BA-6EC050EE047D}"/>
              </a:ext>
            </a:extLst>
          </p:cNvPr>
          <p:cNvSpPr txBox="1"/>
          <p:nvPr/>
        </p:nvSpPr>
        <p:spPr>
          <a:xfrm>
            <a:off x="4428769" y="1695097"/>
            <a:ext cx="7459216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Another main sources of spectral variability is the varying </a:t>
            </a:r>
            <a:r>
              <a:rPr lang="en-US" sz="1600" b="1">
                <a:latin typeface="+mn-lt"/>
              </a:rPr>
              <a:t>illumination conditions</a:t>
            </a:r>
            <a:r>
              <a:rPr lang="en-US" sz="1600">
                <a:latin typeface="+mn-lt"/>
              </a:rPr>
              <a:t>. </a:t>
            </a:r>
          </a:p>
          <a:p>
            <a:pPr marL="342900" indent="-34290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Illumination changes are mainly due to two effects: </a:t>
            </a:r>
          </a:p>
          <a:p>
            <a:pPr marL="953536" lvl="1" indent="-342900" algn="just">
              <a:spcBef>
                <a:spcPts val="0"/>
              </a:spcBef>
              <a:spcAft>
                <a:spcPts val="1400"/>
              </a:spcAft>
              <a:buFont typeface="+mj-lt"/>
              <a:buAutoNum type="arabicParenR"/>
            </a:pPr>
            <a:r>
              <a:rPr lang="en-US" sz="1400">
                <a:latin typeface="+mn-lt"/>
              </a:rPr>
              <a:t>varying terrain topography, which affects the angles of the incident radiation;</a:t>
            </a:r>
          </a:p>
          <a:p>
            <a:pPr marL="953536" lvl="1" indent="-342900" algn="just">
              <a:spcBef>
                <a:spcPts val="0"/>
              </a:spcBef>
              <a:spcAft>
                <a:spcPts val="1400"/>
              </a:spcAft>
              <a:buFont typeface="+mj-lt"/>
              <a:buAutoNum type="arabicParenR"/>
            </a:pPr>
            <a:r>
              <a:rPr lang="en-US" sz="1400">
                <a:latin typeface="+mn-lt"/>
              </a:rPr>
              <a:t>the occlusion of the light source by other objects (leading to shadow).</a:t>
            </a:r>
          </a:p>
          <a:p>
            <a:pPr marL="285750" indent="-28575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These effects </a:t>
            </a:r>
            <a:r>
              <a:rPr lang="en-US" sz="1600" b="1">
                <a:latin typeface="+mn-lt"/>
              </a:rPr>
              <a:t>must be compensated </a:t>
            </a:r>
            <a:r>
              <a:rPr lang="en-US" sz="1600">
                <a:latin typeface="+mn-lt"/>
              </a:rPr>
              <a:t>to achieve an accurate characterization of surface reflectance.</a:t>
            </a:r>
          </a:p>
          <a:p>
            <a:pPr marL="285750" indent="-28575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Statistical or physical models are generally employed to perform the so-called </a:t>
            </a:r>
            <a:r>
              <a:rPr lang="en-US" sz="1600" b="1">
                <a:latin typeface="+mn-lt"/>
              </a:rPr>
              <a:t>topographic correction </a:t>
            </a:r>
            <a:r>
              <a:rPr lang="en-US" sz="1600">
                <a:latin typeface="+mn-lt"/>
              </a:rPr>
              <a:t>(e.g., L2A </a:t>
            </a:r>
            <a:r>
              <a:rPr lang="en-US" sz="1600" err="1">
                <a:latin typeface="+mn-lt"/>
              </a:rPr>
              <a:t>BoA</a:t>
            </a:r>
            <a:r>
              <a:rPr lang="en-US" sz="1600">
                <a:latin typeface="+mn-lt"/>
              </a:rPr>
              <a:t> products).</a:t>
            </a:r>
          </a:p>
          <a:p>
            <a:pPr marL="285750" indent="-28575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Bad specification of the model parameter, will produce large errors.</a:t>
            </a:r>
          </a:p>
        </p:txBody>
      </p:sp>
    </p:spTree>
    <p:extLst>
      <p:ext uri="{BB962C8B-B14F-4D97-AF65-F5344CB8AC3E}">
        <p14:creationId xmlns:p14="http://schemas.microsoft.com/office/powerpoint/2010/main" val="78810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D3F3DB-F0E0-FD97-6D26-7EAB99D8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76" y="4350860"/>
            <a:ext cx="858861" cy="88542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Spectral Variability: Intrinsic Spectral Variability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3FBCAF-7E2C-4D78-B9B6-B9B3795611F1}"/>
              </a:ext>
            </a:extLst>
          </p:cNvPr>
          <p:cNvCxnSpPr>
            <a:cxnSpLocks/>
          </p:cNvCxnSpPr>
          <p:nvPr/>
        </p:nvCxnSpPr>
        <p:spPr>
          <a:xfrm>
            <a:off x="712405" y="3480201"/>
            <a:ext cx="549467" cy="1155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27C9BC-26FC-987B-8EDE-8A422EF912D7}"/>
              </a:ext>
            </a:extLst>
          </p:cNvPr>
          <p:cNvCxnSpPr>
            <a:cxnSpLocks/>
          </p:cNvCxnSpPr>
          <p:nvPr/>
        </p:nvCxnSpPr>
        <p:spPr>
          <a:xfrm flipV="1">
            <a:off x="1377411" y="3566160"/>
            <a:ext cx="923544" cy="1069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Dim (Medium Sun) outline">
            <a:extLst>
              <a:ext uri="{FF2B5EF4-FFF2-40B4-BE49-F238E27FC236}">
                <a16:creationId xmlns:a16="http://schemas.microsoft.com/office/drawing/2014/main" id="{1F9E9F89-7B0A-67A4-503E-B717458A1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380" y="2155542"/>
            <a:ext cx="914400" cy="914400"/>
          </a:xfrm>
          <a:prstGeom prst="rect">
            <a:avLst/>
          </a:prstGeom>
        </p:spPr>
      </p:pic>
      <p:pic>
        <p:nvPicPr>
          <p:cNvPr id="11" name="Graphic 10" descr="Satellite outline">
            <a:extLst>
              <a:ext uri="{FF2B5EF4-FFF2-40B4-BE49-F238E27FC236}">
                <a16:creationId xmlns:a16="http://schemas.microsoft.com/office/drawing/2014/main" id="{FE156ADA-77A8-0C3E-A197-8591E0424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3865" y="1938519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C6AE37-0FA4-5A05-CFC3-A7AD1E1F86F5}"/>
              </a:ext>
            </a:extLst>
          </p:cNvPr>
          <p:cNvSpPr txBox="1"/>
          <p:nvPr/>
        </p:nvSpPr>
        <p:spPr>
          <a:xfrm>
            <a:off x="4739010" y="1759653"/>
            <a:ext cx="719882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Another important source of spectral variability is the </a:t>
            </a:r>
            <a:r>
              <a:rPr lang="en-US" sz="1600" b="1" dirty="0">
                <a:latin typeface="+mn-lt"/>
              </a:rPr>
              <a:t>intrinsic variation</a:t>
            </a:r>
            <a:r>
              <a:rPr lang="en-US" sz="1600" dirty="0">
                <a:latin typeface="+mn-lt"/>
              </a:rPr>
              <a:t> of the pure ground components.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From the previous lecture (Dr. Di Mauro) we know that sources of intrinsic spectral variations for snow may be: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953536" lvl="1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>
                <a:latin typeface="+mn-lt"/>
              </a:rPr>
              <a:t>Snow grain size </a:t>
            </a:r>
            <a:r>
              <a:rPr lang="en-US" sz="1600" dirty="0">
                <a:latin typeface="+mn-lt"/>
              </a:rPr>
              <a:t>variations;</a:t>
            </a:r>
          </a:p>
          <a:p>
            <a:pPr marL="953536" lvl="1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>
                <a:latin typeface="+mn-lt"/>
              </a:rPr>
              <a:t>Impurities</a:t>
            </a:r>
            <a:r>
              <a:rPr lang="en-US" sz="1600" dirty="0">
                <a:latin typeface="+mn-lt"/>
              </a:rPr>
              <a:t> such as algae, mineral dust, black/organic carbon;</a:t>
            </a:r>
          </a:p>
          <a:p>
            <a:pPr marL="953536" lvl="1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>
                <a:latin typeface="+mn-lt"/>
              </a:rPr>
              <a:t>Liquid water content </a:t>
            </a:r>
            <a:r>
              <a:rPr lang="en-US" sz="1600" dirty="0">
                <a:latin typeface="+mn-lt"/>
              </a:rPr>
              <a:t>variations;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endParaRPr lang="en-US" sz="1600" dirty="0">
              <a:latin typeface="+mn-lt"/>
            </a:endParaRPr>
          </a:p>
          <a:p>
            <a:pPr algn="just">
              <a:spcAft>
                <a:spcPts val="1200"/>
              </a:spcAft>
            </a:pPr>
            <a:r>
              <a:rPr lang="en-US" sz="1600" dirty="0">
                <a:latin typeface="+mn-lt"/>
              </a:rPr>
              <a:t>The same is for the many possible different snow-free areas e.g., rock, soil, vegetation, etc.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endParaRPr lang="en-US" sz="16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28DA61-5B33-E540-A003-68FFC7BA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330" y="4350860"/>
            <a:ext cx="838243" cy="855525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5C6A1-5FC1-D1F5-2D1C-3C226D53D9EF}"/>
              </a:ext>
            </a:extLst>
          </p:cNvPr>
          <p:cNvCxnSpPr>
            <a:cxnSpLocks/>
          </p:cNvCxnSpPr>
          <p:nvPr/>
        </p:nvCxnSpPr>
        <p:spPr>
          <a:xfrm>
            <a:off x="1953077" y="3637619"/>
            <a:ext cx="549467" cy="1155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8D4405-7DEA-6FB5-EEB7-340A6E71D4E8}"/>
              </a:ext>
            </a:extLst>
          </p:cNvPr>
          <p:cNvCxnSpPr>
            <a:cxnSpLocks/>
          </p:cNvCxnSpPr>
          <p:nvPr/>
        </p:nvCxnSpPr>
        <p:spPr>
          <a:xfrm flipV="1">
            <a:off x="2618083" y="3723578"/>
            <a:ext cx="923544" cy="1069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134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Spectral Variability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90DFA-1409-C529-A9D5-EEDE69BB36DD}"/>
              </a:ext>
            </a:extLst>
          </p:cNvPr>
          <p:cNvSpPr txBox="1"/>
          <p:nvPr/>
        </p:nvSpPr>
        <p:spPr>
          <a:xfrm>
            <a:off x="1735579" y="1287989"/>
            <a:ext cx="287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>
                <a:latin typeface="+mn-lt"/>
              </a:rPr>
              <a:t>Sentinel-2 L1C 01/01/2021</a:t>
            </a:r>
            <a:endParaRPr lang="en-US" sz="1400" b="1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70C75-39D9-B07D-B23D-3A22D1AB1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848" y="3164458"/>
            <a:ext cx="4706070" cy="26309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E2929D-F1F4-EA9D-F108-1D40E83C108D}"/>
              </a:ext>
            </a:extLst>
          </p:cNvPr>
          <p:cNvSpPr txBox="1"/>
          <p:nvPr/>
        </p:nvSpPr>
        <p:spPr>
          <a:xfrm>
            <a:off x="7361833" y="1827527"/>
            <a:ext cx="458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+mn-lt"/>
              </a:rPr>
              <a:t>Ambiguities on spectral signature (and NDSI)!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A2C222-AAC8-37CD-0EBF-0E2F446C5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8" y="2181470"/>
            <a:ext cx="5335820" cy="33369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15953D-2442-A914-C8E0-206C5B0358D2}"/>
              </a:ext>
            </a:extLst>
          </p:cNvPr>
          <p:cNvSpPr txBox="1"/>
          <p:nvPr/>
        </p:nvSpPr>
        <p:spPr>
          <a:xfrm>
            <a:off x="27192" y="1996804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err="1">
                <a:latin typeface="+mn-lt"/>
              </a:rPr>
              <a:t>Atmospheric</a:t>
            </a:r>
            <a:r>
              <a:rPr lang="it-IT">
                <a:latin typeface="+mn-lt"/>
              </a:rPr>
              <a:t> </a:t>
            </a:r>
            <a:r>
              <a:rPr lang="it-IT" err="1">
                <a:latin typeface="+mn-lt"/>
              </a:rPr>
              <a:t>disturbance</a:t>
            </a:r>
            <a:endParaRPr lang="en-US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632DE-2FF5-0A0A-9B26-9377AF6B56A0}"/>
              </a:ext>
            </a:extLst>
          </p:cNvPr>
          <p:cNvSpPr txBox="1"/>
          <p:nvPr/>
        </p:nvSpPr>
        <p:spPr>
          <a:xfrm>
            <a:off x="2171905" y="5149080"/>
            <a:ext cx="2678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>
                <a:latin typeface="+mn-lt"/>
              </a:rPr>
              <a:t>Snow glint on south exposed slopes</a:t>
            </a:r>
            <a:endParaRPr lang="en-US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3C7ECA-CB61-0ADC-F88F-D19DB2816A0E}"/>
              </a:ext>
            </a:extLst>
          </p:cNvPr>
          <p:cNvSpPr txBox="1"/>
          <p:nvPr/>
        </p:nvSpPr>
        <p:spPr>
          <a:xfrm>
            <a:off x="5252524" y="4542546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Shadows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5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Spectral Variability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7216F-1069-5B51-749D-0F1A2B251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49" y="1962395"/>
            <a:ext cx="5335820" cy="3336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17F355-1C79-DF31-01E7-D150727E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04" y="2293068"/>
            <a:ext cx="4043278" cy="2675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90DFA-1409-C529-A9D5-EEDE69BB36DD}"/>
              </a:ext>
            </a:extLst>
          </p:cNvPr>
          <p:cNvSpPr txBox="1"/>
          <p:nvPr/>
        </p:nvSpPr>
        <p:spPr>
          <a:xfrm>
            <a:off x="1735579" y="1287989"/>
            <a:ext cx="287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>
                <a:latin typeface="+mn-lt"/>
              </a:rPr>
              <a:t>Sentinel-2 L1C 01/01/2021</a:t>
            </a:r>
            <a:endParaRPr lang="en-US" sz="1400" b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57092-353F-6D9B-1AD0-ED2C87C0DDA8}"/>
              </a:ext>
            </a:extLst>
          </p:cNvPr>
          <p:cNvSpPr txBox="1"/>
          <p:nvPr/>
        </p:nvSpPr>
        <p:spPr>
          <a:xfrm>
            <a:off x="1607509" y="5667005"/>
            <a:ext cx="933681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err="1">
                <a:latin typeface="+mn-lt"/>
              </a:rPr>
              <a:t>SoA</a:t>
            </a:r>
            <a:r>
              <a:rPr lang="it-IT">
                <a:latin typeface="+mn-lt"/>
              </a:rPr>
              <a:t> </a:t>
            </a:r>
            <a:r>
              <a:rPr lang="it-IT" err="1">
                <a:latin typeface="+mn-lt"/>
              </a:rPr>
              <a:t>method</a:t>
            </a:r>
            <a:r>
              <a:rPr lang="it-IT">
                <a:latin typeface="+mn-lt"/>
              </a:rPr>
              <a:t> 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for 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SCF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retrieval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fail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in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challenging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winter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conditions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of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illumination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and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atmospheric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disturbance</a:t>
            </a:r>
            <a:endParaRPr kumimoji="0" lang="it-IT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94F08-A7C3-B8A4-DB41-9098D32BD1AC}"/>
              </a:ext>
            </a:extLst>
          </p:cNvPr>
          <p:cNvSpPr txBox="1"/>
          <p:nvPr/>
        </p:nvSpPr>
        <p:spPr>
          <a:xfrm>
            <a:off x="32103" y="1777729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Atmospheric disturbance</a:t>
            </a:r>
            <a:endParaRPr lang="en-US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BA10B-F168-1F60-1727-1EF66C85EB8C}"/>
              </a:ext>
            </a:extLst>
          </p:cNvPr>
          <p:cNvSpPr txBox="1"/>
          <p:nvPr/>
        </p:nvSpPr>
        <p:spPr>
          <a:xfrm>
            <a:off x="2176816" y="4930005"/>
            <a:ext cx="2678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>
                <a:latin typeface="+mn-lt"/>
              </a:rPr>
              <a:t>Snow </a:t>
            </a:r>
            <a:r>
              <a:rPr lang="it-IT" err="1">
                <a:latin typeface="+mn-lt"/>
              </a:rPr>
              <a:t>glint</a:t>
            </a:r>
            <a:r>
              <a:rPr lang="it-IT">
                <a:latin typeface="+mn-lt"/>
              </a:rPr>
              <a:t> on south </a:t>
            </a:r>
            <a:r>
              <a:rPr lang="it-IT" err="1">
                <a:latin typeface="+mn-lt"/>
              </a:rPr>
              <a:t>exposed</a:t>
            </a:r>
            <a:r>
              <a:rPr lang="it-IT">
                <a:latin typeface="+mn-lt"/>
              </a:rPr>
              <a:t> </a:t>
            </a:r>
            <a:r>
              <a:rPr lang="it-IT" err="1">
                <a:latin typeface="+mn-lt"/>
              </a:rPr>
              <a:t>slopes</a:t>
            </a:r>
            <a:endParaRPr lang="en-US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2EBF-9188-62AA-9F6B-F17535072F3A}"/>
              </a:ext>
            </a:extLst>
          </p:cNvPr>
          <p:cNvSpPr txBox="1"/>
          <p:nvPr/>
        </p:nvSpPr>
        <p:spPr>
          <a:xfrm>
            <a:off x="5257435" y="4323471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Shadows</a:t>
            </a:r>
            <a:endParaRPr lang="en-US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9B5AAE-5F3D-C627-71B9-2168EF24205B}"/>
              </a:ext>
            </a:extLst>
          </p:cNvPr>
          <p:cNvSpPr txBox="1"/>
          <p:nvPr/>
        </p:nvSpPr>
        <p:spPr>
          <a:xfrm>
            <a:off x="7640836" y="1325664"/>
            <a:ext cx="287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>
                <a:latin typeface="+mn-lt"/>
              </a:rPr>
              <a:t>Sentinel-2 L2A 01/01/2021</a:t>
            </a:r>
            <a:endParaRPr lang="en-US" sz="14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9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ML Unmixing – Problem Formulation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1E7CC3-1184-116A-5320-4CBD369F0D18}"/>
              </a:ext>
            </a:extLst>
          </p:cNvPr>
          <p:cNvCxnSpPr>
            <a:cxnSpLocks/>
          </p:cNvCxnSpPr>
          <p:nvPr/>
        </p:nvCxnSpPr>
        <p:spPr>
          <a:xfrm>
            <a:off x="827001" y="4244322"/>
            <a:ext cx="2386874" cy="1497838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E20A52-0B5A-24D0-98E8-89146927623E}"/>
              </a:ext>
            </a:extLst>
          </p:cNvPr>
          <p:cNvCxnSpPr>
            <a:cxnSpLocks/>
          </p:cNvCxnSpPr>
          <p:nvPr/>
        </p:nvCxnSpPr>
        <p:spPr>
          <a:xfrm>
            <a:off x="1551378" y="2741112"/>
            <a:ext cx="2516167" cy="159787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47613DB-DB1A-2A8C-8DD3-CB42182F8F1C}"/>
              </a:ext>
            </a:extLst>
          </p:cNvPr>
          <p:cNvGrpSpPr/>
          <p:nvPr/>
        </p:nvGrpSpPr>
        <p:grpSpPr>
          <a:xfrm>
            <a:off x="720046" y="2798859"/>
            <a:ext cx="3609892" cy="3283888"/>
            <a:chOff x="954157" y="1844703"/>
            <a:chExt cx="3609892" cy="328388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1B05DAE-795F-404A-EF86-990F07F3B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157" y="1844703"/>
              <a:ext cx="0" cy="32838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5D845C-0E32-4C7F-0D81-A20A0F6BE1D0}"/>
                </a:ext>
              </a:extLst>
            </p:cNvPr>
            <p:cNvCxnSpPr/>
            <p:nvPr/>
          </p:nvCxnSpPr>
          <p:spPr>
            <a:xfrm>
              <a:off x="954157" y="5128591"/>
              <a:ext cx="3609892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5E27C06-43F7-7A22-568F-BCD6D473AD4E}"/>
              </a:ext>
            </a:extLst>
          </p:cNvPr>
          <p:cNvSpPr>
            <a:spLocks noChangeAspect="1"/>
          </p:cNvSpPr>
          <p:nvPr/>
        </p:nvSpPr>
        <p:spPr>
          <a:xfrm>
            <a:off x="1371378" y="4547738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FC2DC0-86FD-A3E2-148E-3CD9B97CBBED}"/>
              </a:ext>
            </a:extLst>
          </p:cNvPr>
          <p:cNvSpPr>
            <a:spLocks noChangeAspect="1"/>
          </p:cNvSpPr>
          <p:nvPr/>
        </p:nvSpPr>
        <p:spPr>
          <a:xfrm>
            <a:off x="3033875" y="3622003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BB56B2-225D-52AC-2C38-44D03AE67A54}"/>
              </a:ext>
            </a:extLst>
          </p:cNvPr>
          <p:cNvSpPr>
            <a:spLocks noChangeAspect="1"/>
          </p:cNvSpPr>
          <p:nvPr/>
        </p:nvSpPr>
        <p:spPr>
          <a:xfrm>
            <a:off x="720046" y="1687780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F1827-3D8B-271D-B187-92297E595B70}"/>
              </a:ext>
            </a:extLst>
          </p:cNvPr>
          <p:cNvSpPr txBox="1"/>
          <p:nvPr/>
        </p:nvSpPr>
        <p:spPr>
          <a:xfrm>
            <a:off x="900046" y="159311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674915B-9308-6A80-DFF5-C995EAC73939}"/>
              </a:ext>
            </a:extLst>
          </p:cNvPr>
          <p:cNvSpPr>
            <a:spLocks noChangeAspect="1"/>
          </p:cNvSpPr>
          <p:nvPr/>
        </p:nvSpPr>
        <p:spPr>
          <a:xfrm>
            <a:off x="720046" y="2123033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800244-099F-C5E3-2075-6ADB05834D84}"/>
              </a:ext>
            </a:extLst>
          </p:cNvPr>
          <p:cNvSpPr txBox="1"/>
          <p:nvPr/>
        </p:nvSpPr>
        <p:spPr>
          <a:xfrm>
            <a:off x="900046" y="202836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FA5D5D-6E64-DC66-23DB-756A561C4B5B}"/>
              </a:ext>
            </a:extLst>
          </p:cNvPr>
          <p:cNvSpPr txBox="1"/>
          <p:nvPr/>
        </p:nvSpPr>
        <p:spPr>
          <a:xfrm>
            <a:off x="3276116" y="563329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7CE024-4D2F-7AFD-1E3D-1022A6767680}"/>
              </a:ext>
            </a:extLst>
          </p:cNvPr>
          <p:cNvSpPr txBox="1"/>
          <p:nvPr/>
        </p:nvSpPr>
        <p:spPr>
          <a:xfrm>
            <a:off x="4132532" y="441910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A6A5B4-0C78-7CFA-0631-B95956115492}"/>
              </a:ext>
            </a:extLst>
          </p:cNvPr>
          <p:cNvSpPr>
            <a:spLocks noChangeAspect="1"/>
          </p:cNvSpPr>
          <p:nvPr/>
        </p:nvSpPr>
        <p:spPr>
          <a:xfrm>
            <a:off x="2974996" y="5543294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0F93D4-4E0E-D247-1296-971A9B9C8490}"/>
              </a:ext>
            </a:extLst>
          </p:cNvPr>
          <p:cNvSpPr>
            <a:spLocks noChangeAspect="1"/>
          </p:cNvSpPr>
          <p:nvPr/>
        </p:nvSpPr>
        <p:spPr>
          <a:xfrm>
            <a:off x="1563436" y="5232840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9FF9138-9AC9-9DE9-BB9F-A77D0A795BA8}"/>
              </a:ext>
            </a:extLst>
          </p:cNvPr>
          <p:cNvSpPr>
            <a:spLocks noChangeAspect="1"/>
          </p:cNvSpPr>
          <p:nvPr/>
        </p:nvSpPr>
        <p:spPr>
          <a:xfrm>
            <a:off x="3126077" y="2928201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252156-72E1-B767-F33F-73C9511BBDD7}"/>
              </a:ext>
            </a:extLst>
          </p:cNvPr>
          <p:cNvSpPr>
            <a:spLocks noChangeAspect="1"/>
          </p:cNvSpPr>
          <p:nvPr/>
        </p:nvSpPr>
        <p:spPr>
          <a:xfrm>
            <a:off x="2227261" y="2781369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D463DD-27BC-FFEC-5B2F-5F3F23927A1A}"/>
              </a:ext>
            </a:extLst>
          </p:cNvPr>
          <p:cNvSpPr>
            <a:spLocks noChangeAspect="1"/>
          </p:cNvSpPr>
          <p:nvPr/>
        </p:nvSpPr>
        <p:spPr>
          <a:xfrm>
            <a:off x="937441" y="4903241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71192E-D1D3-62BB-2870-6FDF4013341F}"/>
              </a:ext>
            </a:extLst>
          </p:cNvPr>
          <p:cNvSpPr txBox="1"/>
          <p:nvPr/>
        </p:nvSpPr>
        <p:spPr>
          <a:xfrm>
            <a:off x="3427959" y="612745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i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C3B459-F90A-0656-959C-BA09FB800914}"/>
              </a:ext>
            </a:extLst>
          </p:cNvPr>
          <p:cNvSpPr txBox="1"/>
          <p:nvPr/>
        </p:nvSpPr>
        <p:spPr>
          <a:xfrm rot="16200000">
            <a:off x="-8157" y="306729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j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425BC5B-7939-A838-FEC3-6490CEEA9F5D}"/>
              </a:ext>
            </a:extLst>
          </p:cNvPr>
          <p:cNvCxnSpPr>
            <a:cxnSpLocks/>
          </p:cNvCxnSpPr>
          <p:nvPr/>
        </p:nvCxnSpPr>
        <p:spPr>
          <a:xfrm flipV="1">
            <a:off x="709291" y="2545019"/>
            <a:ext cx="2203464" cy="3549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6C2B75D-7988-E4C4-F392-4611ADF17F42}"/>
              </a:ext>
            </a:extLst>
          </p:cNvPr>
          <p:cNvCxnSpPr>
            <a:cxnSpLocks/>
          </p:cNvCxnSpPr>
          <p:nvPr/>
        </p:nvCxnSpPr>
        <p:spPr>
          <a:xfrm flipV="1">
            <a:off x="733716" y="5071950"/>
            <a:ext cx="262604" cy="966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A4968EC-BFFA-AB9B-C60C-B213D59245A3}"/>
                  </a:ext>
                </a:extLst>
              </p:cNvPr>
              <p:cNvSpPr txBox="1"/>
              <p:nvPr/>
            </p:nvSpPr>
            <p:spPr>
              <a:xfrm>
                <a:off x="2722410" y="2316400"/>
                <a:ext cx="8952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acc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A4968EC-BFFA-AB9B-C60C-B213D5924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410" y="2316400"/>
                <a:ext cx="895258" cy="369332"/>
              </a:xfrm>
              <a:prstGeom prst="rect">
                <a:avLst/>
              </a:prstGeom>
              <a:blipFill>
                <a:blip r:embed="rId2"/>
                <a:stretch>
                  <a:fillRect r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288213B-6B6C-7C9D-EB58-37950681DDC2}"/>
                  </a:ext>
                </a:extLst>
              </p:cNvPr>
              <p:cNvSpPr txBox="1"/>
              <p:nvPr/>
            </p:nvSpPr>
            <p:spPr>
              <a:xfrm>
                <a:off x="-73815" y="4706307"/>
                <a:ext cx="8923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288213B-6B6C-7C9D-EB58-37950681D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3815" y="4706307"/>
                <a:ext cx="892324" cy="369332"/>
              </a:xfrm>
              <a:prstGeom prst="rect">
                <a:avLst/>
              </a:prstGeom>
              <a:blipFill>
                <a:blip r:embed="rId3"/>
                <a:stretch>
                  <a:fillRect r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86C7A70-FE6D-7F3C-94AD-BB922D5D403D}"/>
              </a:ext>
            </a:extLst>
          </p:cNvPr>
          <p:cNvSpPr txBox="1"/>
          <p:nvPr/>
        </p:nvSpPr>
        <p:spPr>
          <a:xfrm>
            <a:off x="6028193" y="1569506"/>
            <a:ext cx="589986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prstClr val="black"/>
                </a:solidFill>
                <a:latin typeface="+mn-lt"/>
              </a:rPr>
              <a:t>PROBLEM FORMULATION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  <a:latin typeface="+mn-lt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+mn-lt"/>
              </a:rPr>
              <a:t>Find the </a:t>
            </a:r>
            <a:r>
              <a:rPr lang="en-US" b="1">
                <a:solidFill>
                  <a:prstClr val="black"/>
                </a:solidFill>
                <a:latin typeface="+mn-lt"/>
              </a:rPr>
              <a:t>decision rule</a:t>
            </a:r>
            <a:r>
              <a:rPr lang="en-US">
                <a:solidFill>
                  <a:prstClr val="black"/>
                </a:solidFill>
                <a:latin typeface="+mn-lt"/>
              </a:rPr>
              <a:t> i.e., how to divide 100% snow samples (blue dots) from 100% snow free samples (red dots) </a:t>
            </a:r>
            <a:r>
              <a:rPr lang="en-US" b="1" i="1">
                <a:solidFill>
                  <a:prstClr val="black"/>
                </a:solidFill>
                <a:latin typeface="+mn-lt"/>
              </a:rPr>
              <a:t>using only straight lines.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9B27790-1B6E-F754-41FE-F4B057906AA2}"/>
              </a:ext>
            </a:extLst>
          </p:cNvPr>
          <p:cNvSpPr>
            <a:spLocks noChangeAspect="1"/>
          </p:cNvSpPr>
          <p:nvPr/>
        </p:nvSpPr>
        <p:spPr>
          <a:xfrm>
            <a:off x="2809461" y="1702004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5B64B3-45EB-7D18-F7EB-3C8D9C360D5D}"/>
              </a:ext>
            </a:extLst>
          </p:cNvPr>
          <p:cNvSpPr txBox="1"/>
          <p:nvPr/>
        </p:nvSpPr>
        <p:spPr>
          <a:xfrm>
            <a:off x="3123875" y="157220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+mn-lt"/>
                <a:cs typeface="+mn-cs"/>
              </a:rPr>
              <a:t>Unknown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85C7A94-C3C4-92C8-B824-70FA35F63C86}"/>
                  </a:ext>
                </a:extLst>
              </p:cNvPr>
              <p:cNvSpPr txBox="1"/>
              <p:nvPr/>
            </p:nvSpPr>
            <p:spPr>
              <a:xfrm>
                <a:off x="6028192" y="3244668"/>
                <a:ext cx="5899867" cy="2539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 fontAlgn="auto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prstClr val="black"/>
                    </a:solidFill>
                    <a:latin typeface="+mn-lt"/>
                  </a:rPr>
                  <a:t>The straight lines define a “</a:t>
                </a:r>
                <a:r>
                  <a:rPr lang="en-US" b="1">
                    <a:solidFill>
                      <a:prstClr val="black"/>
                    </a:solidFill>
                    <a:latin typeface="+mn-lt"/>
                  </a:rPr>
                  <a:t>street</a:t>
                </a:r>
                <a:r>
                  <a:rPr lang="en-US">
                    <a:solidFill>
                      <a:prstClr val="black"/>
                    </a:solidFill>
                    <a:latin typeface="+mn-lt"/>
                  </a:rPr>
                  <a:t>” between the two classes;</a:t>
                </a:r>
              </a:p>
              <a:p>
                <a:pPr marL="285750" indent="-285750" algn="just" fontAlgn="auto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prstClr val="black"/>
                    </a:solidFill>
                    <a:latin typeface="+mn-lt"/>
                  </a:rPr>
                  <a:t>We want to </a:t>
                </a:r>
                <a:r>
                  <a:rPr lang="en-US" b="1">
                    <a:solidFill>
                      <a:prstClr val="black"/>
                    </a:solidFill>
                    <a:latin typeface="+mn-lt"/>
                  </a:rPr>
                  <a:t>maximize</a:t>
                </a:r>
                <a:r>
                  <a:rPr lang="en-US">
                    <a:solidFill>
                      <a:prstClr val="black"/>
                    </a:solidFill>
                    <a:latin typeface="+mn-lt"/>
                  </a:rPr>
                  <a:t> the width of the street;</a:t>
                </a:r>
              </a:p>
              <a:p>
                <a:pPr marL="285750" indent="-285750" algn="just" fontAlgn="auto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prstClr val="black"/>
                    </a:solidFill>
                    <a:latin typeface="+mn-lt"/>
                  </a:rPr>
                  <a:t>Let us define a vector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>
                    <a:solidFill>
                      <a:prstClr val="black"/>
                    </a:solidFill>
                    <a:latin typeface="+mn-lt"/>
                  </a:rPr>
                  <a:t> perpendicular to the “street” with unknow length.</a:t>
                </a:r>
              </a:p>
              <a:p>
                <a:pPr marL="285750" indent="-285750" algn="just" fontAlgn="auto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prstClr val="black"/>
                    </a:solidFill>
                    <a:latin typeface="+mn-lt"/>
                  </a:rPr>
                  <a:t>Let call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>
                    <a:solidFill>
                      <a:prstClr val="black"/>
                    </a:solidFill>
                    <a:latin typeface="+mn-lt"/>
                  </a:rPr>
                  <a:t> the vector pointing to the unknown sample we want to classify.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>
                  <a:solidFill>
                    <a:prstClr val="black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85C7A94-C3C4-92C8-B824-70FA35F63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192" y="3244668"/>
                <a:ext cx="5899867" cy="2539157"/>
              </a:xfrm>
              <a:prstGeom prst="rect">
                <a:avLst/>
              </a:prstGeom>
              <a:blipFill>
                <a:blip r:embed="rId4"/>
                <a:stretch>
                  <a:fillRect l="-723" t="-1199" r="-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40514DB-446F-4A52-ABC1-DEDFBFF9154E}"/>
                  </a:ext>
                </a:extLst>
              </p:cNvPr>
              <p:cNvSpPr txBox="1"/>
              <p:nvPr/>
            </p:nvSpPr>
            <p:spPr>
              <a:xfrm>
                <a:off x="6445803" y="5713418"/>
                <a:ext cx="5461504" cy="369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u="sng">
                    <a:latin typeface="+mn-lt"/>
                  </a:rPr>
                  <a:t>Decision rule</a:t>
                </a:r>
                <a:r>
                  <a:rPr lang="en-US" b="1">
                    <a:latin typeface="+mn-lt"/>
                  </a:rPr>
                  <a:t>:</a:t>
                </a:r>
                <a:r>
                  <a:rPr lang="en-US">
                    <a:latin typeface="+mn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  <m:r>
                      <a:rPr lang="it-IT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̅"/>
                        <m:ctrlPr>
                          <a:rPr lang="it-IT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i="1">
                    <a:solidFill>
                      <a:schemeClr val="tx1"/>
                    </a:solidFill>
                    <a:latin typeface="+mn-lt"/>
                  </a:rPr>
                  <a:t> then snow</a:t>
                </a:r>
                <a:endParaRPr lang="en-US" b="1" i="1">
                  <a:solidFill>
                    <a:schemeClr val="accent5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40514DB-446F-4A52-ABC1-DEDFBFF9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03" y="5713418"/>
                <a:ext cx="5461504" cy="369329"/>
              </a:xfrm>
              <a:prstGeom prst="rect">
                <a:avLst/>
              </a:prstGeom>
              <a:blipFill>
                <a:blip r:embed="rId5"/>
                <a:stretch>
                  <a:fillRect t="-63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5DA9A9-70F9-7FED-BE05-36397EAC4605}"/>
              </a:ext>
            </a:extLst>
          </p:cNvPr>
          <p:cNvCxnSpPr>
            <a:cxnSpLocks/>
          </p:cNvCxnSpPr>
          <p:nvPr/>
        </p:nvCxnSpPr>
        <p:spPr>
          <a:xfrm>
            <a:off x="1018197" y="3413805"/>
            <a:ext cx="2516167" cy="15978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7455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9" grpId="0"/>
      <p:bldP spid="40" grpId="0"/>
      <p:bldP spid="44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ML Unmixing – Pure and Mixed samples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C7C434-EB21-A8AF-DAA5-9E8E3C615B31}"/>
              </a:ext>
            </a:extLst>
          </p:cNvPr>
          <p:cNvCxnSpPr>
            <a:cxnSpLocks/>
          </p:cNvCxnSpPr>
          <p:nvPr/>
        </p:nvCxnSpPr>
        <p:spPr>
          <a:xfrm>
            <a:off x="827001" y="4105210"/>
            <a:ext cx="2386874" cy="1497838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65CBEE-13E0-722F-1550-A0EC3BE47516}"/>
              </a:ext>
            </a:extLst>
          </p:cNvPr>
          <p:cNvCxnSpPr>
            <a:cxnSpLocks/>
          </p:cNvCxnSpPr>
          <p:nvPr/>
        </p:nvCxnSpPr>
        <p:spPr>
          <a:xfrm>
            <a:off x="1551378" y="2602000"/>
            <a:ext cx="2516167" cy="159787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3D7CBDA-A273-3844-8269-75AF436ADD28}"/>
              </a:ext>
            </a:extLst>
          </p:cNvPr>
          <p:cNvGrpSpPr/>
          <p:nvPr/>
        </p:nvGrpSpPr>
        <p:grpSpPr>
          <a:xfrm>
            <a:off x="720046" y="2659747"/>
            <a:ext cx="3609892" cy="3283888"/>
            <a:chOff x="954157" y="1844703"/>
            <a:chExt cx="3609892" cy="32838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618F2A-1660-037D-8C94-33BA3EAA52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157" y="1844703"/>
              <a:ext cx="0" cy="32838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56ED2CF-F7D6-4F90-686E-DF0FC39C50F4}"/>
                </a:ext>
              </a:extLst>
            </p:cNvPr>
            <p:cNvCxnSpPr/>
            <p:nvPr/>
          </p:nvCxnSpPr>
          <p:spPr>
            <a:xfrm>
              <a:off x="954157" y="5128591"/>
              <a:ext cx="3609892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BDE13A6B-45A6-BCBC-602A-399644C5E3B3}"/>
              </a:ext>
            </a:extLst>
          </p:cNvPr>
          <p:cNvSpPr>
            <a:spLocks noChangeAspect="1"/>
          </p:cNvSpPr>
          <p:nvPr/>
        </p:nvSpPr>
        <p:spPr>
          <a:xfrm>
            <a:off x="1371378" y="4408626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17FEDA-4E44-3418-E7EF-89CFF452E141}"/>
              </a:ext>
            </a:extLst>
          </p:cNvPr>
          <p:cNvSpPr>
            <a:spLocks noChangeAspect="1"/>
          </p:cNvSpPr>
          <p:nvPr/>
        </p:nvSpPr>
        <p:spPr>
          <a:xfrm>
            <a:off x="3033875" y="3482891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17C107-C6D2-2B3E-A3DD-0A7C6AB3EE07}"/>
              </a:ext>
            </a:extLst>
          </p:cNvPr>
          <p:cNvSpPr>
            <a:spLocks noChangeAspect="1"/>
          </p:cNvSpPr>
          <p:nvPr/>
        </p:nvSpPr>
        <p:spPr>
          <a:xfrm>
            <a:off x="720046" y="1548668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2507F3-93B4-8F50-001B-515301AAA8CC}"/>
              </a:ext>
            </a:extLst>
          </p:cNvPr>
          <p:cNvSpPr txBox="1"/>
          <p:nvPr/>
        </p:nvSpPr>
        <p:spPr>
          <a:xfrm>
            <a:off x="900046" y="145400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F26588-234E-1C84-4B47-803F518CBFB9}"/>
              </a:ext>
            </a:extLst>
          </p:cNvPr>
          <p:cNvSpPr>
            <a:spLocks noChangeAspect="1"/>
          </p:cNvSpPr>
          <p:nvPr/>
        </p:nvSpPr>
        <p:spPr>
          <a:xfrm>
            <a:off x="720046" y="1983921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F26990-C2FC-5192-B6AB-A27E8352DC01}"/>
              </a:ext>
            </a:extLst>
          </p:cNvPr>
          <p:cNvSpPr txBox="1"/>
          <p:nvPr/>
        </p:nvSpPr>
        <p:spPr>
          <a:xfrm>
            <a:off x="900046" y="18892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8412C-4419-C5D3-348F-9B1CCA4FD25C}"/>
              </a:ext>
            </a:extLst>
          </p:cNvPr>
          <p:cNvSpPr txBox="1"/>
          <p:nvPr/>
        </p:nvSpPr>
        <p:spPr>
          <a:xfrm>
            <a:off x="3276116" y="549418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4423AE-159A-660C-AD92-AE4DE3A9504F}"/>
              </a:ext>
            </a:extLst>
          </p:cNvPr>
          <p:cNvSpPr txBox="1"/>
          <p:nvPr/>
        </p:nvSpPr>
        <p:spPr>
          <a:xfrm>
            <a:off x="4132532" y="427999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1AC1D7-ABEE-FE1C-7CCA-CA62E4BA35AB}"/>
              </a:ext>
            </a:extLst>
          </p:cNvPr>
          <p:cNvSpPr>
            <a:spLocks noChangeAspect="1"/>
          </p:cNvSpPr>
          <p:nvPr/>
        </p:nvSpPr>
        <p:spPr>
          <a:xfrm>
            <a:off x="2974996" y="5404182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8B915EA-0183-88ED-A762-F0D0CA947161}"/>
              </a:ext>
            </a:extLst>
          </p:cNvPr>
          <p:cNvSpPr>
            <a:spLocks noChangeAspect="1"/>
          </p:cNvSpPr>
          <p:nvPr/>
        </p:nvSpPr>
        <p:spPr>
          <a:xfrm>
            <a:off x="1563436" y="5093728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1D366E3-0D02-3D8F-2DED-42522126BF20}"/>
              </a:ext>
            </a:extLst>
          </p:cNvPr>
          <p:cNvSpPr>
            <a:spLocks noChangeAspect="1"/>
          </p:cNvSpPr>
          <p:nvPr/>
        </p:nvSpPr>
        <p:spPr>
          <a:xfrm>
            <a:off x="3126077" y="2789089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1D26E5-55AC-2B89-3E5B-3ACFA4E343F0}"/>
              </a:ext>
            </a:extLst>
          </p:cNvPr>
          <p:cNvSpPr>
            <a:spLocks noChangeAspect="1"/>
          </p:cNvSpPr>
          <p:nvPr/>
        </p:nvSpPr>
        <p:spPr>
          <a:xfrm>
            <a:off x="2227261" y="2642257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3A2E922-4893-CE4D-6F9F-FB55EB1E53D8}"/>
              </a:ext>
            </a:extLst>
          </p:cNvPr>
          <p:cNvSpPr>
            <a:spLocks noChangeAspect="1"/>
          </p:cNvSpPr>
          <p:nvPr/>
        </p:nvSpPr>
        <p:spPr>
          <a:xfrm>
            <a:off x="2524992" y="1548668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F0CB70-701B-B47D-B3B3-349B4B8FDCE9}"/>
              </a:ext>
            </a:extLst>
          </p:cNvPr>
          <p:cNvSpPr txBox="1"/>
          <p:nvPr/>
        </p:nvSpPr>
        <p:spPr>
          <a:xfrm>
            <a:off x="2740912" y="144797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MIXED PIXEL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338E9A2-B04D-F037-07A1-4F03001FEC5D}"/>
              </a:ext>
            </a:extLst>
          </p:cNvPr>
          <p:cNvSpPr>
            <a:spLocks noChangeAspect="1"/>
          </p:cNvSpPr>
          <p:nvPr/>
        </p:nvSpPr>
        <p:spPr>
          <a:xfrm>
            <a:off x="1593166" y="311764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75E196B-5265-9C81-EDDC-255C70BBAD06}"/>
              </a:ext>
            </a:extLst>
          </p:cNvPr>
          <p:cNvCxnSpPr>
            <a:cxnSpLocks/>
          </p:cNvCxnSpPr>
          <p:nvPr/>
        </p:nvCxnSpPr>
        <p:spPr>
          <a:xfrm flipH="1">
            <a:off x="2798947" y="3946686"/>
            <a:ext cx="892324" cy="140528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lgDash"/>
            <a:miter lim="800000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D7D1FF-8F85-9350-D679-B0DEEFD0D593}"/>
              </a:ext>
            </a:extLst>
          </p:cNvPr>
          <p:cNvSpPr txBox="1"/>
          <p:nvPr/>
        </p:nvSpPr>
        <p:spPr>
          <a:xfrm>
            <a:off x="3427959" y="598834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i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47A0C1-237B-CC19-BB74-6C07173FE3F3}"/>
              </a:ext>
            </a:extLst>
          </p:cNvPr>
          <p:cNvSpPr txBox="1"/>
          <p:nvPr/>
        </p:nvSpPr>
        <p:spPr>
          <a:xfrm rot="16200000">
            <a:off x="-8157" y="292818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j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1DB26BD-02D7-7424-04FF-25F5FAFEAE3C}"/>
              </a:ext>
            </a:extLst>
          </p:cNvPr>
          <p:cNvCxnSpPr>
            <a:cxnSpLocks/>
          </p:cNvCxnSpPr>
          <p:nvPr/>
        </p:nvCxnSpPr>
        <p:spPr>
          <a:xfrm flipV="1">
            <a:off x="709291" y="2405907"/>
            <a:ext cx="2203464" cy="3549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6DAE62D-AF3C-188C-30E3-B38F2D82DB94}"/>
              </a:ext>
            </a:extLst>
          </p:cNvPr>
          <p:cNvCxnSpPr>
            <a:cxnSpLocks/>
          </p:cNvCxnSpPr>
          <p:nvPr/>
        </p:nvCxnSpPr>
        <p:spPr>
          <a:xfrm flipV="1">
            <a:off x="733716" y="3281293"/>
            <a:ext cx="886531" cy="2617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FA8EDD3-18B7-F914-1938-79488CB56736}"/>
                  </a:ext>
                </a:extLst>
              </p:cNvPr>
              <p:cNvSpPr txBox="1"/>
              <p:nvPr/>
            </p:nvSpPr>
            <p:spPr>
              <a:xfrm>
                <a:off x="2722410" y="2177288"/>
                <a:ext cx="8952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acc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FA8EDD3-18B7-F914-1938-79488CB56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410" y="2177288"/>
                <a:ext cx="895258" cy="369332"/>
              </a:xfrm>
              <a:prstGeom prst="rect">
                <a:avLst/>
              </a:prstGeom>
              <a:blipFill>
                <a:blip r:embed="rId2"/>
                <a:stretch>
                  <a:fillRect r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7A9E92-AD6E-1FB2-0AEE-35776C87407F}"/>
                  </a:ext>
                </a:extLst>
              </p:cNvPr>
              <p:cNvSpPr txBox="1"/>
              <p:nvPr/>
            </p:nvSpPr>
            <p:spPr>
              <a:xfrm>
                <a:off x="855328" y="2831840"/>
                <a:ext cx="8923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7A9E92-AD6E-1FB2-0AEE-35776C874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28" y="2831840"/>
                <a:ext cx="892324" cy="369332"/>
              </a:xfrm>
              <a:prstGeom prst="rect">
                <a:avLst/>
              </a:prstGeom>
              <a:blipFill>
                <a:blip r:embed="rId3"/>
                <a:stretch>
                  <a:fillRect r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2108862-9436-7E17-3BE0-B2AED2AA1843}"/>
                  </a:ext>
                </a:extLst>
              </p:cNvPr>
              <p:cNvSpPr txBox="1"/>
              <p:nvPr/>
            </p:nvSpPr>
            <p:spPr>
              <a:xfrm>
                <a:off x="6061531" y="1078638"/>
                <a:ext cx="589986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ctr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prstClr val="black"/>
                    </a:solidFill>
                    <a:latin typeface="+mn-lt"/>
                  </a:rPr>
                  <a:t>Decision rule: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  <m:r>
                      <a:rPr lang="it-IT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̅"/>
                        <m:ctrlP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i="1">
                    <a:solidFill>
                      <a:prstClr val="black"/>
                    </a:solidFill>
                    <a:latin typeface="+mn-lt"/>
                  </a:rPr>
                  <a:t> then snow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2108862-9436-7E17-3BE0-B2AED2AA1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31" y="1078638"/>
                <a:ext cx="5899867" cy="369332"/>
              </a:xfrm>
              <a:prstGeom prst="rect">
                <a:avLst/>
              </a:prstGeom>
              <a:blipFill>
                <a:blip r:embed="rId4"/>
                <a:stretch>
                  <a:fillRect t="-7937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BAB24E8-A08D-5405-FC36-8FDA633AEDB5}"/>
                  </a:ext>
                </a:extLst>
              </p:cNvPr>
              <p:cNvSpPr txBox="1"/>
              <p:nvPr/>
            </p:nvSpPr>
            <p:spPr>
              <a:xfrm>
                <a:off x="6061531" y="1698185"/>
                <a:ext cx="5899867" cy="51016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Without loss of generality let assume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 then:</a:t>
                </a:r>
              </a:p>
              <a:p>
                <a:pPr lvl="1"/>
                <a:endParaRPr lang="it-IT" sz="1600" b="1" i="1" dirty="0">
                  <a:solidFill>
                    <a:prstClr val="black"/>
                  </a:solidFill>
                  <a:latin typeface="+mn-lt"/>
                </a:endParaRPr>
              </a:p>
              <a:p>
                <a:pPr lvl="1"/>
                <a:r>
                  <a:rPr lang="it-IT" sz="1600" b="1" i="1" dirty="0">
                    <a:solidFill>
                      <a:prstClr val="black"/>
                    </a:solidFill>
                    <a:latin typeface="+mn-lt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  <m:r>
                      <a:rPr lang="it-IT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̅"/>
                        <m:ctrlPr>
                          <a:rPr lang="it-IT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+mn-lt"/>
                  </a:rPr>
                  <a:t> then snow  </a:t>
                </a:r>
                <a:r>
                  <a:rPr lang="en-US" sz="1600" i="1" dirty="0">
                    <a:solidFill>
                      <a:prstClr val="black"/>
                    </a:solidFill>
                    <a:latin typeface="+mn-lt"/>
                  </a:rPr>
                  <a:t>(Eq. 1)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Let us fix that the samples of snow have values greater than +1 and the sample of snow free have value less than -1 i.e.,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  <m:r>
                      <a:rPr lang="it-IT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𝒔𝒏𝒐𝒘</m:t>
                        </m:r>
                      </m:sub>
                    </m:sSub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≥+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+mn-lt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  <m:r>
                      <a:rPr lang="it-IT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𝒔𝒏𝒐𝒘𝒇𝒓𝒆𝒆</m:t>
                        </m:r>
                      </m:sub>
                    </m:sSub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≤−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+mn-lt"/>
                  </a:rPr>
                  <a:t> </a:t>
                </a: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  <a:p>
                <a:pPr algn="ctr"/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Let us introduce the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 if snow samples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 otherwise.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If we consider the </a:t>
                </a:r>
                <a:r>
                  <a:rPr lang="en-US" sz="1600" dirty="0" err="1">
                    <a:solidFill>
                      <a:prstClr val="black"/>
                    </a:solidFill>
                    <a:latin typeface="+mn-lt"/>
                  </a:rPr>
                  <a:t>i</a:t>
                </a:r>
                <a:r>
                  <a:rPr lang="en-US" sz="1600" baseline="30000" dirty="0" err="1">
                    <a:solidFill>
                      <a:prstClr val="black"/>
                    </a:solidFill>
                    <a:latin typeface="+mn-lt"/>
                  </a:rPr>
                  <a:t>th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 we can rewrite a general expression of the decision rule as follows: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acc>
                          <m:r>
                            <a:rPr lang="it-IT" sz="1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it-IT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≥+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>
                  <a:solidFill>
                    <a:prstClr val="black"/>
                  </a:solidFill>
                  <a:latin typeface="+mn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it-IT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  <m:r>
                          <a:rPr lang="it-IT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sz="1600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 on the edge (Eq. 2)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+mn-lt"/>
                </a:endParaRPr>
              </a:p>
              <a:p>
                <a:pPr algn="ctr"/>
                <a:endParaRPr lang="en-US" dirty="0">
                  <a:solidFill>
                    <a:prstClr val="black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BAB24E8-A08D-5405-FC36-8FDA633AE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31" y="1698185"/>
                <a:ext cx="5899867" cy="5101653"/>
              </a:xfrm>
              <a:prstGeom prst="rect">
                <a:avLst/>
              </a:prstGeom>
              <a:blipFill>
                <a:blip r:embed="rId5"/>
                <a:stretch>
                  <a:fillRect l="-413" t="-359" r="-13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2102C303-BC9A-AE0B-11CF-D67CFDA87ECB}"/>
              </a:ext>
            </a:extLst>
          </p:cNvPr>
          <p:cNvSpPr txBox="1"/>
          <p:nvPr/>
        </p:nvSpPr>
        <p:spPr>
          <a:xfrm>
            <a:off x="2434118" y="42711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+mn-lt"/>
                <a:cs typeface="+mn-cs"/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40627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ML Unmixing – Maximization of class distance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24A2AE-5F4C-F3CD-CF65-C380E733619F}"/>
              </a:ext>
            </a:extLst>
          </p:cNvPr>
          <p:cNvCxnSpPr>
            <a:cxnSpLocks/>
          </p:cNvCxnSpPr>
          <p:nvPr/>
        </p:nvCxnSpPr>
        <p:spPr>
          <a:xfrm>
            <a:off x="827001" y="4072872"/>
            <a:ext cx="2386874" cy="1497838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0A2528-30DD-B16A-BD25-DD04F81AF5C9}"/>
              </a:ext>
            </a:extLst>
          </p:cNvPr>
          <p:cNvCxnSpPr>
            <a:cxnSpLocks/>
          </p:cNvCxnSpPr>
          <p:nvPr/>
        </p:nvCxnSpPr>
        <p:spPr>
          <a:xfrm>
            <a:off x="1551378" y="2569662"/>
            <a:ext cx="2516167" cy="159787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1DFB357-36C7-B8AD-89DE-C56FFBE83745}"/>
              </a:ext>
            </a:extLst>
          </p:cNvPr>
          <p:cNvGrpSpPr/>
          <p:nvPr/>
        </p:nvGrpSpPr>
        <p:grpSpPr>
          <a:xfrm>
            <a:off x="720046" y="2627409"/>
            <a:ext cx="3609892" cy="3283888"/>
            <a:chOff x="954157" y="1844703"/>
            <a:chExt cx="3609892" cy="328388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05ED1A5-81CA-497D-ECDD-DE22649C8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157" y="1844703"/>
              <a:ext cx="0" cy="32838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1481979-D30C-D403-910B-18E0CBD4743E}"/>
                </a:ext>
              </a:extLst>
            </p:cNvPr>
            <p:cNvCxnSpPr/>
            <p:nvPr/>
          </p:nvCxnSpPr>
          <p:spPr>
            <a:xfrm>
              <a:off x="954157" y="5128591"/>
              <a:ext cx="3609892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83BC966-B636-E6E5-24C2-9F75FE74B9CA}"/>
              </a:ext>
            </a:extLst>
          </p:cNvPr>
          <p:cNvSpPr>
            <a:spLocks noChangeAspect="1"/>
          </p:cNvSpPr>
          <p:nvPr/>
        </p:nvSpPr>
        <p:spPr>
          <a:xfrm>
            <a:off x="1371378" y="4376288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4425E1-CB51-030A-3172-2ECA08E2CC46}"/>
              </a:ext>
            </a:extLst>
          </p:cNvPr>
          <p:cNvSpPr>
            <a:spLocks noChangeAspect="1"/>
          </p:cNvSpPr>
          <p:nvPr/>
        </p:nvSpPr>
        <p:spPr>
          <a:xfrm>
            <a:off x="3033875" y="3450553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DBBB88-4979-4AD6-D4F5-3714BA3B9B8F}"/>
              </a:ext>
            </a:extLst>
          </p:cNvPr>
          <p:cNvSpPr>
            <a:spLocks noChangeAspect="1"/>
          </p:cNvSpPr>
          <p:nvPr/>
        </p:nvSpPr>
        <p:spPr>
          <a:xfrm>
            <a:off x="720046" y="1516330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480640-185B-1FA6-7BF2-3C4DB53A0481}"/>
              </a:ext>
            </a:extLst>
          </p:cNvPr>
          <p:cNvSpPr txBox="1"/>
          <p:nvPr/>
        </p:nvSpPr>
        <p:spPr>
          <a:xfrm>
            <a:off x="900046" y="142166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1248C17-6E01-C60A-76D1-1741C89C7E07}"/>
              </a:ext>
            </a:extLst>
          </p:cNvPr>
          <p:cNvSpPr>
            <a:spLocks noChangeAspect="1"/>
          </p:cNvSpPr>
          <p:nvPr/>
        </p:nvSpPr>
        <p:spPr>
          <a:xfrm>
            <a:off x="720046" y="1951583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B5D105-D1E1-FBE2-E3D7-64805FDAD966}"/>
              </a:ext>
            </a:extLst>
          </p:cNvPr>
          <p:cNvSpPr txBox="1"/>
          <p:nvPr/>
        </p:nvSpPr>
        <p:spPr>
          <a:xfrm>
            <a:off x="900046" y="185691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611DE7-03A7-3E54-AEDE-7E59689A5056}"/>
              </a:ext>
            </a:extLst>
          </p:cNvPr>
          <p:cNvSpPr txBox="1"/>
          <p:nvPr/>
        </p:nvSpPr>
        <p:spPr>
          <a:xfrm>
            <a:off x="3276116" y="546184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CC22E3-5DC2-E98E-533A-A3E17C68FBC4}"/>
              </a:ext>
            </a:extLst>
          </p:cNvPr>
          <p:cNvSpPr txBox="1"/>
          <p:nvPr/>
        </p:nvSpPr>
        <p:spPr>
          <a:xfrm>
            <a:off x="4132532" y="424765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A8AA63-924F-3C6E-072D-C69B8139ED6D}"/>
              </a:ext>
            </a:extLst>
          </p:cNvPr>
          <p:cNvSpPr>
            <a:spLocks noChangeAspect="1"/>
          </p:cNvSpPr>
          <p:nvPr/>
        </p:nvSpPr>
        <p:spPr>
          <a:xfrm>
            <a:off x="2974996" y="5371844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1C44CF-55EA-242D-D497-0011CB855686}"/>
              </a:ext>
            </a:extLst>
          </p:cNvPr>
          <p:cNvSpPr>
            <a:spLocks noChangeAspect="1"/>
          </p:cNvSpPr>
          <p:nvPr/>
        </p:nvSpPr>
        <p:spPr>
          <a:xfrm>
            <a:off x="1563436" y="5061390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C3F8BC-C12E-2C2A-11CC-BB945829254A}"/>
              </a:ext>
            </a:extLst>
          </p:cNvPr>
          <p:cNvSpPr>
            <a:spLocks noChangeAspect="1"/>
          </p:cNvSpPr>
          <p:nvPr/>
        </p:nvSpPr>
        <p:spPr>
          <a:xfrm>
            <a:off x="3126077" y="2756751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445C3EC-8CBD-3D96-C2CE-B9DEFFFDCADC}"/>
              </a:ext>
            </a:extLst>
          </p:cNvPr>
          <p:cNvSpPr>
            <a:spLocks noChangeAspect="1"/>
          </p:cNvSpPr>
          <p:nvPr/>
        </p:nvSpPr>
        <p:spPr>
          <a:xfrm>
            <a:off x="2227261" y="2609919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8611D3A-871E-BEBA-EDC7-E67F5F338744}"/>
              </a:ext>
            </a:extLst>
          </p:cNvPr>
          <p:cNvSpPr>
            <a:spLocks noChangeAspect="1"/>
          </p:cNvSpPr>
          <p:nvPr/>
        </p:nvSpPr>
        <p:spPr>
          <a:xfrm>
            <a:off x="2524992" y="151633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4AE800-D81D-B8F3-E7B2-3D1E40BE4F8A}"/>
              </a:ext>
            </a:extLst>
          </p:cNvPr>
          <p:cNvSpPr txBox="1"/>
          <p:nvPr/>
        </p:nvSpPr>
        <p:spPr>
          <a:xfrm>
            <a:off x="2740912" y="14156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MIXED PIXEL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54CB8C-AB01-7AF1-F3DE-0D7FE8187552}"/>
              </a:ext>
            </a:extLst>
          </p:cNvPr>
          <p:cNvCxnSpPr>
            <a:cxnSpLocks/>
          </p:cNvCxnSpPr>
          <p:nvPr/>
        </p:nvCxnSpPr>
        <p:spPr>
          <a:xfrm flipH="1">
            <a:off x="2809461" y="3915520"/>
            <a:ext cx="892324" cy="140528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lgDash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CF34F92-73DF-6A98-8D3A-CB44CD7535E9}"/>
              </a:ext>
            </a:extLst>
          </p:cNvPr>
          <p:cNvSpPr txBox="1"/>
          <p:nvPr/>
        </p:nvSpPr>
        <p:spPr>
          <a:xfrm>
            <a:off x="3427959" y="596553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i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9B5BD3-2C4B-7BD7-1C07-A854FD7F46B2}"/>
              </a:ext>
            </a:extLst>
          </p:cNvPr>
          <p:cNvSpPr txBox="1"/>
          <p:nvPr/>
        </p:nvSpPr>
        <p:spPr>
          <a:xfrm rot="16200000">
            <a:off x="-8157" y="289584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j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3F83620-9606-05C1-2CAF-A5EF7A7ACDA2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709291" y="3540553"/>
            <a:ext cx="2324584" cy="23828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1F5D16-A219-BFF5-EECD-3A1FD879D202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733716" y="4556288"/>
            <a:ext cx="727662" cy="1310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9FC421-DA37-455C-341B-F25375E9EA7E}"/>
                  </a:ext>
                </a:extLst>
              </p:cNvPr>
              <p:cNvSpPr txBox="1"/>
              <p:nvPr/>
            </p:nvSpPr>
            <p:spPr>
              <a:xfrm>
                <a:off x="5994520" y="1338705"/>
                <a:ext cx="5899867" cy="48237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WIDTH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𝒔𝒏𝒐𝒘</m:t>
                            </m:r>
                          </m:sub>
                        </m:sSub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𝒔𝒏𝒐𝒘𝒇𝒓𝒆𝒆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dirty="0">
                  <a:latin typeface="+mn-lt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By using eq (2)</a:t>
                </a:r>
                <a:r>
                  <a:rPr lang="en-US" dirty="0">
                    <a:solidFill>
                      <a:prstClr val="black"/>
                    </a:solidFill>
                    <a:latin typeface="+mn-lt"/>
                    <a:cs typeface="+mn-cs"/>
                  </a:rPr>
                  <a:t>:</a:t>
                </a:r>
              </a:p>
              <a:p>
                <a:pPr lvl="1"/>
                <a:endParaRPr lang="it-IT" b="1" i="1" dirty="0">
                  <a:solidFill>
                    <a:prstClr val="black"/>
                  </a:solidFill>
                  <a:latin typeface="+mn-lt"/>
                </a:endParaRPr>
              </a:p>
              <a:p>
                <a:pPr lvl="1"/>
                <a:r>
                  <a:rPr lang="it-IT" b="1" i="1" dirty="0">
                    <a:solidFill>
                      <a:prstClr val="black"/>
                    </a:solidFill>
                    <a:latin typeface="+mn-lt"/>
                  </a:rPr>
                  <a:t>		</a:t>
                </a:r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 WIDTH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b="1" i="1" dirty="0">
                  <a:solidFill>
                    <a:prstClr val="black"/>
                  </a:solidFill>
                  <a:latin typeface="+mn-lt"/>
                  <a:cs typeface="+mn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+mn-lt"/>
                  <a:cs typeface="+mn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Our initial goal was to max the width i.e.,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+mn-lt"/>
                  <a:cs typeface="+mn-cs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</m:e>
                      </m:func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/>
                              </m:limLow>
                            </m:fName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/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it-IT" b="1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b="1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+mn-lt"/>
                  <a:cs typeface="+mn-cs"/>
                </a:endParaRPr>
              </a:p>
              <a:p>
                <a:pPr algn="ctr"/>
                <a:endParaRPr lang="en-US" dirty="0">
                  <a:solidFill>
                    <a:prstClr val="black"/>
                  </a:solidFill>
                  <a:latin typeface="+mn-lt"/>
                  <a:cs typeface="+mn-cs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Constrained to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b="1" i="1" dirty="0">
                  <a:solidFill>
                    <a:prstClr val="black"/>
                  </a:solidFill>
                  <a:latin typeface="+mn-lt"/>
                  <a:cs typeface="+mn-cs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𝒘</m:t>
                              </m:r>
                            </m:e>
                          </m:acc>
                          <m:r>
                            <a:rPr lang="it-IT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̅"/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𝒃</m:t>
                          </m:r>
                        </m:e>
                      </m:d>
                      <m:r>
                        <a:rPr lang="it-IT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lang="it-IT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𝟏</m:t>
                      </m:r>
                      <m:r>
                        <a:rPr lang="it-IT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it-IT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𝟎</m:t>
                      </m:r>
                    </m:oMath>
                  </m:oMathPara>
                </a14:m>
                <a:endParaRPr lang="en-US" b="1" i="1" dirty="0">
                  <a:solidFill>
                    <a:prstClr val="black"/>
                  </a:solidFill>
                  <a:latin typeface="+mn-lt"/>
                  <a:cs typeface="+mn-cs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+mn-lt"/>
                </a:endParaRPr>
              </a:p>
              <a:p>
                <a:pPr algn="ctr"/>
                <a:endParaRPr lang="en-US" dirty="0">
                  <a:solidFill>
                    <a:prstClr val="black"/>
                  </a:solidFill>
                  <a:latin typeface="+mn-lt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9FC421-DA37-455C-341B-F25375E9E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520" y="1338705"/>
                <a:ext cx="5899867" cy="4823756"/>
              </a:xfrm>
              <a:prstGeom prst="rect">
                <a:avLst/>
              </a:prstGeom>
              <a:blipFill>
                <a:blip r:embed="rId2"/>
                <a:stretch>
                  <a:fillRect l="-6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3059D53-E013-3421-2800-06B9F1BD081C}"/>
              </a:ext>
            </a:extLst>
          </p:cNvPr>
          <p:cNvCxnSpPr>
            <a:cxnSpLocks/>
            <a:stCxn id="11" idx="7"/>
            <a:endCxn id="12" idx="2"/>
          </p:cNvCxnSpPr>
          <p:nvPr/>
        </p:nvCxnSpPr>
        <p:spPr>
          <a:xfrm flipV="1">
            <a:off x="1525018" y="3540553"/>
            <a:ext cx="1508857" cy="8620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06A7C7-81EA-6780-C871-6202E6C48054}"/>
                  </a:ext>
                </a:extLst>
              </p:cNvPr>
              <p:cNvSpPr txBox="1"/>
              <p:nvPr/>
            </p:nvSpPr>
            <p:spPr>
              <a:xfrm>
                <a:off x="2955632" y="3253788"/>
                <a:ext cx="1288787" cy="369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𝒔𝒏𝒐𝒘</m:t>
                          </m:r>
                        </m:sub>
                      </m:sSub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06A7C7-81EA-6780-C871-6202E6C48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32" y="3253788"/>
                <a:ext cx="1288787" cy="369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07D20E0-28DA-6EB4-DA45-2226ED1192F2}"/>
                  </a:ext>
                </a:extLst>
              </p:cNvPr>
              <p:cNvSpPr txBox="1"/>
              <p:nvPr/>
            </p:nvSpPr>
            <p:spPr>
              <a:xfrm>
                <a:off x="114175" y="4523169"/>
                <a:ext cx="2042549" cy="395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𝒔𝒏𝒐𝒘𝒇𝒓𝒆𝒆</m:t>
                          </m:r>
                        </m:sub>
                      </m:sSub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07D20E0-28DA-6EB4-DA45-2226ED119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5" y="4523169"/>
                <a:ext cx="2042549" cy="395558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06030F9-4042-CEBA-D242-F0A01E645F9F}"/>
                  </a:ext>
                </a:extLst>
              </p:cNvPr>
              <p:cNvSpPr txBox="1"/>
              <p:nvPr/>
            </p:nvSpPr>
            <p:spPr>
              <a:xfrm>
                <a:off x="695435" y="3411155"/>
                <a:ext cx="2042549" cy="395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𝒔𝒏𝒐𝒘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𝒔𝒏𝒐𝒘𝒇𝒓𝒆𝒆</m:t>
                          </m:r>
                        </m:sub>
                      </m:sSub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06030F9-4042-CEBA-D242-F0A01E645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35" y="3411155"/>
                <a:ext cx="2042549" cy="395558"/>
              </a:xfrm>
              <a:prstGeom prst="rect">
                <a:avLst/>
              </a:prstGeom>
              <a:blipFill>
                <a:blip r:embed="rId5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F0682555-28CB-521F-E4FE-FD3FF1BFD288}"/>
              </a:ext>
            </a:extLst>
          </p:cNvPr>
          <p:cNvSpPr/>
          <p:nvPr/>
        </p:nvSpPr>
        <p:spPr>
          <a:xfrm>
            <a:off x="5800404" y="3223304"/>
            <a:ext cx="6020656" cy="25698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41B6BF3-8C4E-3448-B899-9E033B4CD793}"/>
              </a:ext>
            </a:extLst>
          </p:cNvPr>
          <p:cNvSpPr txBox="1"/>
          <p:nvPr/>
        </p:nvSpPr>
        <p:spPr>
          <a:xfrm>
            <a:off x="7702209" y="591129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+mn-lt"/>
              </a:rPr>
              <a:t>Lagrangian</a:t>
            </a:r>
            <a:r>
              <a:rPr lang="en-US" dirty="0">
                <a:solidFill>
                  <a:prstClr val="black"/>
                </a:solidFill>
                <a:latin typeface="+mn-lt"/>
              </a:rPr>
              <a:t> Multipliers</a:t>
            </a: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DE71BE-12E6-E0E6-F3AF-9BB23F8D4678}"/>
              </a:ext>
            </a:extLst>
          </p:cNvPr>
          <p:cNvCxnSpPr>
            <a:cxnSpLocks/>
          </p:cNvCxnSpPr>
          <p:nvPr/>
        </p:nvCxnSpPr>
        <p:spPr>
          <a:xfrm flipV="1">
            <a:off x="1507752" y="4159541"/>
            <a:ext cx="136911" cy="226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3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ML Unmixing – Maximization of class distance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422E11-648A-781F-755A-66ADA7C11F0F}"/>
              </a:ext>
            </a:extLst>
          </p:cNvPr>
          <p:cNvCxnSpPr>
            <a:cxnSpLocks/>
          </p:cNvCxnSpPr>
          <p:nvPr/>
        </p:nvCxnSpPr>
        <p:spPr>
          <a:xfrm>
            <a:off x="807951" y="4158597"/>
            <a:ext cx="2386874" cy="1497838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B1A032-C073-57C6-B7BF-37A872E2014C}"/>
              </a:ext>
            </a:extLst>
          </p:cNvPr>
          <p:cNvCxnSpPr>
            <a:cxnSpLocks/>
          </p:cNvCxnSpPr>
          <p:nvPr/>
        </p:nvCxnSpPr>
        <p:spPr>
          <a:xfrm>
            <a:off x="1532328" y="2655387"/>
            <a:ext cx="2516167" cy="159787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6099444-5E8B-6357-E9EE-D3985D59379E}"/>
              </a:ext>
            </a:extLst>
          </p:cNvPr>
          <p:cNvGrpSpPr/>
          <p:nvPr/>
        </p:nvGrpSpPr>
        <p:grpSpPr>
          <a:xfrm>
            <a:off x="700996" y="2713134"/>
            <a:ext cx="3609892" cy="3283888"/>
            <a:chOff x="954157" y="1844703"/>
            <a:chExt cx="3609892" cy="32838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B7513B-D12E-FF8F-8B5E-16F242EE80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157" y="1844703"/>
              <a:ext cx="0" cy="32838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129C6D0-7382-A70B-6D10-1BACC14EC44E}"/>
                </a:ext>
              </a:extLst>
            </p:cNvPr>
            <p:cNvCxnSpPr/>
            <p:nvPr/>
          </p:nvCxnSpPr>
          <p:spPr>
            <a:xfrm>
              <a:off x="954157" y="5128591"/>
              <a:ext cx="3609892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A4A17F5F-3810-149A-AF4D-5AF2009AFAE0}"/>
              </a:ext>
            </a:extLst>
          </p:cNvPr>
          <p:cNvSpPr>
            <a:spLocks noChangeAspect="1"/>
          </p:cNvSpPr>
          <p:nvPr/>
        </p:nvSpPr>
        <p:spPr>
          <a:xfrm>
            <a:off x="1352328" y="4462013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DE39E7-F38B-E503-E5FD-C797A43CB2B3}"/>
              </a:ext>
            </a:extLst>
          </p:cNvPr>
          <p:cNvSpPr>
            <a:spLocks noChangeAspect="1"/>
          </p:cNvSpPr>
          <p:nvPr/>
        </p:nvSpPr>
        <p:spPr>
          <a:xfrm>
            <a:off x="3014825" y="3536278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B8A05E-E4DC-225C-B229-D4D569E2E6D9}"/>
              </a:ext>
            </a:extLst>
          </p:cNvPr>
          <p:cNvSpPr>
            <a:spLocks noChangeAspect="1"/>
          </p:cNvSpPr>
          <p:nvPr/>
        </p:nvSpPr>
        <p:spPr>
          <a:xfrm>
            <a:off x="700996" y="1602055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17EB1-FF8F-84E9-7822-BDEB55584F77}"/>
              </a:ext>
            </a:extLst>
          </p:cNvPr>
          <p:cNvSpPr txBox="1"/>
          <p:nvPr/>
        </p:nvSpPr>
        <p:spPr>
          <a:xfrm>
            <a:off x="880996" y="150738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3219F5-C0A9-3BF1-D4F9-D7F903B279EA}"/>
              </a:ext>
            </a:extLst>
          </p:cNvPr>
          <p:cNvSpPr>
            <a:spLocks noChangeAspect="1"/>
          </p:cNvSpPr>
          <p:nvPr/>
        </p:nvSpPr>
        <p:spPr>
          <a:xfrm>
            <a:off x="700996" y="2037308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B5083C-0AA6-E8A6-4FF7-1A77A994E947}"/>
              </a:ext>
            </a:extLst>
          </p:cNvPr>
          <p:cNvSpPr txBox="1"/>
          <p:nvPr/>
        </p:nvSpPr>
        <p:spPr>
          <a:xfrm>
            <a:off x="880996" y="194264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SNOW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FEFAE6-404A-4A61-9A60-B144CBF27905}"/>
                  </a:ext>
                </a:extLst>
              </p:cNvPr>
              <p:cNvSpPr txBox="1"/>
              <p:nvPr/>
            </p:nvSpPr>
            <p:spPr>
              <a:xfrm>
                <a:off x="5836126" y="2124896"/>
                <a:ext cx="6146324" cy="4346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1" i="1" dirty="0">
                  <a:solidFill>
                    <a:prstClr val="black"/>
                  </a:solidFill>
                  <a:latin typeface="+mn-lt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den>
                    </m:f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-</a:t>
                </a:r>
                <a:r>
                  <a:rPr lang="it-IT" b="1" dirty="0">
                    <a:solidFill>
                      <a:prstClr val="black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acc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⇔  </m:t>
                        </m:r>
                        <m:acc>
                          <m:accPr>
                            <m:chr m:val="̅"/>
                            <m:ctrlP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nary>
                    <m:nary>
                      <m:naryPr>
                        <m:chr m:val="∑"/>
                        <m:ctrlP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lang="it-IT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acc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 (Eq. 4)</a:t>
                </a:r>
              </a:p>
              <a:p>
                <a:pPr algn="ctr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b="1" dirty="0">
                    <a:solidFill>
                      <a:prstClr val="black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it-IT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By plug into L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+mn-lt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it-IT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lang="it-IT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acc>
                                <m:accPr>
                                  <m:chr m:val="̅"/>
                                  <m:ctrlPr>
                                    <a:rPr lang="it-IT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it-IT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dirty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+mn-lt"/>
                  </a:rPr>
                  <a:t>By developing the solution (Eq 4 into Eq 1), </a:t>
                </a:r>
                <a:r>
                  <a:rPr lang="it-IT" dirty="0" err="1">
                    <a:solidFill>
                      <a:prstClr val="black"/>
                    </a:solidFill>
                    <a:latin typeface="+mn-lt"/>
                  </a:rPr>
                  <a:t>we</a:t>
                </a:r>
                <a:r>
                  <a:rPr lang="it-IT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+mn-lt"/>
                  </a:rPr>
                  <a:t>obtain</a:t>
                </a:r>
                <a:r>
                  <a:rPr lang="it-IT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+mn-lt"/>
                  </a:rPr>
                  <a:t>that</a:t>
                </a:r>
                <a:r>
                  <a:rPr lang="it-IT" dirty="0">
                    <a:solidFill>
                      <a:prstClr val="black"/>
                    </a:solidFill>
                    <a:latin typeface="+mn-lt"/>
                  </a:rPr>
                  <a:t> the </a:t>
                </a:r>
                <a:r>
                  <a:rPr lang="it-IT" dirty="0" err="1">
                    <a:solidFill>
                      <a:prstClr val="black"/>
                    </a:solidFill>
                    <a:latin typeface="+mn-lt"/>
                  </a:rPr>
                  <a:t>decision</a:t>
                </a:r>
                <a:r>
                  <a:rPr lang="it-IT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+mn-lt"/>
                  </a:rPr>
                  <a:t>function</a:t>
                </a:r>
                <a:r>
                  <a:rPr lang="it-IT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+mn-lt"/>
                  </a:rPr>
                  <a:t>is</a:t>
                </a:r>
                <a:r>
                  <a:rPr lang="it-IT" dirty="0">
                    <a:solidFill>
                      <a:prstClr val="black"/>
                    </a:solidFill>
                    <a:latin typeface="+mn-lt"/>
                  </a:rPr>
                  <a:t>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𝑆𝐶𝐹</m:t>
                      </m:r>
                      <m:r>
                        <a:rPr lang="it-IT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nary>
                        <m:naryPr>
                          <m:chr m:val="∑"/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it-IT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it-IT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̅"/>
                          <m:ctrlPr>
                            <a:rPr lang="it-IT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it-IT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e>
                      </m:acc>
                      <m:r>
                        <a:rPr lang="it-IT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FEFAE6-404A-4A61-9A60-B144CBF27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126" y="2124896"/>
                <a:ext cx="6146324" cy="4346254"/>
              </a:xfrm>
              <a:prstGeom prst="rect">
                <a:avLst/>
              </a:prstGeom>
              <a:blipFill>
                <a:blip r:embed="rId2"/>
                <a:stretch>
                  <a:fillRect l="-595" t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1A8CDB7-2627-751E-9851-40E224412EC9}"/>
              </a:ext>
            </a:extLst>
          </p:cNvPr>
          <p:cNvSpPr txBox="1"/>
          <p:nvPr/>
        </p:nvSpPr>
        <p:spPr>
          <a:xfrm>
            <a:off x="3257066" y="554756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2C857-E569-D24B-E949-DF07A378B9BB}"/>
              </a:ext>
            </a:extLst>
          </p:cNvPr>
          <p:cNvSpPr txBox="1"/>
          <p:nvPr/>
        </p:nvSpPr>
        <p:spPr>
          <a:xfrm>
            <a:off x="4113482" y="433338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100% SCF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781173-9009-58D9-AE2D-B98CC139F5B5}"/>
              </a:ext>
            </a:extLst>
          </p:cNvPr>
          <p:cNvSpPr>
            <a:spLocks noChangeAspect="1"/>
          </p:cNvSpPr>
          <p:nvPr/>
        </p:nvSpPr>
        <p:spPr>
          <a:xfrm>
            <a:off x="2955946" y="5457569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597C0AB-5686-8F42-3E9E-2FD31A9A3C9E}"/>
              </a:ext>
            </a:extLst>
          </p:cNvPr>
          <p:cNvSpPr>
            <a:spLocks noChangeAspect="1"/>
          </p:cNvSpPr>
          <p:nvPr/>
        </p:nvSpPr>
        <p:spPr>
          <a:xfrm>
            <a:off x="1544386" y="5147115"/>
            <a:ext cx="180000" cy="180000"/>
          </a:xfrm>
          <a:prstGeom prst="ellipse">
            <a:avLst/>
          </a:prstGeom>
          <a:solidFill>
            <a:srgbClr val="D04D2A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9316F5F-F5A4-4305-7F2E-5E629596D3A8}"/>
              </a:ext>
            </a:extLst>
          </p:cNvPr>
          <p:cNvSpPr>
            <a:spLocks noChangeAspect="1"/>
          </p:cNvSpPr>
          <p:nvPr/>
        </p:nvSpPr>
        <p:spPr>
          <a:xfrm>
            <a:off x="3107027" y="2842476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5AE51D3-72E1-C137-5DE2-CEC2A4ADFB0E}"/>
              </a:ext>
            </a:extLst>
          </p:cNvPr>
          <p:cNvSpPr>
            <a:spLocks noChangeAspect="1"/>
          </p:cNvSpPr>
          <p:nvPr/>
        </p:nvSpPr>
        <p:spPr>
          <a:xfrm>
            <a:off x="2208211" y="2695644"/>
            <a:ext cx="180000" cy="180000"/>
          </a:xfrm>
          <a:prstGeom prst="ellipse">
            <a:avLst/>
          </a:prstGeom>
          <a:solidFill>
            <a:srgbClr val="8EBAD9"/>
          </a:solidFill>
          <a:ln w="12700" cap="flat" cmpd="sng" algn="ctr">
            <a:solidFill>
              <a:srgbClr val="8EBA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726D710-DD81-D014-D926-FB4FA23B67E5}"/>
              </a:ext>
            </a:extLst>
          </p:cNvPr>
          <p:cNvSpPr>
            <a:spLocks noChangeAspect="1"/>
          </p:cNvSpPr>
          <p:nvPr/>
        </p:nvSpPr>
        <p:spPr>
          <a:xfrm>
            <a:off x="2505942" y="1602055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67E75-E34F-599C-F076-0A3348C82C56}"/>
              </a:ext>
            </a:extLst>
          </p:cNvPr>
          <p:cNvSpPr txBox="1"/>
          <p:nvPr/>
        </p:nvSpPr>
        <p:spPr>
          <a:xfrm>
            <a:off x="2721862" y="150135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MIXED PIXEL</a:t>
            </a: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BFA8E80-3D12-9A9D-C917-DF183A841190}"/>
              </a:ext>
            </a:extLst>
          </p:cNvPr>
          <p:cNvSpPr>
            <a:spLocks noChangeAspect="1"/>
          </p:cNvSpPr>
          <p:nvPr/>
        </p:nvSpPr>
        <p:spPr>
          <a:xfrm>
            <a:off x="1574116" y="3171027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848B9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9065DD7-C8A4-7DF2-C47E-903C6D41BB24}"/>
              </a:ext>
            </a:extLst>
          </p:cNvPr>
          <p:cNvCxnSpPr>
            <a:cxnSpLocks/>
          </p:cNvCxnSpPr>
          <p:nvPr/>
        </p:nvCxnSpPr>
        <p:spPr>
          <a:xfrm flipH="1">
            <a:off x="2790411" y="4001245"/>
            <a:ext cx="892324" cy="140528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lgDash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4C2C8DE-5A19-5E32-52F6-A3C85ACD85B3}"/>
                  </a:ext>
                </a:extLst>
              </p:cNvPr>
              <p:cNvSpPr txBox="1"/>
              <p:nvPr/>
            </p:nvSpPr>
            <p:spPr>
              <a:xfrm>
                <a:off x="5836126" y="1163476"/>
                <a:ext cx="6297962" cy="1122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+mn-lt"/>
                    <a:cs typeface="+mn-cs"/>
                  </a:rPr>
                  <a:t>We can solve this problem with </a:t>
                </a:r>
                <a:r>
                  <a:rPr lang="en-US" b="1" dirty="0" err="1">
                    <a:solidFill>
                      <a:prstClr val="black"/>
                    </a:solidFill>
                    <a:latin typeface="+mn-lt"/>
                    <a:cs typeface="+mn-cs"/>
                  </a:rPr>
                  <a:t>Lagrangian</a:t>
                </a:r>
                <a:r>
                  <a:rPr lang="en-US" b="1" dirty="0">
                    <a:solidFill>
                      <a:prstClr val="black"/>
                    </a:solidFill>
                    <a:latin typeface="+mn-lt"/>
                    <a:cs typeface="+mn-cs"/>
                  </a:rPr>
                  <a:t> Multipliers</a:t>
                </a:r>
                <a:r>
                  <a:rPr lang="en-US" dirty="0">
                    <a:solidFill>
                      <a:prstClr val="black"/>
                    </a:solidFill>
                    <a:latin typeface="+mn-lt"/>
                    <a:cs typeface="+mn-cs"/>
                  </a:rPr>
                  <a:t>, minimizing this function:                                     	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it-IT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it-IT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den>
                        </m:f>
                        <m: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</m:t>
                                </m:r>
                              </m:e>
                            </m:acc>
                          </m:e>
                        </m:d>
                        <m:r>
                          <a:rPr lang="it-IT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|</m:t>
                        </m:r>
                      </m:e>
                      <m:sup>
                        <m: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lang="it-IT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  <m:sup>
                        <m:r>
                          <a:rPr lang="it-IT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𝜶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it-IT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it-IT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𝒊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it-IT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𝒘</m:t>
                                    </m:r>
                                  </m:e>
                                </m:acc>
                                <m:r>
                                  <a:rPr lang="it-IT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it-IT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it-IT" b="1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1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it-IT" b="1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it-IT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it-IT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𝒃</m:t>
                                </m:r>
                              </m:e>
                            </m:d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lang="it-IT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+mn-lt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4C2C8DE-5A19-5E32-52F6-A3C85ACD8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126" y="1163476"/>
                <a:ext cx="6297962" cy="1122038"/>
              </a:xfrm>
              <a:prstGeom prst="rect">
                <a:avLst/>
              </a:prstGeom>
              <a:blipFill>
                <a:blip r:embed="rId3"/>
                <a:stretch>
                  <a:fillRect l="-580" t="-3261" b="-5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5FCDEF22-705F-939B-627C-EA1A9066ACEF}"/>
              </a:ext>
            </a:extLst>
          </p:cNvPr>
          <p:cNvSpPr txBox="1"/>
          <p:nvPr/>
        </p:nvSpPr>
        <p:spPr>
          <a:xfrm>
            <a:off x="3408909" y="604173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i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4B24CC-0915-9EF9-80E1-5502264037DE}"/>
              </a:ext>
            </a:extLst>
          </p:cNvPr>
          <p:cNvSpPr txBox="1"/>
          <p:nvPr/>
        </p:nvSpPr>
        <p:spPr>
          <a:xfrm rot="16200000">
            <a:off x="-27207" y="29815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prstClr val="black"/>
                </a:solidFill>
                <a:latin typeface="+mn-lt"/>
                <a:cs typeface="+mn-cs"/>
              </a:rPr>
              <a:t>Feature </a:t>
            </a:r>
            <a:r>
              <a:rPr lang="it-IT" i="1">
                <a:solidFill>
                  <a:prstClr val="black"/>
                </a:solidFill>
                <a:latin typeface="+mn-lt"/>
                <a:cs typeface="+mn-cs"/>
              </a:rPr>
              <a:t>j</a:t>
            </a:r>
            <a:endParaRPr lang="en-US" i="1">
              <a:solidFill>
                <a:prstClr val="black"/>
              </a:solidFill>
              <a:latin typeface="+mn-lt"/>
              <a:cs typeface="+mn-cs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603E100-D006-3164-7989-6B333ED65964}"/>
              </a:ext>
            </a:extLst>
          </p:cNvPr>
          <p:cNvCxnSpPr>
            <a:cxnSpLocks/>
          </p:cNvCxnSpPr>
          <p:nvPr/>
        </p:nvCxnSpPr>
        <p:spPr>
          <a:xfrm flipV="1">
            <a:off x="690241" y="2459294"/>
            <a:ext cx="2203464" cy="3549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6DB2A5F-3D43-D6CD-B084-8C8E53BFCF1A}"/>
              </a:ext>
            </a:extLst>
          </p:cNvPr>
          <p:cNvCxnSpPr>
            <a:cxnSpLocks/>
          </p:cNvCxnSpPr>
          <p:nvPr/>
        </p:nvCxnSpPr>
        <p:spPr>
          <a:xfrm flipV="1">
            <a:off x="714666" y="3334680"/>
            <a:ext cx="886531" cy="2617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3A2F2CD-1594-69FD-0669-CA3330FE229B}"/>
                  </a:ext>
                </a:extLst>
              </p:cNvPr>
              <p:cNvSpPr txBox="1"/>
              <p:nvPr/>
            </p:nvSpPr>
            <p:spPr>
              <a:xfrm>
                <a:off x="2703360" y="2230675"/>
                <a:ext cx="8952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acc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3A2F2CD-1594-69FD-0669-CA3330FE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360" y="2230675"/>
                <a:ext cx="895258" cy="369332"/>
              </a:xfrm>
              <a:prstGeom prst="rect">
                <a:avLst/>
              </a:prstGeom>
              <a:blipFill>
                <a:blip r:embed="rId4"/>
                <a:stretch>
                  <a:fillRect r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DBAC4A1-2190-67BC-398B-5CFD3ABA2A21}"/>
                  </a:ext>
                </a:extLst>
              </p:cNvPr>
              <p:cNvSpPr txBox="1"/>
              <p:nvPr/>
            </p:nvSpPr>
            <p:spPr>
              <a:xfrm>
                <a:off x="836278" y="2885227"/>
                <a:ext cx="8923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DBAC4A1-2190-67BC-398B-5CFD3ABA2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78" y="2885227"/>
                <a:ext cx="892324" cy="369332"/>
              </a:xfrm>
              <a:prstGeom prst="rect">
                <a:avLst/>
              </a:prstGeom>
              <a:blipFill>
                <a:blip r:embed="rId5"/>
                <a:stretch>
                  <a:fillRect r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41ADCFE1-A781-B5DC-752E-D8ECE7EF17B6}"/>
              </a:ext>
            </a:extLst>
          </p:cNvPr>
          <p:cNvSpPr/>
          <p:nvPr/>
        </p:nvSpPr>
        <p:spPr>
          <a:xfrm>
            <a:off x="8864456" y="1919804"/>
            <a:ext cx="235816" cy="273560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915F9-05A9-9B26-2553-6D2CD74CE328}"/>
              </a:ext>
            </a:extLst>
          </p:cNvPr>
          <p:cNvSpPr txBox="1"/>
          <p:nvPr/>
        </p:nvSpPr>
        <p:spPr>
          <a:xfrm>
            <a:off x="9719396" y="1589747"/>
            <a:ext cx="126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Lagrange multiplier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510CC950-D367-BC6F-A3AC-FA1F5818680A}"/>
              </a:ext>
            </a:extLst>
          </p:cNvPr>
          <p:cNvCxnSpPr>
            <a:cxnSpLocks/>
            <a:stCxn id="3" idx="0"/>
            <a:endCxn id="4" idx="1"/>
          </p:cNvCxnSpPr>
          <p:nvPr/>
        </p:nvCxnSpPr>
        <p:spPr>
          <a:xfrm rot="5400000" flipH="1" flipV="1">
            <a:off x="9247407" y="1447815"/>
            <a:ext cx="206946" cy="73703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6FFD67C-49C8-1CF5-2DDD-61E244940DB0}"/>
              </a:ext>
            </a:extLst>
          </p:cNvPr>
          <p:cNvSpPr/>
          <p:nvPr/>
        </p:nvSpPr>
        <p:spPr>
          <a:xfrm>
            <a:off x="9100272" y="2459294"/>
            <a:ext cx="1753656" cy="4163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4ED75-EDD7-B437-37D7-4276AF6403B7}"/>
              </a:ext>
            </a:extLst>
          </p:cNvPr>
          <p:cNvSpPr txBox="1"/>
          <p:nvPr/>
        </p:nvSpPr>
        <p:spPr>
          <a:xfrm>
            <a:off x="10776013" y="4234208"/>
            <a:ext cx="1358075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To be solved with</a:t>
            </a:r>
          </a:p>
          <a:p>
            <a:pPr algn="ctr"/>
            <a:r>
              <a:rPr lang="en-US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numerical methods!</a:t>
            </a:r>
          </a:p>
        </p:txBody>
      </p:sp>
    </p:spTree>
    <p:extLst>
      <p:ext uri="{BB962C8B-B14F-4D97-AF65-F5344CB8AC3E}">
        <p14:creationId xmlns:p14="http://schemas.microsoft.com/office/powerpoint/2010/main" val="17739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1FB6ABC-F303-A8F8-4266-A872CC3091FB}"/>
                  </a:ext>
                </a:extLst>
              </p:cNvPr>
              <p:cNvSpPr txBox="1"/>
              <p:nvPr/>
            </p:nvSpPr>
            <p:spPr>
              <a:xfrm>
                <a:off x="6567493" y="1968941"/>
                <a:ext cx="6325262" cy="763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𝐃𝐅</m:t>
                      </m:r>
                      <m:r>
                        <a:rPr lang="it-IT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it-IT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it-IT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it-IT" sz="16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it-IT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it-IT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unc>
                        <m:funcPr>
                          <m:ctrlPr>
                            <a:rPr lang="it-IT" sz="16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sz="1600" b="1"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lang="it-IT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sz="1600" b="1" i="1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sSup>
                                <m:sSupPr>
                                  <m:ctrlPr>
                                    <a:rPr lang="it-IT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it-IT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it-IT" sz="1600" b="1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it-IT" sz="1600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  <m:r>
                                            <a:rPr lang="it-IT" sz="16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it-IT" sz="1600" b="1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it-IT" sz="1600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1" i="1" dirty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𝒋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it-IT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it-IT" sz="1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600" b="1" i="1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it-IT" sz="16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1FB6ABC-F303-A8F8-4266-A872CC309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493" y="1968941"/>
                <a:ext cx="6325262" cy="763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ML Unmixing procedure – Selection of 𝜸 and 𝜶𝒊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A99142-15E1-7D70-9C32-2A2A91DC97DB}"/>
              </a:ext>
            </a:extLst>
          </p:cNvPr>
          <p:cNvGrpSpPr/>
          <p:nvPr/>
        </p:nvGrpSpPr>
        <p:grpSpPr>
          <a:xfrm>
            <a:off x="634361" y="2182668"/>
            <a:ext cx="11269366" cy="4235945"/>
            <a:chOff x="440283" y="2086743"/>
            <a:chExt cx="11269366" cy="4235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B4C2353-8ED0-51A9-A4FC-F2B620C6B9DE}"/>
                    </a:ext>
                  </a:extLst>
                </p:cNvPr>
                <p:cNvSpPr txBox="1"/>
                <p:nvPr/>
              </p:nvSpPr>
              <p:spPr>
                <a:xfrm>
                  <a:off x="9491767" y="6014911"/>
                  <a:ext cx="3433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b="1" i="1" smtClean="0">
                            <a:solidFill>
                              <a:srgbClr val="F1870F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en-US" sz="1400" b="1">
                    <a:solidFill>
                      <a:srgbClr val="F1870F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B4C2353-8ED0-51A9-A4FC-F2B620C6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1767" y="6014911"/>
                  <a:ext cx="343364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A0446A9-04D6-1874-E0B8-4DAB9A23C0BC}"/>
                    </a:ext>
                  </a:extLst>
                </p:cNvPr>
                <p:cNvSpPr txBox="1"/>
                <p:nvPr/>
              </p:nvSpPr>
              <p:spPr>
                <a:xfrm>
                  <a:off x="440283" y="3537427"/>
                  <a:ext cx="5779313" cy="1554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it-IT" dirty="0">
                      <a:latin typeface="+mn-lt"/>
                    </a:rPr>
                    <a:t>Model </a:t>
                  </a:r>
                  <a:r>
                    <a:rPr lang="it-IT" dirty="0" err="1">
                      <a:latin typeface="+mn-lt"/>
                    </a:rPr>
                    <a:t>selection</a:t>
                  </a:r>
                  <a:r>
                    <a:rPr lang="it-IT" dirty="0">
                      <a:latin typeface="+mn-lt"/>
                    </a:rPr>
                    <a:t> </a:t>
                  </a:r>
                  <a:r>
                    <a:rPr lang="it-IT" dirty="0" err="1">
                      <a:latin typeface="+mn-lt"/>
                    </a:rPr>
                    <a:t>is</a:t>
                  </a:r>
                  <a:r>
                    <a:rPr lang="it-IT" dirty="0">
                      <a:latin typeface="+mn-lt"/>
                    </a:rPr>
                    <a:t> </a:t>
                  </a:r>
                  <a:r>
                    <a:rPr lang="it-IT" dirty="0" err="1">
                      <a:latin typeface="+mn-lt"/>
                    </a:rPr>
                    <a:t>performed</a:t>
                  </a:r>
                  <a:r>
                    <a:rPr lang="it-IT" dirty="0">
                      <a:latin typeface="+mn-lt"/>
                    </a:rPr>
                    <a:t> in 2 steps:</a:t>
                  </a:r>
                </a:p>
                <a:p>
                  <a:pPr marL="800100" lvl="1" indent="-342900">
                    <a:buFont typeface="Arial" panose="020B0604020202020204" pitchFamily="34" charset="0"/>
                    <a:buChar char="•"/>
                  </a:pPr>
                  <a:r>
                    <a:rPr lang="it-IT" b="1" u="sng" dirty="0" err="1">
                      <a:solidFill>
                        <a:srgbClr val="F1870F"/>
                      </a:solidFill>
                      <a:latin typeface="+mn-lt"/>
                    </a:rPr>
                    <a:t>Selection</a:t>
                  </a:r>
                  <a:r>
                    <a:rPr lang="it-IT" b="1" u="sng" dirty="0">
                      <a:solidFill>
                        <a:srgbClr val="F1870F"/>
                      </a:solidFill>
                      <a:latin typeface="+mn-lt"/>
                    </a:rPr>
                    <a:t> of the best </a:t>
                  </a:r>
                  <a14:m>
                    <m:oMath xmlns:m="http://schemas.openxmlformats.org/officeDocument/2006/math">
                      <m:r>
                        <a:rPr lang="el-GR" b="1" i="1" u="sng" smtClean="0">
                          <a:solidFill>
                            <a:srgbClr val="F1870F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a14:m>
                  <a:r>
                    <a:rPr lang="it-IT" b="1" u="sng" dirty="0">
                      <a:solidFill>
                        <a:srgbClr val="F1870F"/>
                      </a:solidFill>
                      <a:latin typeface="+mn-lt"/>
                    </a:rPr>
                    <a:t> </a:t>
                  </a:r>
                  <a:r>
                    <a:rPr lang="it-IT" b="1" dirty="0">
                      <a:latin typeface="+mn-lt"/>
                    </a:rPr>
                    <a:t>- </a:t>
                  </a:r>
                  <a:r>
                    <a:rPr lang="it-IT" dirty="0">
                      <a:latin typeface="+mn-lt"/>
                    </a:rPr>
                    <a:t>The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it-IT" dirty="0">
                      <a:latin typeface="+mn-lt"/>
                    </a:rPr>
                    <a:t> </a:t>
                  </a:r>
                  <a:r>
                    <a:rPr lang="it-IT" dirty="0" err="1">
                      <a:latin typeface="+mn-lt"/>
                    </a:rPr>
                    <a:t>associated</a:t>
                  </a:r>
                  <a:r>
                    <a:rPr lang="it-IT" dirty="0">
                      <a:latin typeface="+mn-lt"/>
                    </a:rPr>
                    <a:t> to the </a:t>
                  </a:r>
                  <a:r>
                    <a:rPr lang="it-IT" b="1" dirty="0">
                      <a:latin typeface="+mn-lt"/>
                    </a:rPr>
                    <a:t>maximum kernel standard </a:t>
                  </a:r>
                  <a:r>
                    <a:rPr lang="it-IT" b="1" dirty="0" err="1">
                      <a:latin typeface="+mn-lt"/>
                    </a:rPr>
                    <a:t>deviation</a:t>
                  </a:r>
                  <a:r>
                    <a:rPr lang="it-IT" dirty="0">
                      <a:latin typeface="+mn-lt"/>
                    </a:rPr>
                    <a:t> of the pure classes </a:t>
                  </a:r>
                  <a:r>
                    <a:rPr lang="it-IT" dirty="0" err="1">
                      <a:latin typeface="+mn-lt"/>
                    </a:rPr>
                    <a:t>always</a:t>
                  </a:r>
                  <a:r>
                    <a:rPr lang="it-IT" dirty="0">
                      <a:latin typeface="+mn-lt"/>
                    </a:rPr>
                    <a:t> </a:t>
                  </a:r>
                  <a:r>
                    <a:rPr lang="it-IT" dirty="0" err="1">
                      <a:latin typeface="+mn-lt"/>
                    </a:rPr>
                    <a:t>falls</a:t>
                  </a:r>
                  <a:r>
                    <a:rPr lang="it-IT" dirty="0">
                      <a:latin typeface="+mn-lt"/>
                    </a:rPr>
                    <a:t> close to the best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it-IT" dirty="0">
                      <a:latin typeface="+mn-lt"/>
                    </a:rPr>
                    <a:t> </a:t>
                  </a:r>
                  <a:r>
                    <a:rPr lang="it-IT" dirty="0" err="1">
                      <a:latin typeface="+mn-lt"/>
                    </a:rPr>
                    <a:t>evaluated</a:t>
                  </a:r>
                  <a:r>
                    <a:rPr lang="it-IT" dirty="0">
                      <a:latin typeface="+mn-lt"/>
                    </a:rPr>
                    <a:t> with the </a:t>
                  </a:r>
                  <a:r>
                    <a:rPr lang="it-IT" dirty="0" err="1">
                      <a:latin typeface="+mn-lt"/>
                    </a:rPr>
                    <a:t>reference</a:t>
                  </a:r>
                  <a:r>
                    <a:rPr lang="it-IT" dirty="0">
                      <a:latin typeface="+mn-lt"/>
                    </a:rPr>
                    <a:t> dataset</a:t>
                  </a:r>
                  <a:endParaRPr 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A0446A9-04D6-1874-E0B8-4DAB9A23C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283" y="3537427"/>
                  <a:ext cx="5779313" cy="1554272"/>
                </a:xfrm>
                <a:prstGeom prst="rect">
                  <a:avLst/>
                </a:prstGeom>
                <a:blipFill>
                  <a:blip r:embed="rId5"/>
                  <a:stretch>
                    <a:fillRect l="-633" t="-1961" b="-5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7D7F8C-FC06-DCE6-CA18-05AFF282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940" y="3106861"/>
              <a:ext cx="4681709" cy="290805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9FC50E-5346-E9AB-BA28-2FC46C3EE3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24139" y="2086743"/>
              <a:ext cx="360000" cy="3600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48523BFF-382B-DB08-C549-B9EB2E7E94C3}"/>
              </a:ext>
            </a:extLst>
          </p:cNvPr>
          <p:cNvSpPr>
            <a:spLocks noChangeAspect="1"/>
          </p:cNvSpPr>
          <p:nvPr/>
        </p:nvSpPr>
        <p:spPr>
          <a:xfrm>
            <a:off x="8693642" y="2172468"/>
            <a:ext cx="360000" cy="360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9CF73C-FF90-E884-C63B-1E519F23E437}"/>
              </a:ext>
            </a:extLst>
          </p:cNvPr>
          <p:cNvSpPr>
            <a:spLocks noChangeAspect="1"/>
          </p:cNvSpPr>
          <p:nvPr/>
        </p:nvSpPr>
        <p:spPr>
          <a:xfrm>
            <a:off x="11279142" y="2167480"/>
            <a:ext cx="360000" cy="360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CB28EC-CC5C-E6DC-2326-5F101A733C2B}"/>
                  </a:ext>
                </a:extLst>
              </p:cNvPr>
              <p:cNvSpPr txBox="1"/>
              <p:nvPr/>
            </p:nvSpPr>
            <p:spPr>
              <a:xfrm>
                <a:off x="515053" y="5230367"/>
                <a:ext cx="5605710" cy="1045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it-IT" b="1" u="sng" dirty="0" err="1">
                    <a:solidFill>
                      <a:srgbClr val="00B050"/>
                    </a:solidFill>
                    <a:latin typeface="+mn-lt"/>
                  </a:rPr>
                  <a:t>Estimation</a:t>
                </a:r>
                <a:r>
                  <a:rPr lang="it-IT" b="1" u="sng" dirty="0">
                    <a:solidFill>
                      <a:srgbClr val="00B050"/>
                    </a:solidFill>
                    <a:latin typeface="+mn-lt"/>
                  </a:rPr>
                  <a:t> of b and </a:t>
                </a:r>
                <a:r>
                  <a:rPr kumimoji="0" lang="en-GB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𝜶</a:t>
                </a:r>
                <a:r>
                  <a:rPr kumimoji="0" lang="en-GB" sz="1800" b="1" i="0" u="sng" strike="noStrike" kern="1200" cap="none" spc="0" normalizeH="0" baseline="-2500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𝒊</a:t>
                </a:r>
                <a:r>
                  <a:rPr kumimoji="0" lang="en-GB" sz="1800" b="1" i="0" u="sng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   </a:t>
                </a:r>
                <a:r>
                  <a:rPr kumimoji="0" lang="en-GB" sz="1800" b="1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- </a:t>
                </a:r>
                <a:r>
                  <a:rPr lang="it-IT" b="0" dirty="0">
                    <a:latin typeface="+mn-lt"/>
                  </a:rPr>
                  <a:t>Solving the </a:t>
                </a:r>
                <a:r>
                  <a:rPr lang="it-IT" b="0" dirty="0" err="1">
                    <a:latin typeface="+mn-lt"/>
                  </a:rPr>
                  <a:t>minimization</a:t>
                </a:r>
                <a:r>
                  <a:rPr lang="it-IT" b="0" dirty="0">
                    <a:latin typeface="+mn-lt"/>
                  </a:rPr>
                  <a:t> </a:t>
                </a:r>
                <a:r>
                  <a:rPr lang="it-IT" b="0" dirty="0" err="1">
                    <a:latin typeface="+mn-lt"/>
                  </a:rPr>
                  <a:t>problem</a:t>
                </a:r>
                <a:r>
                  <a:rPr lang="it-IT" b="0" dirty="0">
                    <a:latin typeface="+mn-lt"/>
                  </a:rPr>
                  <a:t> </a:t>
                </a:r>
                <a:endParaRPr lang="it-IT" b="1" i="1" dirty="0">
                  <a:latin typeface="+mn-lt"/>
                </a:endParaRPr>
              </a:p>
              <a:p>
                <a:pPr lvl="1"/>
                <a:r>
                  <a:rPr lang="it-IT" b="1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 panose="02040503050406030204" pitchFamily="18" charset="0"/>
                      </a:rPr>
                      <m:t>𝑳</m:t>
                    </m:r>
                    <m:r>
                      <a:rPr lang="it-IT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it-IT" b="1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it-IT" b="1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 dirty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acc>
                          </m:e>
                        </m:d>
                        <m:r>
                          <a:rPr lang="it-IT" b="1" i="1" dirty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it-IT" b="1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it-IT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it-IT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b="1" i="1" dirty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</m:acc>
                                <m:r>
                                  <a:rPr lang="it-IT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it-IT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it-IT" b="1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1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it-IT" b="1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it-IT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b="1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</m:d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</m:nary>
                  </m:oMath>
                </a14:m>
                <a:endParaRPr lang="it-IT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CB28EC-CC5C-E6DC-2326-5F101A733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53" y="5230367"/>
                <a:ext cx="5605710" cy="1045094"/>
              </a:xfrm>
              <a:prstGeom prst="rect">
                <a:avLst/>
              </a:prstGeom>
              <a:blipFill>
                <a:blip r:embed="rId7"/>
                <a:stretch>
                  <a:fillRect t="-3509" b="-60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B9BD65-440C-376E-34C9-455599D6C81B}"/>
              </a:ext>
            </a:extLst>
          </p:cNvPr>
          <p:cNvCxnSpPr>
            <a:cxnSpLocks/>
          </p:cNvCxnSpPr>
          <p:nvPr/>
        </p:nvCxnSpPr>
        <p:spPr>
          <a:xfrm flipV="1">
            <a:off x="797164" y="1491579"/>
            <a:ext cx="0" cy="1429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282C9A-5CD3-2A37-190B-DBE8A5067527}"/>
              </a:ext>
            </a:extLst>
          </p:cNvPr>
          <p:cNvCxnSpPr/>
          <p:nvPr/>
        </p:nvCxnSpPr>
        <p:spPr>
          <a:xfrm>
            <a:off x="797165" y="2920893"/>
            <a:ext cx="2294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27A9A7F-50FE-B408-EC9C-322CD1269311}"/>
              </a:ext>
            </a:extLst>
          </p:cNvPr>
          <p:cNvSpPr/>
          <p:nvPr/>
        </p:nvSpPr>
        <p:spPr>
          <a:xfrm>
            <a:off x="1348791" y="1866257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89810D-B830-834F-ADB7-308D4E7FB76A}"/>
              </a:ext>
            </a:extLst>
          </p:cNvPr>
          <p:cNvSpPr/>
          <p:nvPr/>
        </p:nvSpPr>
        <p:spPr>
          <a:xfrm>
            <a:off x="951510" y="2275895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3C1543-3D10-422A-4AF2-F3D8836E37F3}"/>
              </a:ext>
            </a:extLst>
          </p:cNvPr>
          <p:cNvSpPr/>
          <p:nvPr/>
        </p:nvSpPr>
        <p:spPr>
          <a:xfrm>
            <a:off x="1643140" y="2003229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50918E9-C201-0682-FEBA-5AA81604E156}"/>
              </a:ext>
            </a:extLst>
          </p:cNvPr>
          <p:cNvSpPr/>
          <p:nvPr/>
        </p:nvSpPr>
        <p:spPr>
          <a:xfrm>
            <a:off x="1333755" y="2265006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8A6707E-10D1-B1FC-98DF-241199CC6CAC}"/>
              </a:ext>
            </a:extLst>
          </p:cNvPr>
          <p:cNvSpPr/>
          <p:nvPr/>
        </p:nvSpPr>
        <p:spPr>
          <a:xfrm>
            <a:off x="1854072" y="2457748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D6DED3-D174-0C69-1DF8-BEC2221262B3}"/>
              </a:ext>
            </a:extLst>
          </p:cNvPr>
          <p:cNvSpPr/>
          <p:nvPr/>
        </p:nvSpPr>
        <p:spPr>
          <a:xfrm>
            <a:off x="2119001" y="2511933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DC77AB-BA6F-34A3-2901-C0C1CE00D01E}"/>
              </a:ext>
            </a:extLst>
          </p:cNvPr>
          <p:cNvSpPr/>
          <p:nvPr/>
        </p:nvSpPr>
        <p:spPr>
          <a:xfrm>
            <a:off x="2523328" y="2412029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501420-51EC-078E-20E0-373D59D3D7BD}"/>
              </a:ext>
            </a:extLst>
          </p:cNvPr>
          <p:cNvSpPr/>
          <p:nvPr/>
        </p:nvSpPr>
        <p:spPr>
          <a:xfrm>
            <a:off x="2073282" y="2251135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577A8C9-A1FF-6CB6-0DD1-FDC45B823B7D}"/>
              </a:ext>
            </a:extLst>
          </p:cNvPr>
          <p:cNvSpPr/>
          <p:nvPr/>
        </p:nvSpPr>
        <p:spPr>
          <a:xfrm>
            <a:off x="1109041" y="2071808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73B6177-8C30-CDAF-1835-51E63F658994}"/>
              </a:ext>
            </a:extLst>
          </p:cNvPr>
          <p:cNvSpPr/>
          <p:nvPr/>
        </p:nvSpPr>
        <p:spPr>
          <a:xfrm>
            <a:off x="1151574" y="1794517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52A062B-7F91-34FD-A6A1-47E70F8ABE97}"/>
              </a:ext>
            </a:extLst>
          </p:cNvPr>
          <p:cNvSpPr/>
          <p:nvPr/>
        </p:nvSpPr>
        <p:spPr>
          <a:xfrm>
            <a:off x="1131900" y="2594672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44002AC-39CA-A234-9C0F-978A18986B6B}"/>
              </a:ext>
            </a:extLst>
          </p:cNvPr>
          <p:cNvSpPr/>
          <p:nvPr/>
        </p:nvSpPr>
        <p:spPr>
          <a:xfrm>
            <a:off x="951509" y="2765067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94570BF-F5F9-6849-EB21-345097634282}"/>
              </a:ext>
            </a:extLst>
          </p:cNvPr>
          <p:cNvSpPr/>
          <p:nvPr/>
        </p:nvSpPr>
        <p:spPr>
          <a:xfrm>
            <a:off x="1151573" y="2389169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CA1A76-F1DE-519F-A4CC-81B3F3316C1F}"/>
              </a:ext>
            </a:extLst>
          </p:cNvPr>
          <p:cNvSpPr/>
          <p:nvPr/>
        </p:nvSpPr>
        <p:spPr>
          <a:xfrm>
            <a:off x="1325931" y="2071807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D6C8C08-9579-9ECE-7A16-BA3533A7AA47}"/>
              </a:ext>
            </a:extLst>
          </p:cNvPr>
          <p:cNvSpPr/>
          <p:nvPr/>
        </p:nvSpPr>
        <p:spPr>
          <a:xfrm>
            <a:off x="1435223" y="2362111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F4D846F-7A46-2C13-D9E6-4242B00692D5}"/>
              </a:ext>
            </a:extLst>
          </p:cNvPr>
          <p:cNvSpPr/>
          <p:nvPr/>
        </p:nvSpPr>
        <p:spPr>
          <a:xfrm>
            <a:off x="1543146" y="2219716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DACFB2C-899F-0ED3-9094-7DCA266B0912}"/>
              </a:ext>
            </a:extLst>
          </p:cNvPr>
          <p:cNvSpPr/>
          <p:nvPr/>
        </p:nvSpPr>
        <p:spPr>
          <a:xfrm>
            <a:off x="1665378" y="2592258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7DDA1F-B681-B196-6B69-3AF7E475D1BB}"/>
              </a:ext>
            </a:extLst>
          </p:cNvPr>
          <p:cNvSpPr/>
          <p:nvPr/>
        </p:nvSpPr>
        <p:spPr>
          <a:xfrm>
            <a:off x="2425823" y="2700680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B8246D-05DE-13E0-0072-08350B7C0B92}"/>
              </a:ext>
            </a:extLst>
          </p:cNvPr>
          <p:cNvSpPr/>
          <p:nvPr/>
        </p:nvSpPr>
        <p:spPr>
          <a:xfrm>
            <a:off x="2027563" y="2689321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4BBB56D-B314-F05A-2825-5FBD2CA22C1F}"/>
              </a:ext>
            </a:extLst>
          </p:cNvPr>
          <p:cNvSpPr/>
          <p:nvPr/>
        </p:nvSpPr>
        <p:spPr>
          <a:xfrm>
            <a:off x="1834414" y="2212357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8767A09-F3C8-F217-B2A4-C34E433ACACE}"/>
              </a:ext>
            </a:extLst>
          </p:cNvPr>
          <p:cNvSpPr/>
          <p:nvPr/>
        </p:nvSpPr>
        <p:spPr>
          <a:xfrm>
            <a:off x="654583" y="1078930"/>
            <a:ext cx="158632" cy="159645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79410F-712C-1F95-7140-6D620460DB5C}"/>
              </a:ext>
            </a:extLst>
          </p:cNvPr>
          <p:cNvSpPr txBox="1"/>
          <p:nvPr/>
        </p:nvSpPr>
        <p:spPr>
          <a:xfrm>
            <a:off x="884867" y="1015883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+mn-lt"/>
              </a:rPr>
              <a:t>Snow</a:t>
            </a:r>
            <a:endParaRPr lang="en-US" sz="1400">
              <a:latin typeface="+mn-lt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D6D0EDB-E06B-D474-0EFE-4D4A31BBCDB3}"/>
              </a:ext>
            </a:extLst>
          </p:cNvPr>
          <p:cNvSpPr/>
          <p:nvPr/>
        </p:nvSpPr>
        <p:spPr>
          <a:xfrm>
            <a:off x="1582439" y="1075041"/>
            <a:ext cx="158632" cy="159645"/>
          </a:xfrm>
          <a:prstGeom prst="ellipse">
            <a:avLst/>
          </a:prstGeom>
          <a:solidFill>
            <a:srgbClr val="AB4B17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A7E7AF-D192-8DD5-0609-B46304393383}"/>
              </a:ext>
            </a:extLst>
          </p:cNvPr>
          <p:cNvSpPr txBox="1"/>
          <p:nvPr/>
        </p:nvSpPr>
        <p:spPr>
          <a:xfrm>
            <a:off x="1812723" y="994519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+mn-lt"/>
              </a:rPr>
              <a:t>No Snow</a:t>
            </a:r>
            <a:endParaRPr lang="en-US" sz="140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16C2A46-4B00-9C9F-759A-DD4041FC887D}"/>
                  </a:ext>
                </a:extLst>
              </p14:cNvPr>
              <p14:cNvContentPartPr/>
              <p14:nvPr/>
            </p14:nvContentPartPr>
            <p14:xfrm>
              <a:off x="838174" y="2009383"/>
              <a:ext cx="1890000" cy="779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16C2A46-4B00-9C9F-759A-DD4041FC887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174" y="2000383"/>
                <a:ext cx="1907640" cy="7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D53D25F-5A08-1CFE-DE10-488F90693B7A}"/>
                  </a:ext>
                </a:extLst>
              </p:cNvPr>
              <p:cNvSpPr txBox="1"/>
              <p:nvPr/>
            </p:nvSpPr>
            <p:spPr>
              <a:xfrm>
                <a:off x="7336721" y="1411216"/>
                <a:ext cx="4868186" cy="548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latin typeface="+mn-lt"/>
                  </a:rPr>
                  <a:t>RBF Kernel:  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𝑲</m:t>
                    </m:r>
                    <m:d>
                      <m:dPr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it-IT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it-IT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acc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it-IT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it-IT" sz="1600" b="1" i="0" smtClean="0">
                            <a:latin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it-IT" sz="1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sz="1600" b="1" i="1" smtClean="0">
                                <a:latin typeface="Cambria Math" panose="02040503050406030204" pitchFamily="18" charset="0"/>
                              </a:rPr>
                              <m:t>𝜸</m:t>
                            </m:r>
                            <m:sSup>
                              <m:sSupPr>
                                <m:ctrlPr>
                                  <a:rPr lang="it-IT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it-IT" sz="16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it-IT" sz="1600" b="1" i="1" dirty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it-IT" sz="1600" b="1" i="1" dirty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600" b="1" i="1" dirty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600" b="1" i="1" dirty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it-IT" sz="16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it-IT" sz="1600" b="1" i="1" dirty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it-IT" sz="1600" b="1" i="1" dirty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600" b="1" i="1" dirty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1" i="1" dirty="0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𝒋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it-IT" sz="16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1600">
                  <a:latin typeface="+mn-lt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D53D25F-5A08-1CFE-DE10-488F90693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721" y="1411216"/>
                <a:ext cx="4868186" cy="548292"/>
              </a:xfrm>
              <a:prstGeom prst="rect">
                <a:avLst/>
              </a:prstGeom>
              <a:blipFill>
                <a:blip r:embed="rId10"/>
                <a:stretch>
                  <a:fillRect l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DC8BD869-FD56-60B6-730C-CB0B594C902C}"/>
              </a:ext>
            </a:extLst>
          </p:cNvPr>
          <p:cNvGrpSpPr/>
          <p:nvPr/>
        </p:nvGrpSpPr>
        <p:grpSpPr>
          <a:xfrm>
            <a:off x="5667375" y="1214328"/>
            <a:ext cx="1427240" cy="1160378"/>
            <a:chOff x="7249885" y="849086"/>
            <a:chExt cx="2715209" cy="1698173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F19E53C-FD0B-FB5A-04AF-666E1A49A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9885" y="849086"/>
              <a:ext cx="0" cy="1698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B6EECC1-D55E-B629-E1BB-34FA225C3426}"/>
                </a:ext>
              </a:extLst>
            </p:cNvPr>
            <p:cNvCxnSpPr/>
            <p:nvPr/>
          </p:nvCxnSpPr>
          <p:spPr>
            <a:xfrm>
              <a:off x="7249886" y="2547257"/>
              <a:ext cx="27152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2D86F35-F6AE-68B9-330C-F7E254F9ED25}"/>
              </a:ext>
            </a:extLst>
          </p:cNvPr>
          <p:cNvCxnSpPr>
            <a:cxnSpLocks/>
          </p:cNvCxnSpPr>
          <p:nvPr/>
        </p:nvCxnSpPr>
        <p:spPr>
          <a:xfrm flipH="1">
            <a:off x="5159055" y="2369573"/>
            <a:ext cx="527914" cy="63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278AF237-BD34-9565-3209-4AFAB947AD29}"/>
              </a:ext>
            </a:extLst>
          </p:cNvPr>
          <p:cNvSpPr/>
          <p:nvPr/>
        </p:nvSpPr>
        <p:spPr>
          <a:xfrm>
            <a:off x="5667374" y="2695122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26E6523-A77A-E044-4531-BEAAC35FD6FA}"/>
              </a:ext>
            </a:extLst>
          </p:cNvPr>
          <p:cNvSpPr/>
          <p:nvPr/>
        </p:nvSpPr>
        <p:spPr>
          <a:xfrm>
            <a:off x="5575663" y="2553246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067CB85-AF18-028E-F99D-7215D0CDCCDB}"/>
              </a:ext>
            </a:extLst>
          </p:cNvPr>
          <p:cNvSpPr/>
          <p:nvPr/>
        </p:nvSpPr>
        <p:spPr>
          <a:xfrm>
            <a:off x="5873309" y="2619375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EA1A38-0E48-C6A8-DC23-6CA2A1725204}"/>
              </a:ext>
            </a:extLst>
          </p:cNvPr>
          <p:cNvSpPr/>
          <p:nvPr/>
        </p:nvSpPr>
        <p:spPr>
          <a:xfrm>
            <a:off x="5932987" y="2270691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918CD2A-2EE3-2EA4-E514-4DB48CE6443D}"/>
              </a:ext>
            </a:extLst>
          </p:cNvPr>
          <p:cNvSpPr/>
          <p:nvPr/>
        </p:nvSpPr>
        <p:spPr>
          <a:xfrm>
            <a:off x="5882172" y="2886904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2F487C-AB4A-92FA-C7AF-CE2CBB831164}"/>
              </a:ext>
            </a:extLst>
          </p:cNvPr>
          <p:cNvSpPr/>
          <p:nvPr/>
        </p:nvSpPr>
        <p:spPr>
          <a:xfrm>
            <a:off x="5686969" y="2410139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513AE89-C45E-2F29-DC48-F2C1B82FD0B6}"/>
              </a:ext>
            </a:extLst>
          </p:cNvPr>
          <p:cNvSpPr/>
          <p:nvPr/>
        </p:nvSpPr>
        <p:spPr>
          <a:xfrm>
            <a:off x="6120763" y="2676454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C5FF461-B0F2-950F-E756-CCE0777A98F4}"/>
              </a:ext>
            </a:extLst>
          </p:cNvPr>
          <p:cNvSpPr/>
          <p:nvPr/>
        </p:nvSpPr>
        <p:spPr>
          <a:xfrm>
            <a:off x="6075044" y="2476594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56816FA-818A-0608-CCF8-8BC61D90ECE8}"/>
              </a:ext>
            </a:extLst>
          </p:cNvPr>
          <p:cNvSpPr/>
          <p:nvPr/>
        </p:nvSpPr>
        <p:spPr>
          <a:xfrm>
            <a:off x="5768845" y="2489194"/>
            <a:ext cx="45719" cy="45719"/>
          </a:xfrm>
          <a:prstGeom prst="ellipse">
            <a:avLst/>
          </a:prstGeom>
          <a:solidFill>
            <a:srgbClr val="AE5421"/>
          </a:solidFill>
          <a:ln>
            <a:solidFill>
              <a:srgbClr val="AB4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48266FB8-DCCD-D9DD-0001-2BCF839417A7}"/>
              </a:ext>
            </a:extLst>
          </p:cNvPr>
          <p:cNvSpPr/>
          <p:nvPr/>
        </p:nvSpPr>
        <p:spPr>
          <a:xfrm>
            <a:off x="5742875" y="1834590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9A1D4CB-E060-277A-97F7-99CB5FCBAA61}"/>
              </a:ext>
            </a:extLst>
          </p:cNvPr>
          <p:cNvSpPr/>
          <p:nvPr/>
        </p:nvSpPr>
        <p:spPr>
          <a:xfrm>
            <a:off x="5988770" y="1648069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3FE429C-D5A8-AB6D-511B-EB46A4058ADC}"/>
              </a:ext>
            </a:extLst>
          </p:cNvPr>
          <p:cNvSpPr/>
          <p:nvPr/>
        </p:nvSpPr>
        <p:spPr>
          <a:xfrm>
            <a:off x="5978706" y="1946082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1ED34D3-686D-9C97-06FE-EAC2057736A3}"/>
              </a:ext>
            </a:extLst>
          </p:cNvPr>
          <p:cNvSpPr/>
          <p:nvPr/>
        </p:nvSpPr>
        <p:spPr>
          <a:xfrm>
            <a:off x="6286272" y="1811730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138324-24E3-698C-BB09-969090221442}"/>
              </a:ext>
            </a:extLst>
          </p:cNvPr>
          <p:cNvSpPr/>
          <p:nvPr/>
        </p:nvSpPr>
        <p:spPr>
          <a:xfrm>
            <a:off x="6210444" y="1985676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1191BFE-2C4B-7545-33AB-3A9128333152}"/>
              </a:ext>
            </a:extLst>
          </p:cNvPr>
          <p:cNvSpPr/>
          <p:nvPr/>
        </p:nvSpPr>
        <p:spPr>
          <a:xfrm>
            <a:off x="5732688" y="1463232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7CDC35C-BD5C-1CD2-5076-CCE391910502}"/>
              </a:ext>
            </a:extLst>
          </p:cNvPr>
          <p:cNvSpPr/>
          <p:nvPr/>
        </p:nvSpPr>
        <p:spPr>
          <a:xfrm>
            <a:off x="6269044" y="1541673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7268F27-03A7-92F0-714B-2ABDE6CEA652}"/>
              </a:ext>
            </a:extLst>
          </p:cNvPr>
          <p:cNvSpPr/>
          <p:nvPr/>
        </p:nvSpPr>
        <p:spPr>
          <a:xfrm>
            <a:off x="5503125" y="2040141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8F1F7A8-84A3-0184-7F35-5F2742527C81}"/>
              </a:ext>
            </a:extLst>
          </p:cNvPr>
          <p:cNvSpPr/>
          <p:nvPr/>
        </p:nvSpPr>
        <p:spPr>
          <a:xfrm>
            <a:off x="5545658" y="1762850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892ED90-124B-6F99-419A-E9ABB6F6F6D7}"/>
              </a:ext>
            </a:extLst>
          </p:cNvPr>
          <p:cNvSpPr/>
          <p:nvPr/>
        </p:nvSpPr>
        <p:spPr>
          <a:xfrm>
            <a:off x="5322734" y="1841842"/>
            <a:ext cx="45719" cy="45719"/>
          </a:xfrm>
          <a:prstGeom prst="ellipse">
            <a:avLst/>
          </a:prstGeom>
          <a:solidFill>
            <a:srgbClr val="A6CEE3"/>
          </a:solidFill>
          <a:ln>
            <a:solidFill>
              <a:srgbClr val="A2CB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Data 91">
            <a:extLst>
              <a:ext uri="{FF2B5EF4-FFF2-40B4-BE49-F238E27FC236}">
                <a16:creationId xmlns:a16="http://schemas.microsoft.com/office/drawing/2014/main" id="{1900DD4B-66DF-F9BD-4B17-F84F8B7FF169}"/>
              </a:ext>
            </a:extLst>
          </p:cNvPr>
          <p:cNvSpPr/>
          <p:nvPr/>
        </p:nvSpPr>
        <p:spPr>
          <a:xfrm>
            <a:off x="4910993" y="2148396"/>
            <a:ext cx="1970350" cy="386383"/>
          </a:xfrm>
          <a:prstGeom prst="flowChartInputOutpu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FE616D93-361C-168D-1858-FBBE3A276B04}"/>
              </a:ext>
            </a:extLst>
          </p:cNvPr>
          <p:cNvSpPr/>
          <p:nvPr/>
        </p:nvSpPr>
        <p:spPr>
          <a:xfrm>
            <a:off x="3556859" y="2101791"/>
            <a:ext cx="621887" cy="53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39EAC8B-9FF1-2E86-5974-110B816A350D}"/>
              </a:ext>
            </a:extLst>
          </p:cNvPr>
          <p:cNvSpPr txBox="1"/>
          <p:nvPr/>
        </p:nvSpPr>
        <p:spPr>
          <a:xfrm>
            <a:off x="3409909" y="1565786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+mn-lt"/>
              </a:rPr>
              <a:t>KERNEL</a:t>
            </a:r>
          </a:p>
          <a:p>
            <a:r>
              <a:rPr lang="it-IT" sz="1400">
                <a:latin typeface="+mn-lt"/>
              </a:rPr>
              <a:t>TRICK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3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ML Unmixing procedure – SCF estimation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E8EF658-9AF1-4E2D-F289-1C42E8D0A9EF}"/>
              </a:ext>
            </a:extLst>
          </p:cNvPr>
          <p:cNvSpPr/>
          <p:nvPr/>
        </p:nvSpPr>
        <p:spPr>
          <a:xfrm>
            <a:off x="419732" y="2362349"/>
            <a:ext cx="4438650" cy="3743325"/>
          </a:xfrm>
          <a:custGeom>
            <a:avLst/>
            <a:gdLst>
              <a:gd name="connsiteX0" fmla="*/ 0 w 4438650"/>
              <a:gd name="connsiteY0" fmla="*/ 0 h 3743325"/>
              <a:gd name="connsiteX1" fmla="*/ 47625 w 4438650"/>
              <a:gd name="connsiteY1" fmla="*/ 1752600 h 3743325"/>
              <a:gd name="connsiteX2" fmla="*/ 3124200 w 4438650"/>
              <a:gd name="connsiteY2" fmla="*/ 3743325 h 3743325"/>
              <a:gd name="connsiteX3" fmla="*/ 4438650 w 4438650"/>
              <a:gd name="connsiteY3" fmla="*/ 3695700 h 3743325"/>
              <a:gd name="connsiteX4" fmla="*/ 4400550 w 4438650"/>
              <a:gd name="connsiteY4" fmla="*/ 2581275 h 3743325"/>
              <a:gd name="connsiteX5" fmla="*/ 400050 w 4438650"/>
              <a:gd name="connsiteY5" fmla="*/ 9525 h 3743325"/>
              <a:gd name="connsiteX6" fmla="*/ 0 w 4438650"/>
              <a:gd name="connsiteY6" fmla="*/ 0 h 374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8650" h="3743325">
                <a:moveTo>
                  <a:pt x="0" y="0"/>
                </a:moveTo>
                <a:lnTo>
                  <a:pt x="47625" y="1752600"/>
                </a:lnTo>
                <a:lnTo>
                  <a:pt x="3124200" y="3743325"/>
                </a:lnTo>
                <a:lnTo>
                  <a:pt x="4438650" y="3695700"/>
                </a:lnTo>
                <a:lnTo>
                  <a:pt x="4400550" y="2581275"/>
                </a:lnTo>
                <a:lnTo>
                  <a:pt x="40005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06F50D-A046-1F55-510A-FEA7D24DC818}"/>
              </a:ext>
            </a:extLst>
          </p:cNvPr>
          <p:cNvSpPr/>
          <p:nvPr/>
        </p:nvSpPr>
        <p:spPr>
          <a:xfrm>
            <a:off x="6793414" y="2505075"/>
            <a:ext cx="4497297" cy="581432"/>
          </a:xfrm>
          <a:prstGeom prst="rect">
            <a:avLst/>
          </a:prstGeom>
          <a:solidFill>
            <a:srgbClr val="E2ED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131D29-893A-6F21-0924-A237B588F350}"/>
              </a:ext>
            </a:extLst>
          </p:cNvPr>
          <p:cNvSpPr/>
          <p:nvPr/>
        </p:nvSpPr>
        <p:spPr>
          <a:xfrm>
            <a:off x="6804336" y="3086507"/>
            <a:ext cx="4486376" cy="469746"/>
          </a:xfrm>
          <a:prstGeom prst="rect">
            <a:avLst/>
          </a:prstGeom>
          <a:solidFill>
            <a:srgbClr val="FFF2C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313A61-627B-EACD-53F6-5EAD2F203688}"/>
              </a:ext>
            </a:extLst>
          </p:cNvPr>
          <p:cNvSpPr/>
          <p:nvPr/>
        </p:nvSpPr>
        <p:spPr>
          <a:xfrm>
            <a:off x="6793414" y="3556253"/>
            <a:ext cx="4497297" cy="581432"/>
          </a:xfrm>
          <a:prstGeom prst="rect">
            <a:avLst/>
          </a:prstGeom>
          <a:solidFill>
            <a:srgbClr val="F2CD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1A8014-0D17-9286-0FC4-068CEDC97B67}"/>
              </a:ext>
            </a:extLst>
          </p:cNvPr>
          <p:cNvCxnSpPr>
            <a:cxnSpLocks/>
          </p:cNvCxnSpPr>
          <p:nvPr/>
        </p:nvCxnSpPr>
        <p:spPr>
          <a:xfrm>
            <a:off x="564608" y="4222628"/>
            <a:ext cx="2386874" cy="1497838"/>
          </a:xfrm>
          <a:prstGeom prst="line">
            <a:avLst/>
          </a:prstGeom>
          <a:ln w="28575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95F107-8884-1166-78ED-239E3DC3647C}"/>
              </a:ext>
            </a:extLst>
          </p:cNvPr>
          <p:cNvCxnSpPr>
            <a:cxnSpLocks/>
          </p:cNvCxnSpPr>
          <p:nvPr/>
        </p:nvCxnSpPr>
        <p:spPr>
          <a:xfrm>
            <a:off x="1288985" y="2719418"/>
            <a:ext cx="2516167" cy="1597876"/>
          </a:xfrm>
          <a:prstGeom prst="line">
            <a:avLst/>
          </a:prstGeom>
          <a:ln w="28575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DAE09B-83A2-294D-DFF8-743CFE7D34B8}"/>
              </a:ext>
            </a:extLst>
          </p:cNvPr>
          <p:cNvGrpSpPr/>
          <p:nvPr/>
        </p:nvGrpSpPr>
        <p:grpSpPr>
          <a:xfrm>
            <a:off x="457653" y="2777165"/>
            <a:ext cx="3609892" cy="3283888"/>
            <a:chOff x="954157" y="1844703"/>
            <a:chExt cx="3609892" cy="328388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B3280F5-C2EB-482E-479A-13D14811D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157" y="1844703"/>
              <a:ext cx="0" cy="32838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B1A3E6C-7285-D57D-7B3D-B38560FB4A64}"/>
                </a:ext>
              </a:extLst>
            </p:cNvPr>
            <p:cNvCxnSpPr/>
            <p:nvPr/>
          </p:nvCxnSpPr>
          <p:spPr>
            <a:xfrm>
              <a:off x="954157" y="5128591"/>
              <a:ext cx="360989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CCFD57A-64E5-89C1-B904-A779B4B79DB1}"/>
              </a:ext>
            </a:extLst>
          </p:cNvPr>
          <p:cNvSpPr>
            <a:spLocks noChangeAspect="1"/>
          </p:cNvSpPr>
          <p:nvPr/>
        </p:nvSpPr>
        <p:spPr>
          <a:xfrm>
            <a:off x="1108985" y="4526044"/>
            <a:ext cx="180000" cy="18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6D0307-1527-2D8F-AA37-28B9D09AB792}"/>
              </a:ext>
            </a:extLst>
          </p:cNvPr>
          <p:cNvSpPr>
            <a:spLocks noChangeAspect="1"/>
          </p:cNvSpPr>
          <p:nvPr/>
        </p:nvSpPr>
        <p:spPr>
          <a:xfrm>
            <a:off x="2771482" y="3600309"/>
            <a:ext cx="180000" cy="180000"/>
          </a:xfrm>
          <a:prstGeom prst="ellipse">
            <a:avLst/>
          </a:prstGeom>
          <a:solidFill>
            <a:srgbClr val="8EBAD9"/>
          </a:solidFill>
          <a:ln>
            <a:solidFill>
              <a:srgbClr val="8EB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090D23-CB7F-91F0-967D-F88471CD84B0}"/>
              </a:ext>
            </a:extLst>
          </p:cNvPr>
          <p:cNvSpPr>
            <a:spLocks noChangeAspect="1"/>
          </p:cNvSpPr>
          <p:nvPr/>
        </p:nvSpPr>
        <p:spPr>
          <a:xfrm>
            <a:off x="457653" y="1666086"/>
            <a:ext cx="180000" cy="180000"/>
          </a:xfrm>
          <a:prstGeom prst="ellipse">
            <a:avLst/>
          </a:prstGeom>
          <a:solidFill>
            <a:srgbClr val="8EBAD9"/>
          </a:solidFill>
          <a:ln>
            <a:solidFill>
              <a:srgbClr val="8EB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BACF09-CD21-F940-72D0-32AAEBA7B1B8}"/>
              </a:ext>
            </a:extLst>
          </p:cNvPr>
          <p:cNvSpPr txBox="1"/>
          <p:nvPr/>
        </p:nvSpPr>
        <p:spPr>
          <a:xfrm>
            <a:off x="637653" y="15714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SNOW</a:t>
            </a:r>
            <a:endParaRPr lang="en-US">
              <a:latin typeface="+mn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382273-4E68-0957-C633-0D56A53CDAA2}"/>
              </a:ext>
            </a:extLst>
          </p:cNvPr>
          <p:cNvSpPr>
            <a:spLocks noChangeAspect="1"/>
          </p:cNvSpPr>
          <p:nvPr/>
        </p:nvSpPr>
        <p:spPr>
          <a:xfrm>
            <a:off x="457653" y="2101339"/>
            <a:ext cx="180000" cy="18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AA0277-7624-96E1-C15F-5D8C42ECF070}"/>
              </a:ext>
            </a:extLst>
          </p:cNvPr>
          <p:cNvSpPr txBox="1"/>
          <p:nvPr/>
        </p:nvSpPr>
        <p:spPr>
          <a:xfrm>
            <a:off x="637653" y="200667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SNOW FREE</a:t>
            </a:r>
            <a:endParaRPr lang="en-US">
              <a:latin typeface="+mn-lt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1AADDB-5704-8E05-8440-F40107A9CFBE}"/>
              </a:ext>
            </a:extLst>
          </p:cNvPr>
          <p:cNvCxnSpPr>
            <a:cxnSpLocks/>
          </p:cNvCxnSpPr>
          <p:nvPr/>
        </p:nvCxnSpPr>
        <p:spPr>
          <a:xfrm>
            <a:off x="783656" y="3405214"/>
            <a:ext cx="2759103" cy="17247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422619C-B289-1F07-CD2A-7387AE35449E}"/>
              </a:ext>
            </a:extLst>
          </p:cNvPr>
          <p:cNvSpPr txBox="1"/>
          <p:nvPr/>
        </p:nvSpPr>
        <p:spPr>
          <a:xfrm>
            <a:off x="3013723" y="5611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0% SCF</a:t>
            </a:r>
            <a:endParaRPr lang="en-US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C55A05-DC65-9828-79CC-4789511A1FBB}"/>
              </a:ext>
            </a:extLst>
          </p:cNvPr>
          <p:cNvSpPr txBox="1"/>
          <p:nvPr/>
        </p:nvSpPr>
        <p:spPr>
          <a:xfrm>
            <a:off x="3745523" y="406527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100% SCF</a:t>
            </a:r>
            <a:endParaRPr lang="en-US">
              <a:latin typeface="+mn-lt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73856A-0685-3C81-2333-0D22AF4B3BFF}"/>
              </a:ext>
            </a:extLst>
          </p:cNvPr>
          <p:cNvCxnSpPr>
            <a:cxnSpLocks/>
          </p:cNvCxnSpPr>
          <p:nvPr/>
        </p:nvCxnSpPr>
        <p:spPr>
          <a:xfrm flipH="1">
            <a:off x="2547068" y="4065276"/>
            <a:ext cx="892324" cy="1405285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7869D62-8A59-1255-5A4F-CD28C9C5111D}"/>
                  </a:ext>
                </a:extLst>
              </p:cNvPr>
              <p:cNvSpPr txBox="1"/>
              <p:nvPr/>
            </p:nvSpPr>
            <p:spPr>
              <a:xfrm>
                <a:off x="3133365" y="4336712"/>
                <a:ext cx="723467" cy="659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it-IT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acc>
                            </m:e>
                          </m:d>
                          <m:r>
                            <a:rPr lang="it-IT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b="1">
                  <a:latin typeface="+mn-lt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7869D62-8A59-1255-5A4F-CD28C9C51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365" y="4336712"/>
                <a:ext cx="723467" cy="6594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1E332652-97E0-3E20-9828-97B8AF527387}"/>
              </a:ext>
            </a:extLst>
          </p:cNvPr>
          <p:cNvSpPr>
            <a:spLocks noChangeAspect="1"/>
          </p:cNvSpPr>
          <p:nvPr/>
        </p:nvSpPr>
        <p:spPr>
          <a:xfrm>
            <a:off x="2712603" y="5521600"/>
            <a:ext cx="180000" cy="18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30CF0D0-6ED5-2258-69A7-93BA6D264878}"/>
              </a:ext>
            </a:extLst>
          </p:cNvPr>
          <p:cNvSpPr>
            <a:spLocks noChangeAspect="1"/>
          </p:cNvSpPr>
          <p:nvPr/>
        </p:nvSpPr>
        <p:spPr>
          <a:xfrm>
            <a:off x="1301043" y="5211146"/>
            <a:ext cx="180000" cy="18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2D8C23B-DFC9-19D6-ED71-6DA455A1EA6C}"/>
              </a:ext>
            </a:extLst>
          </p:cNvPr>
          <p:cNvSpPr>
            <a:spLocks noChangeAspect="1"/>
          </p:cNvSpPr>
          <p:nvPr/>
        </p:nvSpPr>
        <p:spPr>
          <a:xfrm>
            <a:off x="2863684" y="2906507"/>
            <a:ext cx="180000" cy="180000"/>
          </a:xfrm>
          <a:prstGeom prst="ellipse">
            <a:avLst/>
          </a:prstGeom>
          <a:solidFill>
            <a:srgbClr val="8EBAD9"/>
          </a:solidFill>
          <a:ln>
            <a:solidFill>
              <a:srgbClr val="8EB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1EA271E-8366-8E95-2802-F81D9D515EA0}"/>
              </a:ext>
            </a:extLst>
          </p:cNvPr>
          <p:cNvSpPr>
            <a:spLocks noChangeAspect="1"/>
          </p:cNvSpPr>
          <p:nvPr/>
        </p:nvSpPr>
        <p:spPr>
          <a:xfrm>
            <a:off x="1964868" y="2759675"/>
            <a:ext cx="180000" cy="180000"/>
          </a:xfrm>
          <a:prstGeom prst="ellipse">
            <a:avLst/>
          </a:prstGeom>
          <a:solidFill>
            <a:srgbClr val="8EBAD9"/>
          </a:solidFill>
          <a:ln>
            <a:solidFill>
              <a:srgbClr val="8EB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9431D84-52F0-EB20-C7E0-ADAB1D326390}"/>
              </a:ext>
            </a:extLst>
          </p:cNvPr>
          <p:cNvSpPr>
            <a:spLocks noChangeAspect="1"/>
          </p:cNvSpPr>
          <p:nvPr/>
        </p:nvSpPr>
        <p:spPr>
          <a:xfrm>
            <a:off x="2262599" y="1666086"/>
            <a:ext cx="180000" cy="180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230576-FB39-C99E-C5E5-7E36A08944DF}"/>
              </a:ext>
            </a:extLst>
          </p:cNvPr>
          <p:cNvSpPr txBox="1"/>
          <p:nvPr/>
        </p:nvSpPr>
        <p:spPr>
          <a:xfrm>
            <a:off x="2478519" y="156538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MIXED PIXEL</a:t>
            </a:r>
            <a:endParaRPr lang="en-US">
              <a:latin typeface="+mn-lt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C1ABBBA-51E5-B144-BCF0-D0D4559F2611}"/>
              </a:ext>
            </a:extLst>
          </p:cNvPr>
          <p:cNvSpPr>
            <a:spLocks noChangeAspect="1"/>
          </p:cNvSpPr>
          <p:nvPr/>
        </p:nvSpPr>
        <p:spPr>
          <a:xfrm>
            <a:off x="1555688" y="3501324"/>
            <a:ext cx="180000" cy="180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9ECEB34-2999-3A97-E710-164835F7B774}"/>
                  </a:ext>
                </a:extLst>
              </p:cNvPr>
              <p:cNvSpPr txBox="1"/>
              <p:nvPr/>
            </p:nvSpPr>
            <p:spPr>
              <a:xfrm>
                <a:off x="4659211" y="2035329"/>
                <a:ext cx="7374360" cy="285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b="1">
                  <a:latin typeface="+mn-lt"/>
                </a:endParaRPr>
              </a:p>
              <a:p>
                <a:endParaRPr lang="it-IT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𝑺𝑪𝑭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𝒊𝒇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𝐃𝐅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  <m:r>
                                <a:rPr lang="it-IT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𝐃𝐅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𝒊𝒇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it-IT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𝐃𝐅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𝒊𝒇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</a:rPr>
                                <m:t>𝑫𝑭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≤−</m:t>
                              </m:r>
                              <m:r>
                                <a:rPr lang="it-IT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800" b="1">
                  <a:latin typeface="+mn-lt"/>
                </a:endParaRPr>
              </a:p>
              <a:p>
                <a:endParaRPr lang="it-IT" b="1">
                  <a:latin typeface="+mn-lt"/>
                </a:endParaRPr>
              </a:p>
              <a:p>
                <a:pPr algn="ctr"/>
                <a:r>
                  <a:rPr lang="it-IT" b="1">
                    <a:latin typeface="+mn-lt"/>
                  </a:rPr>
                  <a:t>with</a:t>
                </a:r>
              </a:p>
              <a:p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9ECEB34-2999-3A97-E710-164835F7B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211" y="2035329"/>
                <a:ext cx="7374360" cy="2852960"/>
              </a:xfrm>
              <a:prstGeom prst="rect">
                <a:avLst/>
              </a:prstGeom>
              <a:blipFill>
                <a:blip r:embed="rId4"/>
                <a:stretch>
                  <a:fillRect b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D920B96-FD2E-2EBC-E773-C79EDDBD73EE}"/>
                  </a:ext>
                </a:extLst>
              </p:cNvPr>
              <p:cNvSpPr txBox="1"/>
              <p:nvPr/>
            </p:nvSpPr>
            <p:spPr>
              <a:xfrm>
                <a:off x="5447006" y="4787536"/>
                <a:ext cx="6325262" cy="847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𝐃𝐅</m:t>
                      </m:r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it-IT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it-IT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unc>
                        <m:func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b="1"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lang="it-IT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1" i="1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sSup>
                                <m:sSupPr>
                                  <m:ctrlPr>
                                    <a:rPr lang="it-IT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it-IT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it-IT" b="1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it-IT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  <m:r>
                                            <a:rPr lang="it-IT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it-IT" b="1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it-IT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b="1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𝒖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it-IT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it-IT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it-IT" b="1">
                  <a:latin typeface="+mn-l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D920B96-FD2E-2EBC-E773-C79EDDBD7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006" y="4787536"/>
                <a:ext cx="6325262" cy="847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022A8A47-95C2-350B-8F7A-FDE554632B50}"/>
              </a:ext>
            </a:extLst>
          </p:cNvPr>
          <p:cNvSpPr txBox="1"/>
          <p:nvPr/>
        </p:nvSpPr>
        <p:spPr>
          <a:xfrm>
            <a:off x="3427959" y="612745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Feature </a:t>
            </a:r>
            <a:r>
              <a:rPr lang="it-IT" i="1">
                <a:latin typeface="+mn-lt"/>
              </a:rPr>
              <a:t>i</a:t>
            </a:r>
            <a:endParaRPr lang="en-US" i="1">
              <a:latin typeface="+mn-lt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78A3903-A577-8494-4A9E-FB29935980F9}"/>
              </a:ext>
            </a:extLst>
          </p:cNvPr>
          <p:cNvSpPr txBox="1"/>
          <p:nvPr/>
        </p:nvSpPr>
        <p:spPr>
          <a:xfrm rot="16200000">
            <a:off x="-281827" y="309654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+mn-lt"/>
              </a:rPr>
              <a:t>Feature </a:t>
            </a:r>
            <a:r>
              <a:rPr lang="it-IT" i="1">
                <a:latin typeface="+mn-lt"/>
              </a:rPr>
              <a:t>j</a:t>
            </a:r>
            <a:endParaRPr lang="en-US" i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65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FFB8C-D5D9-7ACA-7A58-C38A5E459359}"/>
              </a:ext>
            </a:extLst>
          </p:cNvPr>
          <p:cNvSpPr txBox="1"/>
          <p:nvPr/>
        </p:nvSpPr>
        <p:spPr>
          <a:xfrm>
            <a:off x="641410" y="2346214"/>
            <a:ext cx="1149115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Introduction and Definition of Fractional Snow Cover Area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SoA</a:t>
            </a:r>
            <a:r>
              <a:rPr lang="en-US" dirty="0">
                <a:latin typeface="+mn-lt"/>
              </a:rPr>
              <a:t> methods for SCF detection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Spectral variability in real scenarios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Non-linear machine learning unmixing for complex mountains areas 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Examples of real SCF detection in the Alps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112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Results: Val </a:t>
            </a:r>
            <a:r>
              <a:rPr lang="en-US" err="1"/>
              <a:t>Senales</a:t>
            </a:r>
            <a:r>
              <a:rPr lang="en-US"/>
              <a:t> - </a:t>
            </a:r>
            <a:r>
              <a:rPr lang="en-US" err="1"/>
              <a:t>Schnalstal</a:t>
            </a: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A31C820-198D-D6E8-039D-31BA7E2D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4" y="1326880"/>
            <a:ext cx="5693029" cy="49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Results: Val </a:t>
            </a:r>
            <a:r>
              <a:rPr lang="en-US" err="1"/>
              <a:t>Senales</a:t>
            </a:r>
            <a:r>
              <a:rPr lang="en-US"/>
              <a:t> - </a:t>
            </a:r>
            <a:r>
              <a:rPr lang="en-US" err="1"/>
              <a:t>Schnalstal</a:t>
            </a:r>
            <a:endParaRPr 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EBB70330-BFA5-F667-DBFB-117ED21D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488" y="3516767"/>
            <a:ext cx="7048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70EEB0D-C937-D9CD-A1EE-ED1B3358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4" y="2380224"/>
            <a:ext cx="33147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9DADAF27-AFC6-4765-9742-23FCC43D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44" y="2380224"/>
            <a:ext cx="334327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7F07C4B-39BC-4C17-180E-20B08869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819" y="2380224"/>
            <a:ext cx="33147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4C9017-7FB5-9732-D54C-720D4BF83134}"/>
              </a:ext>
            </a:extLst>
          </p:cNvPr>
          <p:cNvSpPr txBox="1"/>
          <p:nvPr/>
        </p:nvSpPr>
        <p:spPr>
          <a:xfrm>
            <a:off x="1386173" y="190114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it-IT"/>
              <a:t>RGB FC</a:t>
            </a:r>
            <a:endParaRPr lang="en-US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7993E159-62D0-5002-E54A-66A420F8AEA4}"/>
              </a:ext>
            </a:extLst>
          </p:cNvPr>
          <p:cNvSpPr txBox="1"/>
          <p:nvPr/>
        </p:nvSpPr>
        <p:spPr>
          <a:xfrm>
            <a:off x="4492024" y="1925851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it-IT"/>
              <a:t>Copernicus snow product</a:t>
            </a:r>
            <a:endParaRPr lang="en-US"/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10D60A77-4709-1F76-0526-2476664939D9}"/>
              </a:ext>
            </a:extLst>
          </p:cNvPr>
          <p:cNvSpPr txBox="1"/>
          <p:nvPr/>
        </p:nvSpPr>
        <p:spPr>
          <a:xfrm>
            <a:off x="8878540" y="190114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it-IT" err="1">
                <a:latin typeface="+mn-lt"/>
              </a:rPr>
              <a:t>SnowFLAKES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9649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Results: Val </a:t>
            </a:r>
            <a:r>
              <a:rPr lang="en-US" err="1"/>
              <a:t>Senales</a:t>
            </a:r>
            <a:r>
              <a:rPr lang="en-US"/>
              <a:t> - </a:t>
            </a:r>
            <a:r>
              <a:rPr lang="en-US" err="1"/>
              <a:t>Schnalstal</a:t>
            </a:r>
            <a:endParaRPr lang="en-US"/>
          </a:p>
        </p:txBody>
      </p:sp>
      <p:pic>
        <p:nvPicPr>
          <p:cNvPr id="3" name="Picture 2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2577C569-50B6-3EB8-6AD3-6B750456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6" y="2504773"/>
            <a:ext cx="334327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9C5D35-D5D3-1728-6CDC-7844212D3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96" y="2504773"/>
            <a:ext cx="32861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mputer screen shot&#10;&#10;Description automatically generated with low confidence">
            <a:extLst>
              <a:ext uri="{FF2B5EF4-FFF2-40B4-BE49-F238E27FC236}">
                <a16:creationId xmlns:a16="http://schemas.microsoft.com/office/drawing/2014/main" id="{8CBCBB22-3353-A1AF-4B98-4F9F9692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21" y="2504773"/>
            <a:ext cx="334327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106DC-928F-3157-C6EE-1A7D1B45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250" y="3242960"/>
            <a:ext cx="7048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DADB91A-58C9-4E0F-1B3C-881539F4DEC8}"/>
              </a:ext>
            </a:extLst>
          </p:cNvPr>
          <p:cNvSpPr txBox="1"/>
          <p:nvPr/>
        </p:nvSpPr>
        <p:spPr>
          <a:xfrm>
            <a:off x="1319935" y="203830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it-IT"/>
              <a:t>RGB FC</a:t>
            </a:r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1672B13-1777-2A86-0A0C-DAD4FC465CAC}"/>
              </a:ext>
            </a:extLst>
          </p:cNvPr>
          <p:cNvSpPr txBox="1"/>
          <p:nvPr/>
        </p:nvSpPr>
        <p:spPr>
          <a:xfrm>
            <a:off x="4425786" y="2063011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it-IT"/>
              <a:t>Copernicus snow product</a:t>
            </a:r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D99744F-A498-8D59-D627-B7E448A7649E}"/>
              </a:ext>
            </a:extLst>
          </p:cNvPr>
          <p:cNvSpPr txBox="1"/>
          <p:nvPr/>
        </p:nvSpPr>
        <p:spPr>
          <a:xfrm>
            <a:off x="8819155" y="203750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it-IT" err="1"/>
              <a:t>SnowFLAKES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82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Results: Val </a:t>
            </a:r>
            <a:r>
              <a:rPr lang="en-US" err="1"/>
              <a:t>Senales</a:t>
            </a:r>
            <a:r>
              <a:rPr lang="en-US"/>
              <a:t> - </a:t>
            </a:r>
            <a:r>
              <a:rPr lang="en-US" err="1"/>
              <a:t>Schnalstal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6555D-5F07-F20B-8BBA-64E4CDC23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12" y="2210463"/>
            <a:ext cx="1586994" cy="4141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059AA-DDCC-C899-7383-9C9E437F6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8" t="12196" r="48319" b="6997"/>
          <a:stretch/>
        </p:blipFill>
        <p:spPr>
          <a:xfrm>
            <a:off x="2420462" y="2210463"/>
            <a:ext cx="1626645" cy="4141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82E87A-F80E-8016-4915-DEBE2AB67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813" y="1513168"/>
            <a:ext cx="1194008" cy="4865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9AB107-D5AC-F25A-1AEE-5BD61FD4B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57" t="13026" r="55095" b="6582"/>
          <a:stretch/>
        </p:blipFill>
        <p:spPr>
          <a:xfrm>
            <a:off x="6095999" y="1539893"/>
            <a:ext cx="1194008" cy="4811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6D4CBE-1F7B-B51B-0302-4B46DC950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190" y="3753016"/>
            <a:ext cx="2112348" cy="24967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04B5D-9840-DF9D-64CA-F9598431BB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12" t="22515" r="48007" b="7306"/>
          <a:stretch/>
        </p:blipFill>
        <p:spPr>
          <a:xfrm>
            <a:off x="9996551" y="3753016"/>
            <a:ext cx="1754861" cy="2482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CE06F9-38F0-259D-58AA-2B26FDAFC5B5}"/>
              </a:ext>
            </a:extLst>
          </p:cNvPr>
          <p:cNvSpPr txBox="1"/>
          <p:nvPr/>
        </p:nvSpPr>
        <p:spPr>
          <a:xfrm>
            <a:off x="1377209" y="1638373"/>
            <a:ext cx="1806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>
                <a:latin typeface="+mn-lt"/>
              </a:rPr>
              <a:t>Val d’Isère, France </a:t>
            </a:r>
          </a:p>
          <a:p>
            <a:r>
              <a:rPr lang="it-IT" sz="1400" b="1">
                <a:latin typeface="+mn-lt"/>
              </a:rPr>
              <a:t>25-11-2020</a:t>
            </a:r>
            <a:endParaRPr lang="en-US" sz="1400" b="1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1B58E-1B63-D8D2-1CDC-43D33C485F5D}"/>
              </a:ext>
            </a:extLst>
          </p:cNvPr>
          <p:cNvSpPr txBox="1"/>
          <p:nvPr/>
        </p:nvSpPr>
        <p:spPr>
          <a:xfrm>
            <a:off x="5423180" y="989948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>
                <a:latin typeface="+mn-lt"/>
              </a:rPr>
              <a:t>Davos, Swiss</a:t>
            </a:r>
          </a:p>
          <a:p>
            <a:r>
              <a:rPr lang="it-IT" sz="1400" b="1">
                <a:latin typeface="+mn-lt"/>
              </a:rPr>
              <a:t>11-01-2021</a:t>
            </a:r>
            <a:endParaRPr lang="en-US" sz="1400" b="1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B9B92-BF69-C030-58E8-C909F923C37E}"/>
              </a:ext>
            </a:extLst>
          </p:cNvPr>
          <p:cNvSpPr txBox="1"/>
          <p:nvPr/>
        </p:nvSpPr>
        <p:spPr>
          <a:xfrm>
            <a:off x="8893862" y="3028808"/>
            <a:ext cx="1755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>
                <a:latin typeface="+mn-lt"/>
              </a:rPr>
              <a:t>Valle d’Aosta, </a:t>
            </a:r>
            <a:r>
              <a:rPr lang="it-IT" sz="1400" b="1" err="1">
                <a:latin typeface="+mn-lt"/>
              </a:rPr>
              <a:t>Italy</a:t>
            </a:r>
            <a:endParaRPr lang="it-IT" sz="1400" b="1">
              <a:latin typeface="+mn-lt"/>
            </a:endParaRPr>
          </a:p>
          <a:p>
            <a:r>
              <a:rPr lang="it-IT" sz="1400" b="1">
                <a:latin typeface="+mn-lt"/>
              </a:rPr>
              <a:t>14-04-2021</a:t>
            </a:r>
            <a:endParaRPr lang="en-US" sz="1400" b="1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7FDD9D-0E51-30D1-B99D-CDCE90D747CC}"/>
              </a:ext>
            </a:extLst>
          </p:cNvPr>
          <p:cNvSpPr txBox="1"/>
          <p:nvPr/>
        </p:nvSpPr>
        <p:spPr>
          <a:xfrm>
            <a:off x="8740979" y="553289"/>
            <a:ext cx="2706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+mn-lt"/>
              </a:rPr>
              <a:t>World View 3 – 1.2 m resolution</a:t>
            </a:r>
            <a:endParaRPr lang="en-US" sz="140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B092A7-58E2-3491-BA97-F5C0ADBE4826}"/>
              </a:ext>
            </a:extLst>
          </p:cNvPr>
          <p:cNvSpPr txBox="1"/>
          <p:nvPr/>
        </p:nvSpPr>
        <p:spPr>
          <a:xfrm>
            <a:off x="7962826" y="1322730"/>
            <a:ext cx="39770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+mn-lt"/>
              </a:rPr>
              <a:t>The VHR images were provided under the ESA TPM project: Validation of ESA </a:t>
            </a:r>
            <a:r>
              <a:rPr lang="en-GB" sz="1400" err="1">
                <a:latin typeface="+mn-lt"/>
              </a:rPr>
              <a:t>Alpsnow</a:t>
            </a:r>
            <a:r>
              <a:rPr lang="en-GB" sz="1400">
                <a:latin typeface="+mn-lt"/>
              </a:rPr>
              <a:t> snow cover fraction maps ID 69539.</a:t>
            </a:r>
            <a:endParaRPr lang="en-US" sz="1400">
              <a:latin typeface="+mn-lt"/>
            </a:endParaRPr>
          </a:p>
        </p:txBody>
      </p:sp>
      <p:pic>
        <p:nvPicPr>
          <p:cNvPr id="21" name="Picture 2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56E8832-5503-A0CB-2F46-5E7FE379F4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1" b="79840"/>
          <a:stretch/>
        </p:blipFill>
        <p:spPr>
          <a:xfrm>
            <a:off x="3604658" y="5681979"/>
            <a:ext cx="442449" cy="669885"/>
          </a:xfrm>
          <a:prstGeom prst="rect">
            <a:avLst/>
          </a:prstGeom>
        </p:spPr>
      </p:pic>
      <p:pic>
        <p:nvPicPr>
          <p:cNvPr id="22" name="Picture 2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2AB5CCD-24BC-E900-BF17-D12C9A0856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1" b="79840"/>
          <a:stretch/>
        </p:blipFill>
        <p:spPr>
          <a:xfrm>
            <a:off x="6839666" y="5681979"/>
            <a:ext cx="442449" cy="669885"/>
          </a:xfrm>
          <a:prstGeom prst="rect">
            <a:avLst/>
          </a:prstGeom>
        </p:spPr>
      </p:pic>
      <p:pic>
        <p:nvPicPr>
          <p:cNvPr id="23" name="Picture 2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2F199B0-6EE1-15E1-2F3F-B0F3083241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1" b="79840"/>
          <a:stretch/>
        </p:blipFill>
        <p:spPr>
          <a:xfrm>
            <a:off x="11308963" y="5565883"/>
            <a:ext cx="442449" cy="6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6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>
                <a:latin typeface="+mn-lt"/>
              </a:rPr>
              <a:t>Results: Isere (France)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D4423-B954-B4C7-23AA-9C1C6B913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4448"/>
          <a:stretch/>
        </p:blipFill>
        <p:spPr>
          <a:xfrm>
            <a:off x="2562411" y="1107287"/>
            <a:ext cx="7100515" cy="2781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152BD-F23E-DDF1-B79A-89893CC21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30"/>
          <a:stretch/>
        </p:blipFill>
        <p:spPr>
          <a:xfrm>
            <a:off x="2658445" y="3611879"/>
            <a:ext cx="5223910" cy="2781883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D2623EF-9A50-5F11-8F2C-72A169CB62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1" b="79840"/>
          <a:stretch/>
        </p:blipFill>
        <p:spPr>
          <a:xfrm>
            <a:off x="8823693" y="4863490"/>
            <a:ext cx="839233" cy="12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4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Introduction: Snow Cover Fraction (SCF)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BFFB8C-D5D9-7ACA-7A58-C38A5E459359}"/>
                  </a:ext>
                </a:extLst>
              </p:cNvPr>
              <p:cNvSpPr txBox="1"/>
              <p:nvPr/>
            </p:nvSpPr>
            <p:spPr>
              <a:xfrm>
                <a:off x="367090" y="1148350"/>
                <a:ext cx="11491158" cy="2137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+mn-lt"/>
                  </a:rPr>
                  <a:t>Snow cover area (SCA)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b="1" dirty="0">
                    <a:latin typeface="+mn-lt"/>
                  </a:rPr>
                  <a:t>snow cover (SC)</a:t>
                </a:r>
                <a:r>
                  <a:rPr lang="en-US" dirty="0">
                    <a:latin typeface="+mn-lt"/>
                  </a:rPr>
                  <a:t>, and </a:t>
                </a:r>
                <a:r>
                  <a:rPr lang="en-US" b="1" dirty="0">
                    <a:latin typeface="+mn-lt"/>
                  </a:rPr>
                  <a:t>snow extent (SE) </a:t>
                </a:r>
                <a:r>
                  <a:rPr lang="en-US" dirty="0">
                    <a:latin typeface="+mn-lt"/>
                  </a:rPr>
                  <a:t>are interchangeable terms used to describe the total area covered by snow within a specific region. This measurement is expressed m².</a:t>
                </a:r>
              </a:p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Generally, when a specific area of interest is considered such as a hydrological catchment, it is more convenient to use the </a:t>
                </a:r>
                <a:r>
                  <a:rPr lang="en-US" b="1" dirty="0">
                    <a:latin typeface="+mn-lt"/>
                  </a:rPr>
                  <a:t>Snow Cover Fraction </a:t>
                </a:r>
                <a:r>
                  <a:rPr lang="en-US" dirty="0">
                    <a:latin typeface="+mn-lt"/>
                  </a:rPr>
                  <a:t>(SCF, FSC or </a:t>
                </a:r>
                <a:r>
                  <a:rPr lang="en-US" dirty="0" err="1">
                    <a:latin typeface="+mn-lt"/>
                  </a:rPr>
                  <a:t>fSCA</a:t>
                </a:r>
                <a:r>
                  <a:rPr lang="en-US" dirty="0">
                    <a:latin typeface="+mn-lt"/>
                  </a:rPr>
                  <a:t>) i.e.,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𝑆𝐶𝐹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𝑆𝐹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dirty="0">
                    <a:latin typeface="+mn-lt"/>
                  </a:rPr>
                  <a:t> [%].</a:t>
                </a:r>
                <a:endParaRPr lang="en-US" dirty="0">
                  <a:latin typeface="+mn-lt"/>
                </a:endParaRPr>
              </a:p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+mn-lt"/>
                  </a:rPr>
                  <a:t>SCF do not differentiate between the depth of snow cover</a:t>
                </a:r>
                <a:r>
                  <a:rPr lang="en-US" dirty="0">
                    <a:latin typeface="+mn-lt"/>
                  </a:rPr>
                  <a:t>. </a:t>
                </a:r>
              </a:p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Given the SCF it is not possible to reconstruct the correspondence snow map (except for trivial cases).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BFFB8C-D5D9-7ACA-7A58-C38A5E459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90" y="1148350"/>
                <a:ext cx="11491158" cy="2137445"/>
              </a:xfrm>
              <a:prstGeom prst="rect">
                <a:avLst/>
              </a:prstGeom>
              <a:blipFill>
                <a:blip r:embed="rId2"/>
                <a:stretch>
                  <a:fillRect l="-318" t="-1425" r="-477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79B2A1C-07BE-A435-6DCE-1441BBBEF21D}"/>
              </a:ext>
            </a:extLst>
          </p:cNvPr>
          <p:cNvGrpSpPr/>
          <p:nvPr/>
        </p:nvGrpSpPr>
        <p:grpSpPr>
          <a:xfrm>
            <a:off x="5183757" y="3764375"/>
            <a:ext cx="1825155" cy="2106434"/>
            <a:chOff x="2184347" y="874556"/>
            <a:chExt cx="2030808" cy="238662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29913D-2954-30F2-FC6F-93DE6FCD5BE4}"/>
                </a:ext>
              </a:extLst>
            </p:cNvPr>
            <p:cNvSpPr/>
            <p:nvPr/>
          </p:nvSpPr>
          <p:spPr>
            <a:xfrm rot="8190253">
              <a:off x="2323279" y="1216398"/>
              <a:ext cx="1804032" cy="1806914"/>
            </a:xfrm>
            <a:custGeom>
              <a:avLst/>
              <a:gdLst>
                <a:gd name="connsiteX0" fmla="*/ 504876 w 1804032"/>
                <a:gd name="connsiteY0" fmla="*/ 1350436 h 1807701"/>
                <a:gd name="connsiteX1" fmla="*/ 12142 w 1804032"/>
                <a:gd name="connsiteY1" fmla="*/ 496124 h 1807701"/>
                <a:gd name="connsiteX2" fmla="*/ 0 w 1804032"/>
                <a:gd name="connsiteY2" fmla="*/ 412432 h 1807701"/>
                <a:gd name="connsiteX3" fmla="*/ 19023 w 1804032"/>
                <a:gd name="connsiteY3" fmla="*/ 385674 h 1807701"/>
                <a:gd name="connsiteX4" fmla="*/ 796491 w 1804032"/>
                <a:gd name="connsiteY4" fmla="*/ 0 h 1807701"/>
                <a:gd name="connsiteX5" fmla="*/ 1804032 w 1804032"/>
                <a:gd name="connsiteY5" fmla="*/ 0 h 1807701"/>
                <a:gd name="connsiteX6" fmla="*/ 1804032 w 1804032"/>
                <a:gd name="connsiteY6" fmla="*/ 1059813 h 1807701"/>
                <a:gd name="connsiteX7" fmla="*/ 1573959 w 1804032"/>
                <a:gd name="connsiteY7" fmla="*/ 1733953 h 1807701"/>
                <a:gd name="connsiteX8" fmla="*/ 1510309 w 1804032"/>
                <a:gd name="connsiteY8" fmla="*/ 1807618 h 1807701"/>
                <a:gd name="connsiteX9" fmla="*/ 1493298 w 1804032"/>
                <a:gd name="connsiteY9" fmla="*/ 1807701 h 1807701"/>
                <a:gd name="connsiteX10" fmla="*/ 504876 w 1804032"/>
                <a:gd name="connsiteY10" fmla="*/ 1350436 h 18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4032" h="1807701">
                  <a:moveTo>
                    <a:pt x="504876" y="1350436"/>
                  </a:moveTo>
                  <a:cubicBezTo>
                    <a:pt x="237029" y="1096296"/>
                    <a:pt x="68344" y="788431"/>
                    <a:pt x="12142" y="496124"/>
                  </a:cubicBezTo>
                  <a:lnTo>
                    <a:pt x="0" y="412432"/>
                  </a:lnTo>
                  <a:lnTo>
                    <a:pt x="19023" y="385674"/>
                  </a:lnTo>
                  <a:cubicBezTo>
                    <a:pt x="203821" y="150133"/>
                    <a:pt x="483488" y="0"/>
                    <a:pt x="796491" y="0"/>
                  </a:cubicBezTo>
                  <a:lnTo>
                    <a:pt x="1804032" y="0"/>
                  </a:lnTo>
                  <a:lnTo>
                    <a:pt x="1804032" y="1059813"/>
                  </a:lnTo>
                  <a:cubicBezTo>
                    <a:pt x="1804032" y="1315890"/>
                    <a:pt x="1717690" y="1550754"/>
                    <a:pt x="1573959" y="1733953"/>
                  </a:cubicBezTo>
                  <a:lnTo>
                    <a:pt x="1510309" y="1807618"/>
                  </a:lnTo>
                  <a:lnTo>
                    <a:pt x="1493298" y="1807701"/>
                  </a:lnTo>
                  <a:cubicBezTo>
                    <a:pt x="1168846" y="1793352"/>
                    <a:pt x="806203" y="1636342"/>
                    <a:pt x="504876" y="1350436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2232D8E-B36A-BE7C-C9CF-8B9119726D45}"/>
                </a:ext>
              </a:extLst>
            </p:cNvPr>
            <p:cNvSpPr/>
            <p:nvPr/>
          </p:nvSpPr>
          <p:spPr>
            <a:xfrm rot="8190253">
              <a:off x="2927977" y="2740213"/>
              <a:ext cx="601528" cy="520969"/>
            </a:xfrm>
            <a:custGeom>
              <a:avLst/>
              <a:gdLst>
                <a:gd name="connsiteX0" fmla="*/ 153188 w 601528"/>
                <a:gd name="connsiteY0" fmla="*/ 157725 h 520969"/>
                <a:gd name="connsiteX1" fmla="*/ 0 w 601528"/>
                <a:gd name="connsiteY1" fmla="*/ 0 h 520969"/>
                <a:gd name="connsiteX2" fmla="*/ 601528 w 601528"/>
                <a:gd name="connsiteY2" fmla="*/ 0 h 520969"/>
                <a:gd name="connsiteX3" fmla="*/ 601528 w 601528"/>
                <a:gd name="connsiteY3" fmla="*/ 520969 h 520969"/>
                <a:gd name="connsiteX4" fmla="*/ 395347 w 601528"/>
                <a:gd name="connsiteY4" fmla="*/ 369387 h 520969"/>
                <a:gd name="connsiteX5" fmla="*/ 153188 w 601528"/>
                <a:gd name="connsiteY5" fmla="*/ 157725 h 52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528" h="520969">
                  <a:moveTo>
                    <a:pt x="153188" y="157725"/>
                  </a:moveTo>
                  <a:lnTo>
                    <a:pt x="0" y="0"/>
                  </a:lnTo>
                  <a:lnTo>
                    <a:pt x="601528" y="0"/>
                  </a:lnTo>
                  <a:lnTo>
                    <a:pt x="601528" y="520969"/>
                  </a:lnTo>
                  <a:lnTo>
                    <a:pt x="395347" y="369387"/>
                  </a:lnTo>
                  <a:cubicBezTo>
                    <a:pt x="314120" y="304188"/>
                    <a:pt x="233043" y="233493"/>
                    <a:pt x="153188" y="15772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72909267-5418-6B4E-E546-D4D6D86B28FB}"/>
                </a:ext>
              </a:extLst>
            </p:cNvPr>
            <p:cNvSpPr/>
            <p:nvPr/>
          </p:nvSpPr>
          <p:spPr>
            <a:xfrm rot="8190253">
              <a:off x="2184347" y="874556"/>
              <a:ext cx="2015082" cy="2119625"/>
            </a:xfrm>
            <a:prstGeom prst="teardrop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3862E94-BC12-4DAB-8911-23ED2636D323}"/>
                </a:ext>
              </a:extLst>
            </p:cNvPr>
            <p:cNvSpPr/>
            <p:nvPr/>
          </p:nvSpPr>
          <p:spPr>
            <a:xfrm rot="8190253">
              <a:off x="2553036" y="1799638"/>
              <a:ext cx="1351745" cy="1312357"/>
            </a:xfrm>
            <a:custGeom>
              <a:avLst/>
              <a:gdLst>
                <a:gd name="connsiteX0" fmla="*/ 352085 w 1351745"/>
                <a:gd name="connsiteY0" fmla="*/ 1000568 h 1311867"/>
                <a:gd name="connsiteX1" fmla="*/ 6816 w 1351745"/>
                <a:gd name="connsiteY1" fmla="*/ 90732 h 1311867"/>
                <a:gd name="connsiteX2" fmla="*/ 12012 w 1351745"/>
                <a:gd name="connsiteY2" fmla="*/ 60190 h 1311867"/>
                <a:gd name="connsiteX3" fmla="*/ 44592 w 1351745"/>
                <a:gd name="connsiteY3" fmla="*/ 47647 h 1311867"/>
                <a:gd name="connsiteX4" fmla="*/ 344204 w 1351745"/>
                <a:gd name="connsiteY4" fmla="*/ 0 h 1311867"/>
                <a:gd name="connsiteX5" fmla="*/ 1351745 w 1351745"/>
                <a:gd name="connsiteY5" fmla="*/ 0 h 1311867"/>
                <a:gd name="connsiteX6" fmla="*/ 1351745 w 1351745"/>
                <a:gd name="connsiteY6" fmla="*/ 1059813 h 1311867"/>
                <a:gd name="connsiteX7" fmla="*/ 1331276 w 1351745"/>
                <a:gd name="connsiteY7" fmla="*/ 1273403 h 1311867"/>
                <a:gd name="connsiteX8" fmla="*/ 1328065 w 1351745"/>
                <a:gd name="connsiteY8" fmla="*/ 1286539 h 1311867"/>
                <a:gd name="connsiteX9" fmla="*/ 1278788 w 1351745"/>
                <a:gd name="connsiteY9" fmla="*/ 1297610 h 1311867"/>
                <a:gd name="connsiteX10" fmla="*/ 352085 w 1351745"/>
                <a:gd name="connsiteY10" fmla="*/ 1000568 h 131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1745" h="1311867">
                  <a:moveTo>
                    <a:pt x="352085" y="1000568"/>
                  </a:moveTo>
                  <a:cubicBezTo>
                    <a:pt x="87343" y="749375"/>
                    <a:pt x="-30751" y="406367"/>
                    <a:pt x="6816" y="90732"/>
                  </a:cubicBezTo>
                  <a:lnTo>
                    <a:pt x="12012" y="60190"/>
                  </a:lnTo>
                  <a:lnTo>
                    <a:pt x="44592" y="47647"/>
                  </a:lnTo>
                  <a:cubicBezTo>
                    <a:pt x="139239" y="16681"/>
                    <a:pt x="239870" y="0"/>
                    <a:pt x="344204" y="0"/>
                  </a:cubicBezTo>
                  <a:lnTo>
                    <a:pt x="1351745" y="0"/>
                  </a:lnTo>
                  <a:lnTo>
                    <a:pt x="1351745" y="1059813"/>
                  </a:lnTo>
                  <a:cubicBezTo>
                    <a:pt x="1351745" y="1132978"/>
                    <a:pt x="1344697" y="1204411"/>
                    <a:pt x="1331276" y="1273403"/>
                  </a:cubicBezTo>
                  <a:lnTo>
                    <a:pt x="1328065" y="1286539"/>
                  </a:lnTo>
                  <a:lnTo>
                    <a:pt x="1278788" y="1297610"/>
                  </a:lnTo>
                  <a:cubicBezTo>
                    <a:pt x="965559" y="1351691"/>
                    <a:pt x="616826" y="1251762"/>
                    <a:pt x="352085" y="10005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E6209A-67FE-743F-5D0E-9F51C52F931F}"/>
                </a:ext>
              </a:extLst>
            </p:cNvPr>
            <p:cNvSpPr/>
            <p:nvPr/>
          </p:nvSpPr>
          <p:spPr>
            <a:xfrm rot="8190253">
              <a:off x="2201299" y="921706"/>
              <a:ext cx="2013856" cy="2065559"/>
            </a:xfrm>
            <a:custGeom>
              <a:avLst/>
              <a:gdLst>
                <a:gd name="connsiteX0" fmla="*/ 404645 w 2012653"/>
                <a:gd name="connsiteY0" fmla="*/ 1675945 h 2073148"/>
                <a:gd name="connsiteX1" fmla="*/ 1319 w 2012653"/>
                <a:gd name="connsiteY1" fmla="*/ 1014902 h 2073148"/>
                <a:gd name="connsiteX2" fmla="*/ 0 w 2012653"/>
                <a:gd name="connsiteY2" fmla="*/ 1009204 h 2073148"/>
                <a:gd name="connsiteX3" fmla="*/ 2773 w 2012653"/>
                <a:gd name="connsiteY3" fmla="*/ 951453 h 2073148"/>
                <a:gd name="connsiteX4" fmla="*/ 1005112 w 2012653"/>
                <a:gd name="connsiteY4" fmla="*/ 0 h 2073148"/>
                <a:gd name="connsiteX5" fmla="*/ 2012653 w 2012653"/>
                <a:gd name="connsiteY5" fmla="*/ 0 h 2073148"/>
                <a:gd name="connsiteX6" fmla="*/ 2012653 w 2012653"/>
                <a:gd name="connsiteY6" fmla="*/ 1059813 h 2073148"/>
                <a:gd name="connsiteX7" fmla="*/ 1304724 w 2012653"/>
                <a:gd name="connsiteY7" fmla="*/ 2071979 h 2073148"/>
                <a:gd name="connsiteX8" fmla="*/ 1300401 w 2012653"/>
                <a:gd name="connsiteY8" fmla="*/ 2073148 h 2073148"/>
                <a:gd name="connsiteX9" fmla="*/ 1207464 w 2012653"/>
                <a:gd name="connsiteY9" fmla="*/ 2065495 h 2073148"/>
                <a:gd name="connsiteX10" fmla="*/ 404645 w 2012653"/>
                <a:gd name="connsiteY10" fmla="*/ 1675945 h 207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2653" h="2073148">
                  <a:moveTo>
                    <a:pt x="404645" y="1675945"/>
                  </a:moveTo>
                  <a:cubicBezTo>
                    <a:pt x="203761" y="1485340"/>
                    <a:pt x="68377" y="1254268"/>
                    <a:pt x="1319" y="1014902"/>
                  </a:cubicBezTo>
                  <a:lnTo>
                    <a:pt x="0" y="1009204"/>
                  </a:lnTo>
                  <a:lnTo>
                    <a:pt x="2773" y="951453"/>
                  </a:lnTo>
                  <a:cubicBezTo>
                    <a:pt x="54369" y="417036"/>
                    <a:pt x="483440" y="0"/>
                    <a:pt x="1005112" y="0"/>
                  </a:cubicBezTo>
                  <a:lnTo>
                    <a:pt x="2012653" y="0"/>
                  </a:lnTo>
                  <a:lnTo>
                    <a:pt x="2012653" y="1059813"/>
                  </a:lnTo>
                  <a:cubicBezTo>
                    <a:pt x="2012653" y="1535385"/>
                    <a:pt x="1714863" y="1937795"/>
                    <a:pt x="1304724" y="2071979"/>
                  </a:cubicBezTo>
                  <a:lnTo>
                    <a:pt x="1300401" y="2073148"/>
                  </a:lnTo>
                  <a:lnTo>
                    <a:pt x="1207464" y="2065495"/>
                  </a:lnTo>
                  <a:cubicBezTo>
                    <a:pt x="923703" y="2028766"/>
                    <a:pt x="639011" y="1898317"/>
                    <a:pt x="404645" y="167594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7FDE4D3-7F9F-B7CD-E8AB-911EE14D7BCD}"/>
                </a:ext>
              </a:extLst>
            </p:cNvPr>
            <p:cNvSpPr/>
            <p:nvPr/>
          </p:nvSpPr>
          <p:spPr>
            <a:xfrm rot="8190253">
              <a:off x="2768106" y="2341191"/>
              <a:ext cx="955790" cy="842167"/>
            </a:xfrm>
            <a:custGeom>
              <a:avLst/>
              <a:gdLst>
                <a:gd name="connsiteX0" fmla="*/ 286098 w 955790"/>
                <a:gd name="connsiteY0" fmla="*/ 586052 h 842167"/>
                <a:gd name="connsiteX1" fmla="*/ 667 w 955790"/>
                <a:gd name="connsiteY1" fmla="*/ 34989 h 842167"/>
                <a:gd name="connsiteX2" fmla="*/ 0 w 955790"/>
                <a:gd name="connsiteY2" fmla="*/ 0 h 842167"/>
                <a:gd name="connsiteX3" fmla="*/ 955790 w 955790"/>
                <a:gd name="connsiteY3" fmla="*/ 0 h 842167"/>
                <a:gd name="connsiteX4" fmla="*/ 955790 w 955790"/>
                <a:gd name="connsiteY4" fmla="*/ 838675 h 842167"/>
                <a:gd name="connsiteX5" fmla="*/ 851381 w 955790"/>
                <a:gd name="connsiteY5" fmla="*/ 842167 h 842167"/>
                <a:gd name="connsiteX6" fmla="*/ 286098 w 955790"/>
                <a:gd name="connsiteY6" fmla="*/ 586052 h 8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790" h="842167">
                  <a:moveTo>
                    <a:pt x="286098" y="586052"/>
                  </a:moveTo>
                  <a:cubicBezTo>
                    <a:pt x="119986" y="428441"/>
                    <a:pt x="23072" y="229393"/>
                    <a:pt x="667" y="34989"/>
                  </a:cubicBezTo>
                  <a:lnTo>
                    <a:pt x="0" y="0"/>
                  </a:lnTo>
                  <a:lnTo>
                    <a:pt x="955790" y="0"/>
                  </a:lnTo>
                  <a:lnTo>
                    <a:pt x="955790" y="838675"/>
                  </a:lnTo>
                  <a:lnTo>
                    <a:pt x="851381" y="842167"/>
                  </a:lnTo>
                  <a:cubicBezTo>
                    <a:pt x="656069" y="829997"/>
                    <a:pt x="452210" y="743663"/>
                    <a:pt x="286098" y="586052"/>
                  </a:cubicBezTo>
                  <a:close/>
                </a:path>
              </a:pathLst>
            </a:custGeom>
            <a:solidFill>
              <a:srgbClr val="996633">
                <a:alpha val="70000"/>
              </a:srgb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eardrop 31">
            <a:extLst>
              <a:ext uri="{FF2B5EF4-FFF2-40B4-BE49-F238E27FC236}">
                <a16:creationId xmlns:a16="http://schemas.microsoft.com/office/drawing/2014/main" id="{9F357DA2-5069-EB1D-32D5-24B3EE1DCABF}"/>
              </a:ext>
            </a:extLst>
          </p:cNvPr>
          <p:cNvSpPr/>
          <p:nvPr/>
        </p:nvSpPr>
        <p:spPr>
          <a:xfrm>
            <a:off x="6070912" y="4606635"/>
            <a:ext cx="183901" cy="304771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E793A6F7-4AA8-2E39-2799-59D9D1310CA2}"/>
              </a:ext>
            </a:extLst>
          </p:cNvPr>
          <p:cNvSpPr/>
          <p:nvPr/>
        </p:nvSpPr>
        <p:spPr>
          <a:xfrm>
            <a:off x="5622005" y="4205454"/>
            <a:ext cx="96755" cy="153180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F442B8C4-985F-D792-9435-E1F0D5FC47A8}"/>
              </a:ext>
            </a:extLst>
          </p:cNvPr>
          <p:cNvSpPr/>
          <p:nvPr/>
        </p:nvSpPr>
        <p:spPr>
          <a:xfrm>
            <a:off x="6455155" y="4307241"/>
            <a:ext cx="297330" cy="264589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6A19F4-22B0-29A0-5C0D-FE96AC8E7253}"/>
              </a:ext>
            </a:extLst>
          </p:cNvPr>
          <p:cNvSpPr/>
          <p:nvPr/>
        </p:nvSpPr>
        <p:spPr>
          <a:xfrm>
            <a:off x="4884805" y="3579341"/>
            <a:ext cx="2438294" cy="25682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3FAED7-1F78-3BA4-820B-BE8A04D3AA57}"/>
              </a:ext>
            </a:extLst>
          </p:cNvPr>
          <p:cNvSpPr txBox="1"/>
          <p:nvPr/>
        </p:nvSpPr>
        <p:spPr>
          <a:xfrm>
            <a:off x="3795870" y="3603929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Image domain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561930-B14A-73C1-8189-DCDA3CFA1EBD}"/>
              </a:ext>
            </a:extLst>
          </p:cNvPr>
          <p:cNvSpPr txBox="1"/>
          <p:nvPr/>
        </p:nvSpPr>
        <p:spPr>
          <a:xfrm>
            <a:off x="5008982" y="5697381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Catchment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0009C9-3B63-DF31-1477-310D1ABA96BC}"/>
              </a:ext>
            </a:extLst>
          </p:cNvPr>
          <p:cNvSpPr txBox="1"/>
          <p:nvPr/>
        </p:nvSpPr>
        <p:spPr>
          <a:xfrm>
            <a:off x="6509074" y="3706639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Contour lines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18D1BF-94AD-E2B4-EF45-50ED0B697BFF}"/>
              </a:ext>
            </a:extLst>
          </p:cNvPr>
          <p:cNvSpPr/>
          <p:nvPr/>
        </p:nvSpPr>
        <p:spPr>
          <a:xfrm>
            <a:off x="7558355" y="5428365"/>
            <a:ext cx="156955" cy="172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E0D06B-C88D-C56F-1809-5A5CE0B24169}"/>
              </a:ext>
            </a:extLst>
          </p:cNvPr>
          <p:cNvSpPr/>
          <p:nvPr/>
        </p:nvSpPr>
        <p:spPr>
          <a:xfrm>
            <a:off x="7557124" y="5660391"/>
            <a:ext cx="156955" cy="172002"/>
          </a:xfrm>
          <a:prstGeom prst="rect">
            <a:avLst/>
          </a:prstGeom>
          <a:solidFill>
            <a:srgbClr val="B794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10C7932-8029-92BF-27FD-D9189EFF1235}"/>
                  </a:ext>
                </a:extLst>
              </p:cNvPr>
              <p:cNvSpPr txBox="1"/>
              <p:nvPr/>
            </p:nvSpPr>
            <p:spPr>
              <a:xfrm>
                <a:off x="7704395" y="5375866"/>
                <a:ext cx="12677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/>
                  <a:t>Snow Area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sz="1200"/>
                  <a:t> </a:t>
                </a:r>
                <a:endParaRPr lang="en-US" sz="120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10C7932-8029-92BF-27FD-D9189EFF1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395" y="5375866"/>
                <a:ext cx="1267778" cy="276999"/>
              </a:xfrm>
              <a:prstGeom prst="rect">
                <a:avLst/>
              </a:prstGeom>
              <a:blipFill>
                <a:blip r:embed="rId3"/>
                <a:stretch>
                  <a:fillRect l="-481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47F82C6-4BBE-8BD8-50DA-D8E411002CF4}"/>
                  </a:ext>
                </a:extLst>
              </p:cNvPr>
              <p:cNvSpPr txBox="1"/>
              <p:nvPr/>
            </p:nvSpPr>
            <p:spPr>
              <a:xfrm>
                <a:off x="7714079" y="5607892"/>
                <a:ext cx="18086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/>
                  <a:t>Snow-free Area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𝑆𝐹</m:t>
                        </m:r>
                      </m:sub>
                    </m:sSub>
                  </m:oMath>
                </a14:m>
                <a:endParaRPr lang="en-US" sz="12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47F82C6-4BBE-8BD8-50DA-D8E411002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079" y="5607892"/>
                <a:ext cx="1808612" cy="276999"/>
              </a:xfrm>
              <a:prstGeom prst="rect">
                <a:avLst/>
              </a:prstGeom>
              <a:blipFill>
                <a:blip r:embed="rId4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44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Introduction: Snow Cover Fraction (SCF)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016761-91E6-21BC-6090-2A38DD430022}"/>
                  </a:ext>
                </a:extLst>
              </p:cNvPr>
              <p:cNvSpPr txBox="1"/>
              <p:nvPr/>
            </p:nvSpPr>
            <p:spPr>
              <a:xfrm>
                <a:off x="416168" y="1179162"/>
                <a:ext cx="11393001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For digital images,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𝑆𝐶𝐹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𝑠𝑛𝑜𝑤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𝑝𝑖𝑥𝑒𝑙𝑠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𝑝𝑖𝑥𝑒𝑙𝑠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+mn-lt"/>
                  </a:rPr>
                  <a:t>i.e., </a:t>
                </a:r>
                <a:r>
                  <a:rPr lang="en-US" b="1" dirty="0">
                    <a:latin typeface="+mn-lt"/>
                  </a:rPr>
                  <a:t>SCF depends on the spatial resolution</a:t>
                </a:r>
                <a:r>
                  <a:rPr lang="en-US" dirty="0">
                    <a:latin typeface="+mn-lt"/>
                  </a:rPr>
                  <a:t>.</a:t>
                </a:r>
              </a:p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The pixel resolution should adhere to the </a:t>
                </a:r>
                <a:r>
                  <a:rPr lang="en-US" b="1" dirty="0">
                    <a:latin typeface="+mn-lt"/>
                  </a:rPr>
                  <a:t>Nyquist-Shannon sampling theorem</a:t>
                </a:r>
                <a:r>
                  <a:rPr lang="en-US" dirty="0">
                    <a:latin typeface="+mn-lt"/>
                  </a:rPr>
                  <a:t>.</a:t>
                </a:r>
              </a:p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In general, a resolution of ~1m is enough to guarantee pure classes in the mountains*.</a:t>
                </a:r>
              </a:p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Freely available satellite missions often capture data at a spatial resolution &gt;&gt; 1 meter, leading to ambiguities (aliasing) in the computation of the SCF. </a:t>
                </a:r>
              </a:p>
              <a:p>
                <a:pPr marL="285750" indent="-28575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+mn-lt"/>
                  </a:rPr>
                  <a:t>SCF should be estimated for each pixel</a:t>
                </a:r>
                <a:r>
                  <a:rPr lang="en-US" dirty="0">
                    <a:latin typeface="+mn-lt"/>
                  </a:rPr>
                  <a:t>.</a:t>
                </a: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016761-91E6-21BC-6090-2A38DD430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68" y="1179162"/>
                <a:ext cx="11393001" cy="2339102"/>
              </a:xfrm>
              <a:prstGeom prst="rect">
                <a:avLst/>
              </a:prstGeom>
              <a:blipFill>
                <a:blip r:embed="rId2"/>
                <a:stretch>
                  <a:fillRect l="-321" t="-18229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E1E92D8-22D1-9BC8-C4CB-FB047C5DD87B}"/>
              </a:ext>
            </a:extLst>
          </p:cNvPr>
          <p:cNvGrpSpPr/>
          <p:nvPr/>
        </p:nvGrpSpPr>
        <p:grpSpPr>
          <a:xfrm>
            <a:off x="2806199" y="3700198"/>
            <a:ext cx="1825155" cy="2106434"/>
            <a:chOff x="2184347" y="874556"/>
            <a:chExt cx="2030808" cy="23866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8AA56D6-060C-5A96-3CDE-FDF3A6A4F5B7}"/>
                </a:ext>
              </a:extLst>
            </p:cNvPr>
            <p:cNvSpPr/>
            <p:nvPr/>
          </p:nvSpPr>
          <p:spPr>
            <a:xfrm rot="8190253">
              <a:off x="2323279" y="1216398"/>
              <a:ext cx="1804032" cy="1806914"/>
            </a:xfrm>
            <a:custGeom>
              <a:avLst/>
              <a:gdLst>
                <a:gd name="connsiteX0" fmla="*/ 504876 w 1804032"/>
                <a:gd name="connsiteY0" fmla="*/ 1350436 h 1807701"/>
                <a:gd name="connsiteX1" fmla="*/ 12142 w 1804032"/>
                <a:gd name="connsiteY1" fmla="*/ 496124 h 1807701"/>
                <a:gd name="connsiteX2" fmla="*/ 0 w 1804032"/>
                <a:gd name="connsiteY2" fmla="*/ 412432 h 1807701"/>
                <a:gd name="connsiteX3" fmla="*/ 19023 w 1804032"/>
                <a:gd name="connsiteY3" fmla="*/ 385674 h 1807701"/>
                <a:gd name="connsiteX4" fmla="*/ 796491 w 1804032"/>
                <a:gd name="connsiteY4" fmla="*/ 0 h 1807701"/>
                <a:gd name="connsiteX5" fmla="*/ 1804032 w 1804032"/>
                <a:gd name="connsiteY5" fmla="*/ 0 h 1807701"/>
                <a:gd name="connsiteX6" fmla="*/ 1804032 w 1804032"/>
                <a:gd name="connsiteY6" fmla="*/ 1059813 h 1807701"/>
                <a:gd name="connsiteX7" fmla="*/ 1573959 w 1804032"/>
                <a:gd name="connsiteY7" fmla="*/ 1733953 h 1807701"/>
                <a:gd name="connsiteX8" fmla="*/ 1510309 w 1804032"/>
                <a:gd name="connsiteY8" fmla="*/ 1807618 h 1807701"/>
                <a:gd name="connsiteX9" fmla="*/ 1493298 w 1804032"/>
                <a:gd name="connsiteY9" fmla="*/ 1807701 h 1807701"/>
                <a:gd name="connsiteX10" fmla="*/ 504876 w 1804032"/>
                <a:gd name="connsiteY10" fmla="*/ 1350436 h 18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4032" h="1807701">
                  <a:moveTo>
                    <a:pt x="504876" y="1350436"/>
                  </a:moveTo>
                  <a:cubicBezTo>
                    <a:pt x="237029" y="1096296"/>
                    <a:pt x="68344" y="788431"/>
                    <a:pt x="12142" y="496124"/>
                  </a:cubicBezTo>
                  <a:lnTo>
                    <a:pt x="0" y="412432"/>
                  </a:lnTo>
                  <a:lnTo>
                    <a:pt x="19023" y="385674"/>
                  </a:lnTo>
                  <a:cubicBezTo>
                    <a:pt x="203821" y="150133"/>
                    <a:pt x="483488" y="0"/>
                    <a:pt x="796491" y="0"/>
                  </a:cubicBezTo>
                  <a:lnTo>
                    <a:pt x="1804032" y="0"/>
                  </a:lnTo>
                  <a:lnTo>
                    <a:pt x="1804032" y="1059813"/>
                  </a:lnTo>
                  <a:cubicBezTo>
                    <a:pt x="1804032" y="1315890"/>
                    <a:pt x="1717690" y="1550754"/>
                    <a:pt x="1573959" y="1733953"/>
                  </a:cubicBezTo>
                  <a:lnTo>
                    <a:pt x="1510309" y="1807618"/>
                  </a:lnTo>
                  <a:lnTo>
                    <a:pt x="1493298" y="1807701"/>
                  </a:lnTo>
                  <a:cubicBezTo>
                    <a:pt x="1168846" y="1793352"/>
                    <a:pt x="806203" y="1636342"/>
                    <a:pt x="504876" y="1350436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51E3809-233B-0D75-4E9B-B44EDAE69ED3}"/>
                </a:ext>
              </a:extLst>
            </p:cNvPr>
            <p:cNvSpPr/>
            <p:nvPr/>
          </p:nvSpPr>
          <p:spPr>
            <a:xfrm rot="8190253">
              <a:off x="2927977" y="2740213"/>
              <a:ext cx="601528" cy="520969"/>
            </a:xfrm>
            <a:custGeom>
              <a:avLst/>
              <a:gdLst>
                <a:gd name="connsiteX0" fmla="*/ 153188 w 601528"/>
                <a:gd name="connsiteY0" fmla="*/ 157725 h 520969"/>
                <a:gd name="connsiteX1" fmla="*/ 0 w 601528"/>
                <a:gd name="connsiteY1" fmla="*/ 0 h 520969"/>
                <a:gd name="connsiteX2" fmla="*/ 601528 w 601528"/>
                <a:gd name="connsiteY2" fmla="*/ 0 h 520969"/>
                <a:gd name="connsiteX3" fmla="*/ 601528 w 601528"/>
                <a:gd name="connsiteY3" fmla="*/ 520969 h 520969"/>
                <a:gd name="connsiteX4" fmla="*/ 395347 w 601528"/>
                <a:gd name="connsiteY4" fmla="*/ 369387 h 520969"/>
                <a:gd name="connsiteX5" fmla="*/ 153188 w 601528"/>
                <a:gd name="connsiteY5" fmla="*/ 157725 h 52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528" h="520969">
                  <a:moveTo>
                    <a:pt x="153188" y="157725"/>
                  </a:moveTo>
                  <a:lnTo>
                    <a:pt x="0" y="0"/>
                  </a:lnTo>
                  <a:lnTo>
                    <a:pt x="601528" y="0"/>
                  </a:lnTo>
                  <a:lnTo>
                    <a:pt x="601528" y="520969"/>
                  </a:lnTo>
                  <a:lnTo>
                    <a:pt x="395347" y="369387"/>
                  </a:lnTo>
                  <a:cubicBezTo>
                    <a:pt x="314120" y="304188"/>
                    <a:pt x="233043" y="233493"/>
                    <a:pt x="153188" y="15772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593E48E9-4688-1EF0-FAC8-09407C19E418}"/>
                </a:ext>
              </a:extLst>
            </p:cNvPr>
            <p:cNvSpPr/>
            <p:nvPr/>
          </p:nvSpPr>
          <p:spPr>
            <a:xfrm rot="8190253">
              <a:off x="2184347" y="874556"/>
              <a:ext cx="2015082" cy="2119625"/>
            </a:xfrm>
            <a:prstGeom prst="teardrop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B7423B4-5C95-EF0E-7155-CB83CA64722A}"/>
                </a:ext>
              </a:extLst>
            </p:cNvPr>
            <p:cNvSpPr/>
            <p:nvPr/>
          </p:nvSpPr>
          <p:spPr>
            <a:xfrm rot="8190253">
              <a:off x="2553036" y="1799638"/>
              <a:ext cx="1351745" cy="1312357"/>
            </a:xfrm>
            <a:custGeom>
              <a:avLst/>
              <a:gdLst>
                <a:gd name="connsiteX0" fmla="*/ 352085 w 1351745"/>
                <a:gd name="connsiteY0" fmla="*/ 1000568 h 1311867"/>
                <a:gd name="connsiteX1" fmla="*/ 6816 w 1351745"/>
                <a:gd name="connsiteY1" fmla="*/ 90732 h 1311867"/>
                <a:gd name="connsiteX2" fmla="*/ 12012 w 1351745"/>
                <a:gd name="connsiteY2" fmla="*/ 60190 h 1311867"/>
                <a:gd name="connsiteX3" fmla="*/ 44592 w 1351745"/>
                <a:gd name="connsiteY3" fmla="*/ 47647 h 1311867"/>
                <a:gd name="connsiteX4" fmla="*/ 344204 w 1351745"/>
                <a:gd name="connsiteY4" fmla="*/ 0 h 1311867"/>
                <a:gd name="connsiteX5" fmla="*/ 1351745 w 1351745"/>
                <a:gd name="connsiteY5" fmla="*/ 0 h 1311867"/>
                <a:gd name="connsiteX6" fmla="*/ 1351745 w 1351745"/>
                <a:gd name="connsiteY6" fmla="*/ 1059813 h 1311867"/>
                <a:gd name="connsiteX7" fmla="*/ 1331276 w 1351745"/>
                <a:gd name="connsiteY7" fmla="*/ 1273403 h 1311867"/>
                <a:gd name="connsiteX8" fmla="*/ 1328065 w 1351745"/>
                <a:gd name="connsiteY8" fmla="*/ 1286539 h 1311867"/>
                <a:gd name="connsiteX9" fmla="*/ 1278788 w 1351745"/>
                <a:gd name="connsiteY9" fmla="*/ 1297610 h 1311867"/>
                <a:gd name="connsiteX10" fmla="*/ 352085 w 1351745"/>
                <a:gd name="connsiteY10" fmla="*/ 1000568 h 131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1745" h="1311867">
                  <a:moveTo>
                    <a:pt x="352085" y="1000568"/>
                  </a:moveTo>
                  <a:cubicBezTo>
                    <a:pt x="87343" y="749375"/>
                    <a:pt x="-30751" y="406367"/>
                    <a:pt x="6816" y="90732"/>
                  </a:cubicBezTo>
                  <a:lnTo>
                    <a:pt x="12012" y="60190"/>
                  </a:lnTo>
                  <a:lnTo>
                    <a:pt x="44592" y="47647"/>
                  </a:lnTo>
                  <a:cubicBezTo>
                    <a:pt x="139239" y="16681"/>
                    <a:pt x="239870" y="0"/>
                    <a:pt x="344204" y="0"/>
                  </a:cubicBezTo>
                  <a:lnTo>
                    <a:pt x="1351745" y="0"/>
                  </a:lnTo>
                  <a:lnTo>
                    <a:pt x="1351745" y="1059813"/>
                  </a:lnTo>
                  <a:cubicBezTo>
                    <a:pt x="1351745" y="1132978"/>
                    <a:pt x="1344697" y="1204411"/>
                    <a:pt x="1331276" y="1273403"/>
                  </a:cubicBezTo>
                  <a:lnTo>
                    <a:pt x="1328065" y="1286539"/>
                  </a:lnTo>
                  <a:lnTo>
                    <a:pt x="1278788" y="1297610"/>
                  </a:lnTo>
                  <a:cubicBezTo>
                    <a:pt x="965559" y="1351691"/>
                    <a:pt x="616826" y="1251762"/>
                    <a:pt x="352085" y="10005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8C0B8E-97BB-7169-232D-B9795E327424}"/>
                </a:ext>
              </a:extLst>
            </p:cNvPr>
            <p:cNvSpPr/>
            <p:nvPr/>
          </p:nvSpPr>
          <p:spPr>
            <a:xfrm rot="8190253">
              <a:off x="2201299" y="921706"/>
              <a:ext cx="2013856" cy="2065559"/>
            </a:xfrm>
            <a:custGeom>
              <a:avLst/>
              <a:gdLst>
                <a:gd name="connsiteX0" fmla="*/ 404645 w 2012653"/>
                <a:gd name="connsiteY0" fmla="*/ 1675945 h 2073148"/>
                <a:gd name="connsiteX1" fmla="*/ 1319 w 2012653"/>
                <a:gd name="connsiteY1" fmla="*/ 1014902 h 2073148"/>
                <a:gd name="connsiteX2" fmla="*/ 0 w 2012653"/>
                <a:gd name="connsiteY2" fmla="*/ 1009204 h 2073148"/>
                <a:gd name="connsiteX3" fmla="*/ 2773 w 2012653"/>
                <a:gd name="connsiteY3" fmla="*/ 951453 h 2073148"/>
                <a:gd name="connsiteX4" fmla="*/ 1005112 w 2012653"/>
                <a:gd name="connsiteY4" fmla="*/ 0 h 2073148"/>
                <a:gd name="connsiteX5" fmla="*/ 2012653 w 2012653"/>
                <a:gd name="connsiteY5" fmla="*/ 0 h 2073148"/>
                <a:gd name="connsiteX6" fmla="*/ 2012653 w 2012653"/>
                <a:gd name="connsiteY6" fmla="*/ 1059813 h 2073148"/>
                <a:gd name="connsiteX7" fmla="*/ 1304724 w 2012653"/>
                <a:gd name="connsiteY7" fmla="*/ 2071979 h 2073148"/>
                <a:gd name="connsiteX8" fmla="*/ 1300401 w 2012653"/>
                <a:gd name="connsiteY8" fmla="*/ 2073148 h 2073148"/>
                <a:gd name="connsiteX9" fmla="*/ 1207464 w 2012653"/>
                <a:gd name="connsiteY9" fmla="*/ 2065495 h 2073148"/>
                <a:gd name="connsiteX10" fmla="*/ 404645 w 2012653"/>
                <a:gd name="connsiteY10" fmla="*/ 1675945 h 207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2653" h="2073148">
                  <a:moveTo>
                    <a:pt x="404645" y="1675945"/>
                  </a:moveTo>
                  <a:cubicBezTo>
                    <a:pt x="203761" y="1485340"/>
                    <a:pt x="68377" y="1254268"/>
                    <a:pt x="1319" y="1014902"/>
                  </a:cubicBezTo>
                  <a:lnTo>
                    <a:pt x="0" y="1009204"/>
                  </a:lnTo>
                  <a:lnTo>
                    <a:pt x="2773" y="951453"/>
                  </a:lnTo>
                  <a:cubicBezTo>
                    <a:pt x="54369" y="417036"/>
                    <a:pt x="483440" y="0"/>
                    <a:pt x="1005112" y="0"/>
                  </a:cubicBezTo>
                  <a:lnTo>
                    <a:pt x="2012653" y="0"/>
                  </a:lnTo>
                  <a:lnTo>
                    <a:pt x="2012653" y="1059813"/>
                  </a:lnTo>
                  <a:cubicBezTo>
                    <a:pt x="2012653" y="1535385"/>
                    <a:pt x="1714863" y="1937795"/>
                    <a:pt x="1304724" y="2071979"/>
                  </a:cubicBezTo>
                  <a:lnTo>
                    <a:pt x="1300401" y="2073148"/>
                  </a:lnTo>
                  <a:lnTo>
                    <a:pt x="1207464" y="2065495"/>
                  </a:lnTo>
                  <a:cubicBezTo>
                    <a:pt x="923703" y="2028766"/>
                    <a:pt x="639011" y="1898317"/>
                    <a:pt x="404645" y="167594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3294B04-7336-BA53-73AB-B95EC12606F8}"/>
                </a:ext>
              </a:extLst>
            </p:cNvPr>
            <p:cNvSpPr/>
            <p:nvPr/>
          </p:nvSpPr>
          <p:spPr>
            <a:xfrm rot="8190253">
              <a:off x="2768106" y="2341191"/>
              <a:ext cx="955790" cy="842167"/>
            </a:xfrm>
            <a:custGeom>
              <a:avLst/>
              <a:gdLst>
                <a:gd name="connsiteX0" fmla="*/ 286098 w 955790"/>
                <a:gd name="connsiteY0" fmla="*/ 586052 h 842167"/>
                <a:gd name="connsiteX1" fmla="*/ 667 w 955790"/>
                <a:gd name="connsiteY1" fmla="*/ 34989 h 842167"/>
                <a:gd name="connsiteX2" fmla="*/ 0 w 955790"/>
                <a:gd name="connsiteY2" fmla="*/ 0 h 842167"/>
                <a:gd name="connsiteX3" fmla="*/ 955790 w 955790"/>
                <a:gd name="connsiteY3" fmla="*/ 0 h 842167"/>
                <a:gd name="connsiteX4" fmla="*/ 955790 w 955790"/>
                <a:gd name="connsiteY4" fmla="*/ 838675 h 842167"/>
                <a:gd name="connsiteX5" fmla="*/ 851381 w 955790"/>
                <a:gd name="connsiteY5" fmla="*/ 842167 h 842167"/>
                <a:gd name="connsiteX6" fmla="*/ 286098 w 955790"/>
                <a:gd name="connsiteY6" fmla="*/ 586052 h 8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790" h="842167">
                  <a:moveTo>
                    <a:pt x="286098" y="586052"/>
                  </a:moveTo>
                  <a:cubicBezTo>
                    <a:pt x="119986" y="428441"/>
                    <a:pt x="23072" y="229393"/>
                    <a:pt x="667" y="34989"/>
                  </a:cubicBezTo>
                  <a:lnTo>
                    <a:pt x="0" y="0"/>
                  </a:lnTo>
                  <a:lnTo>
                    <a:pt x="955790" y="0"/>
                  </a:lnTo>
                  <a:lnTo>
                    <a:pt x="955790" y="838675"/>
                  </a:lnTo>
                  <a:lnTo>
                    <a:pt x="851381" y="842167"/>
                  </a:lnTo>
                  <a:cubicBezTo>
                    <a:pt x="656069" y="829997"/>
                    <a:pt x="452210" y="743663"/>
                    <a:pt x="286098" y="586052"/>
                  </a:cubicBezTo>
                  <a:close/>
                </a:path>
              </a:pathLst>
            </a:custGeom>
            <a:solidFill>
              <a:srgbClr val="996633">
                <a:alpha val="70000"/>
              </a:srgb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eardrop 10">
            <a:extLst>
              <a:ext uri="{FF2B5EF4-FFF2-40B4-BE49-F238E27FC236}">
                <a16:creationId xmlns:a16="http://schemas.microsoft.com/office/drawing/2014/main" id="{0DCF750D-FE53-8E19-C9A2-B66E67D17002}"/>
              </a:ext>
            </a:extLst>
          </p:cNvPr>
          <p:cNvSpPr/>
          <p:nvPr/>
        </p:nvSpPr>
        <p:spPr>
          <a:xfrm>
            <a:off x="3693354" y="4542458"/>
            <a:ext cx="183901" cy="304771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3681FA29-D71F-B193-CF4B-66E795ACDF99}"/>
              </a:ext>
            </a:extLst>
          </p:cNvPr>
          <p:cNvSpPr/>
          <p:nvPr/>
        </p:nvSpPr>
        <p:spPr>
          <a:xfrm>
            <a:off x="3244447" y="4141277"/>
            <a:ext cx="96755" cy="153180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E2A9BC81-6814-7CA7-EE37-74F6908AA213}"/>
              </a:ext>
            </a:extLst>
          </p:cNvPr>
          <p:cNvSpPr/>
          <p:nvPr/>
        </p:nvSpPr>
        <p:spPr>
          <a:xfrm>
            <a:off x="4077597" y="4243064"/>
            <a:ext cx="297330" cy="264589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C1F823-9387-AE3C-2F08-45481561EA32}"/>
              </a:ext>
            </a:extLst>
          </p:cNvPr>
          <p:cNvSpPr/>
          <p:nvPr/>
        </p:nvSpPr>
        <p:spPr>
          <a:xfrm>
            <a:off x="2507247" y="3515165"/>
            <a:ext cx="2438294" cy="247582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AC4275-2C2C-BB11-0037-03638997DCFA}"/>
              </a:ext>
            </a:extLst>
          </p:cNvPr>
          <p:cNvSpPr txBox="1"/>
          <p:nvPr/>
        </p:nvSpPr>
        <p:spPr>
          <a:xfrm>
            <a:off x="1439383" y="3526567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Image domain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D660F0-ABC4-A512-E49D-BA4B85AAA70A}"/>
              </a:ext>
            </a:extLst>
          </p:cNvPr>
          <p:cNvSpPr/>
          <p:nvPr/>
        </p:nvSpPr>
        <p:spPr>
          <a:xfrm>
            <a:off x="5180797" y="5364188"/>
            <a:ext cx="156955" cy="172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5CE51C-D545-F259-B96B-5C02BC8B7720}"/>
              </a:ext>
            </a:extLst>
          </p:cNvPr>
          <p:cNvSpPr/>
          <p:nvPr/>
        </p:nvSpPr>
        <p:spPr>
          <a:xfrm>
            <a:off x="5179566" y="5596214"/>
            <a:ext cx="156955" cy="172002"/>
          </a:xfrm>
          <a:prstGeom prst="rect">
            <a:avLst/>
          </a:prstGeom>
          <a:solidFill>
            <a:srgbClr val="B794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D4C74-9981-FF91-57E6-97FD8FAF500A}"/>
              </a:ext>
            </a:extLst>
          </p:cNvPr>
          <p:cNvSpPr txBox="1"/>
          <p:nvPr/>
        </p:nvSpPr>
        <p:spPr>
          <a:xfrm>
            <a:off x="5326837" y="5311689"/>
            <a:ext cx="80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Snow</a:t>
            </a:r>
            <a:endParaRPr lang="en-US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47AB4-4F7E-E0F4-6686-23C709066AF8}"/>
              </a:ext>
            </a:extLst>
          </p:cNvPr>
          <p:cNvSpPr txBox="1"/>
          <p:nvPr/>
        </p:nvSpPr>
        <p:spPr>
          <a:xfrm>
            <a:off x="5336521" y="5543715"/>
            <a:ext cx="1254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Snow-free</a:t>
            </a:r>
            <a:endParaRPr lang="en-US" sz="12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7E9893-CDC7-BD08-DB4D-DD16E1000408}"/>
              </a:ext>
            </a:extLst>
          </p:cNvPr>
          <p:cNvGrpSpPr/>
          <p:nvPr/>
        </p:nvGrpSpPr>
        <p:grpSpPr>
          <a:xfrm>
            <a:off x="7354354" y="3638770"/>
            <a:ext cx="1825155" cy="2106434"/>
            <a:chOff x="2184347" y="874556"/>
            <a:chExt cx="2030808" cy="238662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F8A411-CA40-6DE0-AF99-9FD9C93C0485}"/>
                </a:ext>
              </a:extLst>
            </p:cNvPr>
            <p:cNvSpPr/>
            <p:nvPr/>
          </p:nvSpPr>
          <p:spPr>
            <a:xfrm rot="8190253">
              <a:off x="2323279" y="1216398"/>
              <a:ext cx="1804032" cy="1806914"/>
            </a:xfrm>
            <a:custGeom>
              <a:avLst/>
              <a:gdLst>
                <a:gd name="connsiteX0" fmla="*/ 504876 w 1804032"/>
                <a:gd name="connsiteY0" fmla="*/ 1350436 h 1807701"/>
                <a:gd name="connsiteX1" fmla="*/ 12142 w 1804032"/>
                <a:gd name="connsiteY1" fmla="*/ 496124 h 1807701"/>
                <a:gd name="connsiteX2" fmla="*/ 0 w 1804032"/>
                <a:gd name="connsiteY2" fmla="*/ 412432 h 1807701"/>
                <a:gd name="connsiteX3" fmla="*/ 19023 w 1804032"/>
                <a:gd name="connsiteY3" fmla="*/ 385674 h 1807701"/>
                <a:gd name="connsiteX4" fmla="*/ 796491 w 1804032"/>
                <a:gd name="connsiteY4" fmla="*/ 0 h 1807701"/>
                <a:gd name="connsiteX5" fmla="*/ 1804032 w 1804032"/>
                <a:gd name="connsiteY5" fmla="*/ 0 h 1807701"/>
                <a:gd name="connsiteX6" fmla="*/ 1804032 w 1804032"/>
                <a:gd name="connsiteY6" fmla="*/ 1059813 h 1807701"/>
                <a:gd name="connsiteX7" fmla="*/ 1573959 w 1804032"/>
                <a:gd name="connsiteY7" fmla="*/ 1733953 h 1807701"/>
                <a:gd name="connsiteX8" fmla="*/ 1510309 w 1804032"/>
                <a:gd name="connsiteY8" fmla="*/ 1807618 h 1807701"/>
                <a:gd name="connsiteX9" fmla="*/ 1493298 w 1804032"/>
                <a:gd name="connsiteY9" fmla="*/ 1807701 h 1807701"/>
                <a:gd name="connsiteX10" fmla="*/ 504876 w 1804032"/>
                <a:gd name="connsiteY10" fmla="*/ 1350436 h 18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4032" h="1807701">
                  <a:moveTo>
                    <a:pt x="504876" y="1350436"/>
                  </a:moveTo>
                  <a:cubicBezTo>
                    <a:pt x="237029" y="1096296"/>
                    <a:pt x="68344" y="788431"/>
                    <a:pt x="12142" y="496124"/>
                  </a:cubicBezTo>
                  <a:lnTo>
                    <a:pt x="0" y="412432"/>
                  </a:lnTo>
                  <a:lnTo>
                    <a:pt x="19023" y="385674"/>
                  </a:lnTo>
                  <a:cubicBezTo>
                    <a:pt x="203821" y="150133"/>
                    <a:pt x="483488" y="0"/>
                    <a:pt x="796491" y="0"/>
                  </a:cubicBezTo>
                  <a:lnTo>
                    <a:pt x="1804032" y="0"/>
                  </a:lnTo>
                  <a:lnTo>
                    <a:pt x="1804032" y="1059813"/>
                  </a:lnTo>
                  <a:cubicBezTo>
                    <a:pt x="1804032" y="1315890"/>
                    <a:pt x="1717690" y="1550754"/>
                    <a:pt x="1573959" y="1733953"/>
                  </a:cubicBezTo>
                  <a:lnTo>
                    <a:pt x="1510309" y="1807618"/>
                  </a:lnTo>
                  <a:lnTo>
                    <a:pt x="1493298" y="1807701"/>
                  </a:lnTo>
                  <a:cubicBezTo>
                    <a:pt x="1168846" y="1793352"/>
                    <a:pt x="806203" y="1636342"/>
                    <a:pt x="504876" y="1350436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4C02836-2EB4-0F58-22BA-E9D4EB1AE473}"/>
                </a:ext>
              </a:extLst>
            </p:cNvPr>
            <p:cNvSpPr/>
            <p:nvPr/>
          </p:nvSpPr>
          <p:spPr>
            <a:xfrm rot="8190253">
              <a:off x="2927977" y="2740213"/>
              <a:ext cx="601528" cy="520969"/>
            </a:xfrm>
            <a:custGeom>
              <a:avLst/>
              <a:gdLst>
                <a:gd name="connsiteX0" fmla="*/ 153188 w 601528"/>
                <a:gd name="connsiteY0" fmla="*/ 157725 h 520969"/>
                <a:gd name="connsiteX1" fmla="*/ 0 w 601528"/>
                <a:gd name="connsiteY1" fmla="*/ 0 h 520969"/>
                <a:gd name="connsiteX2" fmla="*/ 601528 w 601528"/>
                <a:gd name="connsiteY2" fmla="*/ 0 h 520969"/>
                <a:gd name="connsiteX3" fmla="*/ 601528 w 601528"/>
                <a:gd name="connsiteY3" fmla="*/ 520969 h 520969"/>
                <a:gd name="connsiteX4" fmla="*/ 395347 w 601528"/>
                <a:gd name="connsiteY4" fmla="*/ 369387 h 520969"/>
                <a:gd name="connsiteX5" fmla="*/ 153188 w 601528"/>
                <a:gd name="connsiteY5" fmla="*/ 157725 h 52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528" h="520969">
                  <a:moveTo>
                    <a:pt x="153188" y="157725"/>
                  </a:moveTo>
                  <a:lnTo>
                    <a:pt x="0" y="0"/>
                  </a:lnTo>
                  <a:lnTo>
                    <a:pt x="601528" y="0"/>
                  </a:lnTo>
                  <a:lnTo>
                    <a:pt x="601528" y="520969"/>
                  </a:lnTo>
                  <a:lnTo>
                    <a:pt x="395347" y="369387"/>
                  </a:lnTo>
                  <a:cubicBezTo>
                    <a:pt x="314120" y="304188"/>
                    <a:pt x="233043" y="233493"/>
                    <a:pt x="153188" y="15772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D3B85477-6C94-4A60-9424-DD31B593DD37}"/>
                </a:ext>
              </a:extLst>
            </p:cNvPr>
            <p:cNvSpPr/>
            <p:nvPr/>
          </p:nvSpPr>
          <p:spPr>
            <a:xfrm rot="8190253">
              <a:off x="2184347" y="874556"/>
              <a:ext cx="2015082" cy="2119625"/>
            </a:xfrm>
            <a:prstGeom prst="teardrop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08CB0A-D310-09BB-3EC2-2C7479302019}"/>
                </a:ext>
              </a:extLst>
            </p:cNvPr>
            <p:cNvSpPr/>
            <p:nvPr/>
          </p:nvSpPr>
          <p:spPr>
            <a:xfrm rot="8190253">
              <a:off x="2553036" y="1799638"/>
              <a:ext cx="1351745" cy="1312357"/>
            </a:xfrm>
            <a:custGeom>
              <a:avLst/>
              <a:gdLst>
                <a:gd name="connsiteX0" fmla="*/ 352085 w 1351745"/>
                <a:gd name="connsiteY0" fmla="*/ 1000568 h 1311867"/>
                <a:gd name="connsiteX1" fmla="*/ 6816 w 1351745"/>
                <a:gd name="connsiteY1" fmla="*/ 90732 h 1311867"/>
                <a:gd name="connsiteX2" fmla="*/ 12012 w 1351745"/>
                <a:gd name="connsiteY2" fmla="*/ 60190 h 1311867"/>
                <a:gd name="connsiteX3" fmla="*/ 44592 w 1351745"/>
                <a:gd name="connsiteY3" fmla="*/ 47647 h 1311867"/>
                <a:gd name="connsiteX4" fmla="*/ 344204 w 1351745"/>
                <a:gd name="connsiteY4" fmla="*/ 0 h 1311867"/>
                <a:gd name="connsiteX5" fmla="*/ 1351745 w 1351745"/>
                <a:gd name="connsiteY5" fmla="*/ 0 h 1311867"/>
                <a:gd name="connsiteX6" fmla="*/ 1351745 w 1351745"/>
                <a:gd name="connsiteY6" fmla="*/ 1059813 h 1311867"/>
                <a:gd name="connsiteX7" fmla="*/ 1331276 w 1351745"/>
                <a:gd name="connsiteY7" fmla="*/ 1273403 h 1311867"/>
                <a:gd name="connsiteX8" fmla="*/ 1328065 w 1351745"/>
                <a:gd name="connsiteY8" fmla="*/ 1286539 h 1311867"/>
                <a:gd name="connsiteX9" fmla="*/ 1278788 w 1351745"/>
                <a:gd name="connsiteY9" fmla="*/ 1297610 h 1311867"/>
                <a:gd name="connsiteX10" fmla="*/ 352085 w 1351745"/>
                <a:gd name="connsiteY10" fmla="*/ 1000568 h 131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1745" h="1311867">
                  <a:moveTo>
                    <a:pt x="352085" y="1000568"/>
                  </a:moveTo>
                  <a:cubicBezTo>
                    <a:pt x="87343" y="749375"/>
                    <a:pt x="-30751" y="406367"/>
                    <a:pt x="6816" y="90732"/>
                  </a:cubicBezTo>
                  <a:lnTo>
                    <a:pt x="12012" y="60190"/>
                  </a:lnTo>
                  <a:lnTo>
                    <a:pt x="44592" y="47647"/>
                  </a:lnTo>
                  <a:cubicBezTo>
                    <a:pt x="139239" y="16681"/>
                    <a:pt x="239870" y="0"/>
                    <a:pt x="344204" y="0"/>
                  </a:cubicBezTo>
                  <a:lnTo>
                    <a:pt x="1351745" y="0"/>
                  </a:lnTo>
                  <a:lnTo>
                    <a:pt x="1351745" y="1059813"/>
                  </a:lnTo>
                  <a:cubicBezTo>
                    <a:pt x="1351745" y="1132978"/>
                    <a:pt x="1344697" y="1204411"/>
                    <a:pt x="1331276" y="1273403"/>
                  </a:cubicBezTo>
                  <a:lnTo>
                    <a:pt x="1328065" y="1286539"/>
                  </a:lnTo>
                  <a:lnTo>
                    <a:pt x="1278788" y="1297610"/>
                  </a:lnTo>
                  <a:cubicBezTo>
                    <a:pt x="965559" y="1351691"/>
                    <a:pt x="616826" y="1251762"/>
                    <a:pt x="352085" y="10005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E069BEA-AA42-2C7A-F602-F1B3855D8798}"/>
                </a:ext>
              </a:extLst>
            </p:cNvPr>
            <p:cNvSpPr/>
            <p:nvPr/>
          </p:nvSpPr>
          <p:spPr>
            <a:xfrm rot="8190253">
              <a:off x="2201299" y="921706"/>
              <a:ext cx="2013856" cy="2065559"/>
            </a:xfrm>
            <a:custGeom>
              <a:avLst/>
              <a:gdLst>
                <a:gd name="connsiteX0" fmla="*/ 404645 w 2012653"/>
                <a:gd name="connsiteY0" fmla="*/ 1675945 h 2073148"/>
                <a:gd name="connsiteX1" fmla="*/ 1319 w 2012653"/>
                <a:gd name="connsiteY1" fmla="*/ 1014902 h 2073148"/>
                <a:gd name="connsiteX2" fmla="*/ 0 w 2012653"/>
                <a:gd name="connsiteY2" fmla="*/ 1009204 h 2073148"/>
                <a:gd name="connsiteX3" fmla="*/ 2773 w 2012653"/>
                <a:gd name="connsiteY3" fmla="*/ 951453 h 2073148"/>
                <a:gd name="connsiteX4" fmla="*/ 1005112 w 2012653"/>
                <a:gd name="connsiteY4" fmla="*/ 0 h 2073148"/>
                <a:gd name="connsiteX5" fmla="*/ 2012653 w 2012653"/>
                <a:gd name="connsiteY5" fmla="*/ 0 h 2073148"/>
                <a:gd name="connsiteX6" fmla="*/ 2012653 w 2012653"/>
                <a:gd name="connsiteY6" fmla="*/ 1059813 h 2073148"/>
                <a:gd name="connsiteX7" fmla="*/ 1304724 w 2012653"/>
                <a:gd name="connsiteY7" fmla="*/ 2071979 h 2073148"/>
                <a:gd name="connsiteX8" fmla="*/ 1300401 w 2012653"/>
                <a:gd name="connsiteY8" fmla="*/ 2073148 h 2073148"/>
                <a:gd name="connsiteX9" fmla="*/ 1207464 w 2012653"/>
                <a:gd name="connsiteY9" fmla="*/ 2065495 h 2073148"/>
                <a:gd name="connsiteX10" fmla="*/ 404645 w 2012653"/>
                <a:gd name="connsiteY10" fmla="*/ 1675945 h 207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2653" h="2073148">
                  <a:moveTo>
                    <a:pt x="404645" y="1675945"/>
                  </a:moveTo>
                  <a:cubicBezTo>
                    <a:pt x="203761" y="1485340"/>
                    <a:pt x="68377" y="1254268"/>
                    <a:pt x="1319" y="1014902"/>
                  </a:cubicBezTo>
                  <a:lnTo>
                    <a:pt x="0" y="1009204"/>
                  </a:lnTo>
                  <a:lnTo>
                    <a:pt x="2773" y="951453"/>
                  </a:lnTo>
                  <a:cubicBezTo>
                    <a:pt x="54369" y="417036"/>
                    <a:pt x="483440" y="0"/>
                    <a:pt x="1005112" y="0"/>
                  </a:cubicBezTo>
                  <a:lnTo>
                    <a:pt x="2012653" y="0"/>
                  </a:lnTo>
                  <a:lnTo>
                    <a:pt x="2012653" y="1059813"/>
                  </a:lnTo>
                  <a:cubicBezTo>
                    <a:pt x="2012653" y="1535385"/>
                    <a:pt x="1714863" y="1937795"/>
                    <a:pt x="1304724" y="2071979"/>
                  </a:cubicBezTo>
                  <a:lnTo>
                    <a:pt x="1300401" y="2073148"/>
                  </a:lnTo>
                  <a:lnTo>
                    <a:pt x="1207464" y="2065495"/>
                  </a:lnTo>
                  <a:cubicBezTo>
                    <a:pt x="923703" y="2028766"/>
                    <a:pt x="639011" y="1898317"/>
                    <a:pt x="404645" y="167594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02B326F-55BA-EDF0-661A-3C660A9D2454}"/>
                </a:ext>
              </a:extLst>
            </p:cNvPr>
            <p:cNvSpPr/>
            <p:nvPr/>
          </p:nvSpPr>
          <p:spPr>
            <a:xfrm rot="8190253">
              <a:off x="2768106" y="2341191"/>
              <a:ext cx="955790" cy="842167"/>
            </a:xfrm>
            <a:custGeom>
              <a:avLst/>
              <a:gdLst>
                <a:gd name="connsiteX0" fmla="*/ 286098 w 955790"/>
                <a:gd name="connsiteY0" fmla="*/ 586052 h 842167"/>
                <a:gd name="connsiteX1" fmla="*/ 667 w 955790"/>
                <a:gd name="connsiteY1" fmla="*/ 34989 h 842167"/>
                <a:gd name="connsiteX2" fmla="*/ 0 w 955790"/>
                <a:gd name="connsiteY2" fmla="*/ 0 h 842167"/>
                <a:gd name="connsiteX3" fmla="*/ 955790 w 955790"/>
                <a:gd name="connsiteY3" fmla="*/ 0 h 842167"/>
                <a:gd name="connsiteX4" fmla="*/ 955790 w 955790"/>
                <a:gd name="connsiteY4" fmla="*/ 838675 h 842167"/>
                <a:gd name="connsiteX5" fmla="*/ 851381 w 955790"/>
                <a:gd name="connsiteY5" fmla="*/ 842167 h 842167"/>
                <a:gd name="connsiteX6" fmla="*/ 286098 w 955790"/>
                <a:gd name="connsiteY6" fmla="*/ 586052 h 8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790" h="842167">
                  <a:moveTo>
                    <a:pt x="286098" y="586052"/>
                  </a:moveTo>
                  <a:cubicBezTo>
                    <a:pt x="119986" y="428441"/>
                    <a:pt x="23072" y="229393"/>
                    <a:pt x="667" y="34989"/>
                  </a:cubicBezTo>
                  <a:lnTo>
                    <a:pt x="0" y="0"/>
                  </a:lnTo>
                  <a:lnTo>
                    <a:pt x="955790" y="0"/>
                  </a:lnTo>
                  <a:lnTo>
                    <a:pt x="955790" y="838675"/>
                  </a:lnTo>
                  <a:lnTo>
                    <a:pt x="851381" y="842167"/>
                  </a:lnTo>
                  <a:cubicBezTo>
                    <a:pt x="656069" y="829997"/>
                    <a:pt x="452210" y="743663"/>
                    <a:pt x="286098" y="586052"/>
                  </a:cubicBezTo>
                  <a:close/>
                </a:path>
              </a:pathLst>
            </a:custGeom>
            <a:solidFill>
              <a:srgbClr val="996633">
                <a:alpha val="70000"/>
              </a:srgb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ardrop 45">
            <a:extLst>
              <a:ext uri="{FF2B5EF4-FFF2-40B4-BE49-F238E27FC236}">
                <a16:creationId xmlns:a16="http://schemas.microsoft.com/office/drawing/2014/main" id="{1A2E864D-6BFF-A960-B6EE-6DA50A1A6402}"/>
              </a:ext>
            </a:extLst>
          </p:cNvPr>
          <p:cNvSpPr/>
          <p:nvPr/>
        </p:nvSpPr>
        <p:spPr>
          <a:xfrm>
            <a:off x="8241509" y="4481030"/>
            <a:ext cx="183901" cy="304771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34B9A67F-9F04-2E7A-EE0A-9BD553422A22}"/>
              </a:ext>
            </a:extLst>
          </p:cNvPr>
          <p:cNvSpPr/>
          <p:nvPr/>
        </p:nvSpPr>
        <p:spPr>
          <a:xfrm>
            <a:off x="7792602" y="4079849"/>
            <a:ext cx="96755" cy="153180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ardrop 47">
            <a:extLst>
              <a:ext uri="{FF2B5EF4-FFF2-40B4-BE49-F238E27FC236}">
                <a16:creationId xmlns:a16="http://schemas.microsoft.com/office/drawing/2014/main" id="{BD484594-B559-ABC2-7D84-16ED08029B98}"/>
              </a:ext>
            </a:extLst>
          </p:cNvPr>
          <p:cNvSpPr/>
          <p:nvPr/>
        </p:nvSpPr>
        <p:spPr>
          <a:xfrm>
            <a:off x="8625752" y="4181636"/>
            <a:ext cx="297330" cy="264589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502CFA-CEDF-E390-7913-1EF4FC39F247}"/>
              </a:ext>
            </a:extLst>
          </p:cNvPr>
          <p:cNvSpPr/>
          <p:nvPr/>
        </p:nvSpPr>
        <p:spPr>
          <a:xfrm>
            <a:off x="7055402" y="3453737"/>
            <a:ext cx="2438294" cy="247582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DC448B-349A-85D6-4075-670FF85E2944}"/>
              </a:ext>
            </a:extLst>
          </p:cNvPr>
          <p:cNvSpPr txBox="1"/>
          <p:nvPr/>
        </p:nvSpPr>
        <p:spPr>
          <a:xfrm>
            <a:off x="5958255" y="3526567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Image domain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896E3E9-C136-8335-F9EA-568E98969CC1}"/>
              </a:ext>
            </a:extLst>
          </p:cNvPr>
          <p:cNvSpPr/>
          <p:nvPr/>
        </p:nvSpPr>
        <p:spPr>
          <a:xfrm>
            <a:off x="9728952" y="5302760"/>
            <a:ext cx="156955" cy="172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1E7D99C-8CD4-826F-07B1-33D14CA3EB9F}"/>
              </a:ext>
            </a:extLst>
          </p:cNvPr>
          <p:cNvSpPr/>
          <p:nvPr/>
        </p:nvSpPr>
        <p:spPr>
          <a:xfrm>
            <a:off x="9727721" y="5534786"/>
            <a:ext cx="156955" cy="172002"/>
          </a:xfrm>
          <a:prstGeom prst="rect">
            <a:avLst/>
          </a:prstGeom>
          <a:solidFill>
            <a:srgbClr val="B794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ED9D87-E896-5C58-9930-BCBF6DB35D3E}"/>
              </a:ext>
            </a:extLst>
          </p:cNvPr>
          <p:cNvSpPr txBox="1"/>
          <p:nvPr/>
        </p:nvSpPr>
        <p:spPr>
          <a:xfrm>
            <a:off x="9874992" y="5250261"/>
            <a:ext cx="1089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Snow</a:t>
            </a:r>
            <a:endParaRPr lang="en-US" sz="12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A2D76F-6860-AE48-3647-4F015C2EA9A7}"/>
              </a:ext>
            </a:extLst>
          </p:cNvPr>
          <p:cNvSpPr txBox="1"/>
          <p:nvPr/>
        </p:nvSpPr>
        <p:spPr>
          <a:xfrm>
            <a:off x="9884676" y="5482287"/>
            <a:ext cx="1463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Snow-free</a:t>
            </a:r>
            <a:endParaRPr lang="en-US" sz="12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51ED66-3039-AD72-A132-F887E92E83B3}"/>
              </a:ext>
            </a:extLst>
          </p:cNvPr>
          <p:cNvSpPr txBox="1"/>
          <p:nvPr/>
        </p:nvSpPr>
        <p:spPr>
          <a:xfrm>
            <a:off x="8701141" y="3688055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Contour lines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2BC3B85-EE41-66A4-6041-E1F52D2D8F95}"/>
              </a:ext>
            </a:extLst>
          </p:cNvPr>
          <p:cNvSpPr txBox="1"/>
          <p:nvPr/>
        </p:nvSpPr>
        <p:spPr>
          <a:xfrm>
            <a:off x="7179579" y="5571776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Catchment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5F62509-0DD2-6054-6462-34245E5CDD40}"/>
              </a:ext>
            </a:extLst>
          </p:cNvPr>
          <p:cNvGrpSpPr/>
          <p:nvPr/>
        </p:nvGrpSpPr>
        <p:grpSpPr>
          <a:xfrm>
            <a:off x="7050271" y="3458556"/>
            <a:ext cx="2448556" cy="2475824"/>
            <a:chOff x="8999831" y="2210203"/>
            <a:chExt cx="2448556" cy="247582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C755629-541A-CC7F-5A7C-53411D107C56}"/>
                </a:ext>
              </a:extLst>
            </p:cNvPr>
            <p:cNvSpPr/>
            <p:nvPr/>
          </p:nvSpPr>
          <p:spPr>
            <a:xfrm>
              <a:off x="8999831" y="2498091"/>
              <a:ext cx="2448556" cy="31678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BDF9E01-8F6B-8303-C0CF-C93E5057CEA5}"/>
                </a:ext>
              </a:extLst>
            </p:cNvPr>
            <p:cNvSpPr/>
            <p:nvPr/>
          </p:nvSpPr>
          <p:spPr>
            <a:xfrm>
              <a:off x="8999831" y="2815263"/>
              <a:ext cx="2448556" cy="30016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8370D88-B54D-F413-4921-63F0F8791517}"/>
                </a:ext>
              </a:extLst>
            </p:cNvPr>
            <p:cNvSpPr/>
            <p:nvPr/>
          </p:nvSpPr>
          <p:spPr>
            <a:xfrm>
              <a:off x="8999831" y="3117193"/>
              <a:ext cx="2448556" cy="30016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181D71A-1B98-E607-07C6-31CD5FD3FDEF}"/>
                </a:ext>
              </a:extLst>
            </p:cNvPr>
            <p:cNvSpPr/>
            <p:nvPr/>
          </p:nvSpPr>
          <p:spPr>
            <a:xfrm>
              <a:off x="8999831" y="3418838"/>
              <a:ext cx="2448556" cy="30435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27AC8C9-C17B-4081-567C-2B72C6C8D21B}"/>
                </a:ext>
              </a:extLst>
            </p:cNvPr>
            <p:cNvSpPr/>
            <p:nvPr/>
          </p:nvSpPr>
          <p:spPr>
            <a:xfrm>
              <a:off x="8999831" y="3730721"/>
              <a:ext cx="2448556" cy="299603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154A06A-9569-B842-FDF9-E69E13C9E3DA}"/>
                </a:ext>
              </a:extLst>
            </p:cNvPr>
            <p:cNvSpPr/>
            <p:nvPr/>
          </p:nvSpPr>
          <p:spPr>
            <a:xfrm>
              <a:off x="8999831" y="4346419"/>
              <a:ext cx="2448556" cy="336776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1DC4F4E-AD91-CD0E-D15A-163687B8621C}"/>
                </a:ext>
              </a:extLst>
            </p:cNvPr>
            <p:cNvSpPr/>
            <p:nvPr/>
          </p:nvSpPr>
          <p:spPr>
            <a:xfrm rot="5400000">
              <a:off x="8217864" y="3295150"/>
              <a:ext cx="2475823" cy="30593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76241B4-A72B-3D29-31FA-6E79945C461D}"/>
                </a:ext>
              </a:extLst>
            </p:cNvPr>
            <p:cNvSpPr/>
            <p:nvPr/>
          </p:nvSpPr>
          <p:spPr>
            <a:xfrm rot="5400000">
              <a:off x="8523796" y="3295150"/>
              <a:ext cx="2475823" cy="30593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CF12F22-8D9F-3464-49A7-64EDD12E9E45}"/>
                </a:ext>
              </a:extLst>
            </p:cNvPr>
            <p:cNvSpPr/>
            <p:nvPr/>
          </p:nvSpPr>
          <p:spPr>
            <a:xfrm rot="5400000">
              <a:off x="8829727" y="3295151"/>
              <a:ext cx="2475823" cy="30592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809C37F-279F-A67D-52FC-C461D9EA7A12}"/>
                </a:ext>
              </a:extLst>
            </p:cNvPr>
            <p:cNvSpPr/>
            <p:nvPr/>
          </p:nvSpPr>
          <p:spPr>
            <a:xfrm rot="5400000">
              <a:off x="9137434" y="3295152"/>
              <a:ext cx="2475823" cy="30592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9944E56-822F-A0A8-28E5-001AC48155F0}"/>
                </a:ext>
              </a:extLst>
            </p:cNvPr>
            <p:cNvSpPr/>
            <p:nvPr/>
          </p:nvSpPr>
          <p:spPr>
            <a:xfrm rot="5400000">
              <a:off x="9443100" y="3295418"/>
              <a:ext cx="2475823" cy="305396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F168E8D-3D9D-AA76-C54A-EC84FA6C57AA}"/>
                </a:ext>
              </a:extLst>
            </p:cNvPr>
            <p:cNvSpPr/>
            <p:nvPr/>
          </p:nvSpPr>
          <p:spPr>
            <a:xfrm rot="5400000">
              <a:off x="9748496" y="3295418"/>
              <a:ext cx="2475823" cy="305395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52784EF-DB3C-2A84-DAA9-A4AB6600705A}"/>
                </a:ext>
              </a:extLst>
            </p:cNvPr>
            <p:cNvSpPr/>
            <p:nvPr/>
          </p:nvSpPr>
          <p:spPr>
            <a:xfrm rot="5400000">
              <a:off x="10055833" y="3293475"/>
              <a:ext cx="2475823" cy="3092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07A1171-85D6-AE0C-37B8-818FA9EE611B}"/>
                </a:ext>
              </a:extLst>
            </p:cNvPr>
            <p:cNvSpPr/>
            <p:nvPr/>
          </p:nvSpPr>
          <p:spPr>
            <a:xfrm rot="5400000">
              <a:off x="7913724" y="3299078"/>
              <a:ext cx="2475823" cy="29807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8FDCFF2-DBE9-FAE0-BDB8-B1AA87418F18}"/>
              </a:ext>
            </a:extLst>
          </p:cNvPr>
          <p:cNvGrpSpPr/>
          <p:nvPr/>
        </p:nvGrpSpPr>
        <p:grpSpPr>
          <a:xfrm>
            <a:off x="2497916" y="3499956"/>
            <a:ext cx="2454323" cy="2475825"/>
            <a:chOff x="32600" y="3629725"/>
            <a:chExt cx="2454323" cy="247582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96852E6-1F2E-BF97-3CDB-1E01F6393264}"/>
                </a:ext>
              </a:extLst>
            </p:cNvPr>
            <p:cNvGrpSpPr/>
            <p:nvPr/>
          </p:nvGrpSpPr>
          <p:grpSpPr>
            <a:xfrm>
              <a:off x="35415" y="3629725"/>
              <a:ext cx="2451508" cy="2475823"/>
              <a:chOff x="5300309" y="3344490"/>
              <a:chExt cx="2451508" cy="2475823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8807942-EC49-8CFA-DE8E-12367A1A1E59}"/>
                  </a:ext>
                </a:extLst>
              </p:cNvPr>
              <p:cNvSpPr/>
              <p:nvPr/>
            </p:nvSpPr>
            <p:spPr>
              <a:xfrm>
                <a:off x="5303261" y="3632377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6BA236C3-99D3-F5BE-0899-F8CE3C42A188}"/>
                  </a:ext>
                </a:extLst>
              </p:cNvPr>
              <p:cNvSpPr/>
              <p:nvPr/>
            </p:nvSpPr>
            <p:spPr>
              <a:xfrm>
                <a:off x="5303261" y="3949549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3EA7342-BDDE-100A-2A4A-9F57A4CC3303}"/>
                  </a:ext>
                </a:extLst>
              </p:cNvPr>
              <p:cNvSpPr/>
              <p:nvPr/>
            </p:nvSpPr>
            <p:spPr>
              <a:xfrm>
                <a:off x="5303261" y="4251479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CB8381D-929E-C037-715A-10B44840D397}"/>
                  </a:ext>
                </a:extLst>
              </p:cNvPr>
              <p:cNvSpPr/>
              <p:nvPr/>
            </p:nvSpPr>
            <p:spPr>
              <a:xfrm>
                <a:off x="5303261" y="4553124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9DC59F9-3E1E-F085-C582-2DE2988CB512}"/>
                  </a:ext>
                </a:extLst>
              </p:cNvPr>
              <p:cNvSpPr/>
              <p:nvPr/>
            </p:nvSpPr>
            <p:spPr>
              <a:xfrm>
                <a:off x="5303261" y="4857865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1699B64-3918-1D99-4CC9-F3B278B9EEE6}"/>
                  </a:ext>
                </a:extLst>
              </p:cNvPr>
              <p:cNvSpPr/>
              <p:nvPr/>
            </p:nvSpPr>
            <p:spPr>
              <a:xfrm>
                <a:off x="5303261" y="5011429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D184541-4F50-AC2B-3FC4-35D46D81766B}"/>
                  </a:ext>
                </a:extLst>
              </p:cNvPr>
              <p:cNvSpPr/>
              <p:nvPr/>
            </p:nvSpPr>
            <p:spPr>
              <a:xfrm>
                <a:off x="5303261" y="5327141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6EDD9CBC-8B23-D114-0CB1-A63B8D01EE7C}"/>
                  </a:ext>
                </a:extLst>
              </p:cNvPr>
              <p:cNvSpPr/>
              <p:nvPr/>
            </p:nvSpPr>
            <p:spPr>
              <a:xfrm>
                <a:off x="5303261" y="5480705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C68EBA0-F913-393F-2F17-DFBD3D0DEE31}"/>
                  </a:ext>
                </a:extLst>
              </p:cNvPr>
              <p:cNvSpPr/>
              <p:nvPr/>
            </p:nvSpPr>
            <p:spPr>
              <a:xfrm rot="5400000">
                <a:off x="4138988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D2708EF-6F97-2B02-092B-39E03C117CB1}"/>
                  </a:ext>
                </a:extLst>
              </p:cNvPr>
              <p:cNvSpPr/>
              <p:nvPr/>
            </p:nvSpPr>
            <p:spPr>
              <a:xfrm rot="5400000">
                <a:off x="4292169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2CE14E4-CA2F-A244-4AF6-0707AB86243D}"/>
                  </a:ext>
                </a:extLst>
              </p:cNvPr>
              <p:cNvSpPr/>
              <p:nvPr/>
            </p:nvSpPr>
            <p:spPr>
              <a:xfrm rot="5400000">
                <a:off x="4444920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C948B6B-7524-A909-39AA-F203C08B32B8}"/>
                  </a:ext>
                </a:extLst>
              </p:cNvPr>
              <p:cNvSpPr/>
              <p:nvPr/>
            </p:nvSpPr>
            <p:spPr>
              <a:xfrm rot="5400000">
                <a:off x="4598101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DCCAB8D-D6BC-0CAD-B148-3DA805983329}"/>
                  </a:ext>
                </a:extLst>
              </p:cNvPr>
              <p:cNvSpPr/>
              <p:nvPr/>
            </p:nvSpPr>
            <p:spPr>
              <a:xfrm rot="5400000">
                <a:off x="4750852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5347680-39C3-8E0C-8350-2101EB369004}"/>
                  </a:ext>
                </a:extLst>
              </p:cNvPr>
              <p:cNvSpPr/>
              <p:nvPr/>
            </p:nvSpPr>
            <p:spPr>
              <a:xfrm rot="5400000">
                <a:off x="4904033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ADA1C49-02B4-D9B6-7A65-E31F0928045E}"/>
                  </a:ext>
                </a:extLst>
              </p:cNvPr>
              <p:cNvSpPr/>
              <p:nvPr/>
            </p:nvSpPr>
            <p:spPr>
              <a:xfrm rot="5400000">
                <a:off x="5056784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B2753F9-1553-C82E-CD3B-AB6A872433BD}"/>
                  </a:ext>
                </a:extLst>
              </p:cNvPr>
              <p:cNvSpPr/>
              <p:nvPr/>
            </p:nvSpPr>
            <p:spPr>
              <a:xfrm rot="5400000">
                <a:off x="5209965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F7EDA0FC-7ADC-0E9C-7E2A-2F33952C14EF}"/>
                  </a:ext>
                </a:extLst>
              </p:cNvPr>
              <p:cNvSpPr/>
              <p:nvPr/>
            </p:nvSpPr>
            <p:spPr>
              <a:xfrm rot="5400000">
                <a:off x="5364492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384C482-BA9F-975E-FE00-15ED5A9D6381}"/>
                  </a:ext>
                </a:extLst>
              </p:cNvPr>
              <p:cNvSpPr/>
              <p:nvPr/>
            </p:nvSpPr>
            <p:spPr>
              <a:xfrm rot="5400000">
                <a:off x="5517673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06D5D123-FEA7-8D89-BCB5-7554BD8E1497}"/>
                  </a:ext>
                </a:extLst>
              </p:cNvPr>
              <p:cNvSpPr/>
              <p:nvPr/>
            </p:nvSpPr>
            <p:spPr>
              <a:xfrm rot="5400000">
                <a:off x="5670424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46CDEEA-6C95-D424-1AD3-CAF33ED6AC58}"/>
                  </a:ext>
                </a:extLst>
              </p:cNvPr>
              <p:cNvSpPr/>
              <p:nvPr/>
            </p:nvSpPr>
            <p:spPr>
              <a:xfrm rot="5400000">
                <a:off x="5823605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E0A92F6-E0AF-6A01-4436-2F3A24A81325}"/>
                  </a:ext>
                </a:extLst>
              </p:cNvPr>
              <p:cNvSpPr/>
              <p:nvPr/>
            </p:nvSpPr>
            <p:spPr>
              <a:xfrm rot="5400000">
                <a:off x="5975820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141052D-7559-3AA2-F712-57728F751875}"/>
                  </a:ext>
                </a:extLst>
              </p:cNvPr>
              <p:cNvSpPr/>
              <p:nvPr/>
            </p:nvSpPr>
            <p:spPr>
              <a:xfrm rot="5400000">
                <a:off x="6129001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7A5CF88-012E-8E77-0771-F29AE3A22300}"/>
                  </a:ext>
                </a:extLst>
              </p:cNvPr>
              <p:cNvSpPr/>
              <p:nvPr/>
            </p:nvSpPr>
            <p:spPr>
              <a:xfrm rot="5400000">
                <a:off x="6284133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9BD9F002-451F-B2BA-8BDE-21CB9A6A888A}"/>
                  </a:ext>
                </a:extLst>
              </p:cNvPr>
              <p:cNvSpPr/>
              <p:nvPr/>
            </p:nvSpPr>
            <p:spPr>
              <a:xfrm rot="5400000">
                <a:off x="6437314" y="4505811"/>
                <a:ext cx="2475823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6E655BD-03DE-E064-B253-991B2D22DB63}"/>
                  </a:ext>
                </a:extLst>
              </p:cNvPr>
              <p:cNvSpPr/>
              <p:nvPr/>
            </p:nvSpPr>
            <p:spPr>
              <a:xfrm>
                <a:off x="5303261" y="3478811"/>
                <a:ext cx="2448556" cy="153181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311B2DA-7BEF-F93A-9820-D30E0254CB01}"/>
                </a:ext>
              </a:extLst>
            </p:cNvPr>
            <p:cNvSpPr/>
            <p:nvPr/>
          </p:nvSpPr>
          <p:spPr>
            <a:xfrm>
              <a:off x="38367" y="3836645"/>
              <a:ext cx="2448555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9E9E1F4-4088-D945-F5FA-B473E6796574}"/>
                </a:ext>
              </a:extLst>
            </p:cNvPr>
            <p:cNvSpPr/>
            <p:nvPr/>
          </p:nvSpPr>
          <p:spPr>
            <a:xfrm>
              <a:off x="38367" y="3990211"/>
              <a:ext cx="2448555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6CF5906-04A0-1508-227C-04391E998706}"/>
                </a:ext>
              </a:extLst>
            </p:cNvPr>
            <p:cNvSpPr/>
            <p:nvPr/>
          </p:nvSpPr>
          <p:spPr>
            <a:xfrm>
              <a:off x="35415" y="4307383"/>
              <a:ext cx="2448555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F403FD8-2BC9-75BD-8BDE-7752918CC57B}"/>
                </a:ext>
              </a:extLst>
            </p:cNvPr>
            <p:cNvSpPr/>
            <p:nvPr/>
          </p:nvSpPr>
          <p:spPr>
            <a:xfrm>
              <a:off x="38364" y="4609313"/>
              <a:ext cx="2445606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9181DC6-2521-25F7-D0D1-F5D4EEAEAB9D}"/>
                </a:ext>
              </a:extLst>
            </p:cNvPr>
            <p:cNvSpPr/>
            <p:nvPr/>
          </p:nvSpPr>
          <p:spPr>
            <a:xfrm>
              <a:off x="36590" y="4910958"/>
              <a:ext cx="2447380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49F411A-E005-979D-7F70-0A1B76ABBEF1}"/>
                </a:ext>
              </a:extLst>
            </p:cNvPr>
            <p:cNvSpPr/>
            <p:nvPr/>
          </p:nvSpPr>
          <p:spPr>
            <a:xfrm>
              <a:off x="36590" y="5215699"/>
              <a:ext cx="2447380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4BF8A2C-3F60-AC60-4744-D2834CE92792}"/>
                </a:ext>
              </a:extLst>
            </p:cNvPr>
            <p:cNvSpPr/>
            <p:nvPr/>
          </p:nvSpPr>
          <p:spPr>
            <a:xfrm>
              <a:off x="36590" y="5369263"/>
              <a:ext cx="2447380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6B1681C-B384-46D3-D1EB-9613B27C6B66}"/>
                </a:ext>
              </a:extLst>
            </p:cNvPr>
            <p:cNvSpPr/>
            <p:nvPr/>
          </p:nvSpPr>
          <p:spPr>
            <a:xfrm>
              <a:off x="36590" y="5684975"/>
              <a:ext cx="2447380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29A6B12-3FC2-B77F-EF1E-A21EC68A9BC6}"/>
                </a:ext>
              </a:extLst>
            </p:cNvPr>
            <p:cNvSpPr/>
            <p:nvPr/>
          </p:nvSpPr>
          <p:spPr>
            <a:xfrm>
              <a:off x="36590" y="5838539"/>
              <a:ext cx="2447380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A3D07D2-ADB7-E39B-8F89-48D7CFFE34D5}"/>
                </a:ext>
              </a:extLst>
            </p:cNvPr>
            <p:cNvSpPr/>
            <p:nvPr/>
          </p:nvSpPr>
          <p:spPr>
            <a:xfrm rot="5400000">
              <a:off x="-1049000" y="4791047"/>
              <a:ext cx="2475825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9F72F9E-82A9-D4E3-103C-0B299CE48C01}"/>
                </a:ext>
              </a:extLst>
            </p:cNvPr>
            <p:cNvSpPr/>
            <p:nvPr/>
          </p:nvSpPr>
          <p:spPr>
            <a:xfrm rot="5400000">
              <a:off x="-895819" y="4791047"/>
              <a:ext cx="2475825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1FB97B2-E12B-84E2-388B-A036BF6ED980}"/>
                </a:ext>
              </a:extLst>
            </p:cNvPr>
            <p:cNvSpPr/>
            <p:nvPr/>
          </p:nvSpPr>
          <p:spPr>
            <a:xfrm rot="5400000">
              <a:off x="-743068" y="4791047"/>
              <a:ext cx="2475824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10FF585-5604-5E3A-4E1A-D753DF05545E}"/>
                </a:ext>
              </a:extLst>
            </p:cNvPr>
            <p:cNvSpPr/>
            <p:nvPr/>
          </p:nvSpPr>
          <p:spPr>
            <a:xfrm rot="5400000">
              <a:off x="-589885" y="4791047"/>
              <a:ext cx="2475823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F149DA5-6710-8B1F-F4AD-8F76F6BB5FA5}"/>
                </a:ext>
              </a:extLst>
            </p:cNvPr>
            <p:cNvSpPr/>
            <p:nvPr/>
          </p:nvSpPr>
          <p:spPr>
            <a:xfrm rot="5400000">
              <a:off x="-437134" y="4791047"/>
              <a:ext cx="2475823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6180206-84B8-E83E-0293-3FEFF9AEEE33}"/>
                </a:ext>
              </a:extLst>
            </p:cNvPr>
            <p:cNvSpPr/>
            <p:nvPr/>
          </p:nvSpPr>
          <p:spPr>
            <a:xfrm rot="5400000">
              <a:off x="-283953" y="4791047"/>
              <a:ext cx="2475823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EBC7411-E372-8DA6-E98B-6DF06C6CEE4D}"/>
                </a:ext>
              </a:extLst>
            </p:cNvPr>
            <p:cNvSpPr/>
            <p:nvPr/>
          </p:nvSpPr>
          <p:spPr>
            <a:xfrm rot="5400000">
              <a:off x="-131202" y="4791047"/>
              <a:ext cx="2475823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2493EC-40C7-F73C-6428-9967A7CCBDEE}"/>
                </a:ext>
              </a:extLst>
            </p:cNvPr>
            <p:cNvSpPr/>
            <p:nvPr/>
          </p:nvSpPr>
          <p:spPr>
            <a:xfrm rot="5400000">
              <a:off x="21979" y="4791047"/>
              <a:ext cx="2475823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81AF20A-8175-3FC2-0DE4-A4E55095CC9D}"/>
                </a:ext>
              </a:extLst>
            </p:cNvPr>
            <p:cNvSpPr/>
            <p:nvPr/>
          </p:nvSpPr>
          <p:spPr>
            <a:xfrm rot="5400000">
              <a:off x="176507" y="4791047"/>
              <a:ext cx="2475822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ED64297-73E0-05E8-454B-EAA3ECCA9AF0}"/>
                </a:ext>
              </a:extLst>
            </p:cNvPr>
            <p:cNvSpPr/>
            <p:nvPr/>
          </p:nvSpPr>
          <p:spPr>
            <a:xfrm rot="5400000">
              <a:off x="329688" y="4791048"/>
              <a:ext cx="2475821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446CA57-D065-C7B3-3711-3179B6B59F96}"/>
                </a:ext>
              </a:extLst>
            </p:cNvPr>
            <p:cNvSpPr/>
            <p:nvPr/>
          </p:nvSpPr>
          <p:spPr>
            <a:xfrm rot="5400000">
              <a:off x="482439" y="4791048"/>
              <a:ext cx="2475821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2C662EA-93D2-BE45-2DEC-FC4110D3E4A4}"/>
                </a:ext>
              </a:extLst>
            </p:cNvPr>
            <p:cNvSpPr/>
            <p:nvPr/>
          </p:nvSpPr>
          <p:spPr>
            <a:xfrm rot="5400000">
              <a:off x="635620" y="4791048"/>
              <a:ext cx="2475821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4779869-778D-4DE4-159D-C86ED9C4EF93}"/>
                </a:ext>
              </a:extLst>
            </p:cNvPr>
            <p:cNvSpPr/>
            <p:nvPr/>
          </p:nvSpPr>
          <p:spPr>
            <a:xfrm rot="5400000">
              <a:off x="787835" y="4791048"/>
              <a:ext cx="2475821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E84B8E9-4E32-CBC0-2200-2C5FFF1B94EC}"/>
                </a:ext>
              </a:extLst>
            </p:cNvPr>
            <p:cNvSpPr/>
            <p:nvPr/>
          </p:nvSpPr>
          <p:spPr>
            <a:xfrm rot="5400000">
              <a:off x="941016" y="4791048"/>
              <a:ext cx="2475821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C7D402C-8C47-3F1E-7A42-9A997FD645F1}"/>
                </a:ext>
              </a:extLst>
            </p:cNvPr>
            <p:cNvSpPr/>
            <p:nvPr/>
          </p:nvSpPr>
          <p:spPr>
            <a:xfrm rot="5400000">
              <a:off x="1096148" y="4791048"/>
              <a:ext cx="2475821" cy="1531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081A8CB-A5D4-8A42-CEEC-9B53C2963CD2}"/>
                </a:ext>
              </a:extLst>
            </p:cNvPr>
            <p:cNvSpPr/>
            <p:nvPr/>
          </p:nvSpPr>
          <p:spPr>
            <a:xfrm>
              <a:off x="32600" y="5919642"/>
              <a:ext cx="2447380" cy="132635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F8B9A03-F579-56BB-6C90-E5FDBF60FBA6}"/>
                </a:ext>
              </a:extLst>
            </p:cNvPr>
            <p:cNvSpPr/>
            <p:nvPr/>
          </p:nvSpPr>
          <p:spPr>
            <a:xfrm>
              <a:off x="38364" y="3630362"/>
              <a:ext cx="2447380" cy="7312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CF4FF0B7-1327-B7AB-1D4D-5BFAF0DF66A1}"/>
              </a:ext>
            </a:extLst>
          </p:cNvPr>
          <p:cNvSpPr txBox="1"/>
          <p:nvPr/>
        </p:nvSpPr>
        <p:spPr>
          <a:xfrm>
            <a:off x="4154341" y="3742426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Contour lines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90FF075-EACA-ED87-C1F9-18EE4EE7F532}"/>
              </a:ext>
            </a:extLst>
          </p:cNvPr>
          <p:cNvSpPr txBox="1"/>
          <p:nvPr/>
        </p:nvSpPr>
        <p:spPr>
          <a:xfrm>
            <a:off x="2631424" y="5633204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Catchment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26C460-DAF1-2B16-0976-3940E9C04CE6}"/>
              </a:ext>
            </a:extLst>
          </p:cNvPr>
          <p:cNvSpPr txBox="1"/>
          <p:nvPr/>
        </p:nvSpPr>
        <p:spPr>
          <a:xfrm>
            <a:off x="272939" y="6194339"/>
            <a:ext cx="116794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latin typeface="+mn-lt"/>
              </a:rPr>
              <a:t>*</a:t>
            </a:r>
            <a:r>
              <a:rPr lang="en-US" sz="800" err="1">
                <a:latin typeface="+mn-lt"/>
              </a:rPr>
              <a:t>Selkowitz</a:t>
            </a:r>
            <a:r>
              <a:rPr lang="en-US" sz="800">
                <a:latin typeface="+mn-lt"/>
              </a:rPr>
              <a:t>, D.J.; Forster, R.R.; Caldwell, M.K. Prevalence of Pure Versus Mixed Snow Cover Pixels across Spatial Resolutions in Alpine Environments. </a:t>
            </a:r>
            <a:r>
              <a:rPr lang="en-US" sz="800" i="1">
                <a:latin typeface="+mn-lt"/>
              </a:rPr>
              <a:t>Remote Sens.</a:t>
            </a:r>
            <a:r>
              <a:rPr lang="en-US" sz="800">
                <a:latin typeface="+mn-lt"/>
              </a:rPr>
              <a:t> </a:t>
            </a:r>
            <a:r>
              <a:rPr lang="en-US" sz="800" b="1">
                <a:latin typeface="+mn-lt"/>
              </a:rPr>
              <a:t>2014</a:t>
            </a:r>
            <a:r>
              <a:rPr lang="en-US" sz="800">
                <a:latin typeface="+mn-lt"/>
              </a:rPr>
              <a:t>, </a:t>
            </a:r>
            <a:r>
              <a:rPr lang="en-US" sz="800" i="1">
                <a:latin typeface="+mn-lt"/>
              </a:rPr>
              <a:t>6</a:t>
            </a:r>
            <a:r>
              <a:rPr lang="en-US" sz="800">
                <a:latin typeface="+mn-lt"/>
              </a:rPr>
              <a:t>, 12478-12508. https://doi.org/10.3390/rs61212478 </a:t>
            </a:r>
          </a:p>
        </p:txBody>
      </p:sp>
    </p:spTree>
    <p:extLst>
      <p:ext uri="{BB962C8B-B14F-4D97-AF65-F5344CB8AC3E}">
        <p14:creationId xmlns:p14="http://schemas.microsoft.com/office/powerpoint/2010/main" val="183153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Introduction: Snow Cover Fraction (SCF)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594ADF-9743-FA69-16D3-AED410FFC31C}"/>
              </a:ext>
            </a:extLst>
          </p:cNvPr>
          <p:cNvGrpSpPr/>
          <p:nvPr/>
        </p:nvGrpSpPr>
        <p:grpSpPr>
          <a:xfrm>
            <a:off x="691417" y="1633544"/>
            <a:ext cx="1825155" cy="2106434"/>
            <a:chOff x="2184347" y="874556"/>
            <a:chExt cx="2030808" cy="238662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DF9C3B2-1196-A146-B002-4B7EF0D770D0}"/>
                </a:ext>
              </a:extLst>
            </p:cNvPr>
            <p:cNvSpPr/>
            <p:nvPr/>
          </p:nvSpPr>
          <p:spPr>
            <a:xfrm rot="8190253">
              <a:off x="2323279" y="1216398"/>
              <a:ext cx="1804032" cy="1806914"/>
            </a:xfrm>
            <a:custGeom>
              <a:avLst/>
              <a:gdLst>
                <a:gd name="connsiteX0" fmla="*/ 504876 w 1804032"/>
                <a:gd name="connsiteY0" fmla="*/ 1350436 h 1807701"/>
                <a:gd name="connsiteX1" fmla="*/ 12142 w 1804032"/>
                <a:gd name="connsiteY1" fmla="*/ 496124 h 1807701"/>
                <a:gd name="connsiteX2" fmla="*/ 0 w 1804032"/>
                <a:gd name="connsiteY2" fmla="*/ 412432 h 1807701"/>
                <a:gd name="connsiteX3" fmla="*/ 19023 w 1804032"/>
                <a:gd name="connsiteY3" fmla="*/ 385674 h 1807701"/>
                <a:gd name="connsiteX4" fmla="*/ 796491 w 1804032"/>
                <a:gd name="connsiteY4" fmla="*/ 0 h 1807701"/>
                <a:gd name="connsiteX5" fmla="*/ 1804032 w 1804032"/>
                <a:gd name="connsiteY5" fmla="*/ 0 h 1807701"/>
                <a:gd name="connsiteX6" fmla="*/ 1804032 w 1804032"/>
                <a:gd name="connsiteY6" fmla="*/ 1059813 h 1807701"/>
                <a:gd name="connsiteX7" fmla="*/ 1573959 w 1804032"/>
                <a:gd name="connsiteY7" fmla="*/ 1733953 h 1807701"/>
                <a:gd name="connsiteX8" fmla="*/ 1510309 w 1804032"/>
                <a:gd name="connsiteY8" fmla="*/ 1807618 h 1807701"/>
                <a:gd name="connsiteX9" fmla="*/ 1493298 w 1804032"/>
                <a:gd name="connsiteY9" fmla="*/ 1807701 h 1807701"/>
                <a:gd name="connsiteX10" fmla="*/ 504876 w 1804032"/>
                <a:gd name="connsiteY10" fmla="*/ 1350436 h 18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4032" h="1807701">
                  <a:moveTo>
                    <a:pt x="504876" y="1350436"/>
                  </a:moveTo>
                  <a:cubicBezTo>
                    <a:pt x="237029" y="1096296"/>
                    <a:pt x="68344" y="788431"/>
                    <a:pt x="12142" y="496124"/>
                  </a:cubicBezTo>
                  <a:lnTo>
                    <a:pt x="0" y="412432"/>
                  </a:lnTo>
                  <a:lnTo>
                    <a:pt x="19023" y="385674"/>
                  </a:lnTo>
                  <a:cubicBezTo>
                    <a:pt x="203821" y="150133"/>
                    <a:pt x="483488" y="0"/>
                    <a:pt x="796491" y="0"/>
                  </a:cubicBezTo>
                  <a:lnTo>
                    <a:pt x="1804032" y="0"/>
                  </a:lnTo>
                  <a:lnTo>
                    <a:pt x="1804032" y="1059813"/>
                  </a:lnTo>
                  <a:cubicBezTo>
                    <a:pt x="1804032" y="1315890"/>
                    <a:pt x="1717690" y="1550754"/>
                    <a:pt x="1573959" y="1733953"/>
                  </a:cubicBezTo>
                  <a:lnTo>
                    <a:pt x="1510309" y="1807618"/>
                  </a:lnTo>
                  <a:lnTo>
                    <a:pt x="1493298" y="1807701"/>
                  </a:lnTo>
                  <a:cubicBezTo>
                    <a:pt x="1168846" y="1793352"/>
                    <a:pt x="806203" y="1636342"/>
                    <a:pt x="504876" y="1350436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566843-2E72-03F5-9B3A-2242BB0671E6}"/>
                </a:ext>
              </a:extLst>
            </p:cNvPr>
            <p:cNvSpPr/>
            <p:nvPr/>
          </p:nvSpPr>
          <p:spPr>
            <a:xfrm rot="8190253">
              <a:off x="2927977" y="2740213"/>
              <a:ext cx="601528" cy="520969"/>
            </a:xfrm>
            <a:custGeom>
              <a:avLst/>
              <a:gdLst>
                <a:gd name="connsiteX0" fmla="*/ 153188 w 601528"/>
                <a:gd name="connsiteY0" fmla="*/ 157725 h 520969"/>
                <a:gd name="connsiteX1" fmla="*/ 0 w 601528"/>
                <a:gd name="connsiteY1" fmla="*/ 0 h 520969"/>
                <a:gd name="connsiteX2" fmla="*/ 601528 w 601528"/>
                <a:gd name="connsiteY2" fmla="*/ 0 h 520969"/>
                <a:gd name="connsiteX3" fmla="*/ 601528 w 601528"/>
                <a:gd name="connsiteY3" fmla="*/ 520969 h 520969"/>
                <a:gd name="connsiteX4" fmla="*/ 395347 w 601528"/>
                <a:gd name="connsiteY4" fmla="*/ 369387 h 520969"/>
                <a:gd name="connsiteX5" fmla="*/ 153188 w 601528"/>
                <a:gd name="connsiteY5" fmla="*/ 157725 h 52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528" h="520969">
                  <a:moveTo>
                    <a:pt x="153188" y="157725"/>
                  </a:moveTo>
                  <a:lnTo>
                    <a:pt x="0" y="0"/>
                  </a:lnTo>
                  <a:lnTo>
                    <a:pt x="601528" y="0"/>
                  </a:lnTo>
                  <a:lnTo>
                    <a:pt x="601528" y="520969"/>
                  </a:lnTo>
                  <a:lnTo>
                    <a:pt x="395347" y="369387"/>
                  </a:lnTo>
                  <a:cubicBezTo>
                    <a:pt x="314120" y="304188"/>
                    <a:pt x="233043" y="233493"/>
                    <a:pt x="153188" y="15772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A7748829-5D1D-449B-CA25-5FA9DA2E9523}"/>
                </a:ext>
              </a:extLst>
            </p:cNvPr>
            <p:cNvSpPr/>
            <p:nvPr/>
          </p:nvSpPr>
          <p:spPr>
            <a:xfrm rot="8190253">
              <a:off x="2184347" y="874556"/>
              <a:ext cx="2015082" cy="2119625"/>
            </a:xfrm>
            <a:prstGeom prst="teardrop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75F62D4-56C5-59A1-54CA-07E58020618C}"/>
                </a:ext>
              </a:extLst>
            </p:cNvPr>
            <p:cNvSpPr/>
            <p:nvPr/>
          </p:nvSpPr>
          <p:spPr>
            <a:xfrm rot="8190253">
              <a:off x="2553036" y="1799638"/>
              <a:ext cx="1351745" cy="1312357"/>
            </a:xfrm>
            <a:custGeom>
              <a:avLst/>
              <a:gdLst>
                <a:gd name="connsiteX0" fmla="*/ 352085 w 1351745"/>
                <a:gd name="connsiteY0" fmla="*/ 1000568 h 1311867"/>
                <a:gd name="connsiteX1" fmla="*/ 6816 w 1351745"/>
                <a:gd name="connsiteY1" fmla="*/ 90732 h 1311867"/>
                <a:gd name="connsiteX2" fmla="*/ 12012 w 1351745"/>
                <a:gd name="connsiteY2" fmla="*/ 60190 h 1311867"/>
                <a:gd name="connsiteX3" fmla="*/ 44592 w 1351745"/>
                <a:gd name="connsiteY3" fmla="*/ 47647 h 1311867"/>
                <a:gd name="connsiteX4" fmla="*/ 344204 w 1351745"/>
                <a:gd name="connsiteY4" fmla="*/ 0 h 1311867"/>
                <a:gd name="connsiteX5" fmla="*/ 1351745 w 1351745"/>
                <a:gd name="connsiteY5" fmla="*/ 0 h 1311867"/>
                <a:gd name="connsiteX6" fmla="*/ 1351745 w 1351745"/>
                <a:gd name="connsiteY6" fmla="*/ 1059813 h 1311867"/>
                <a:gd name="connsiteX7" fmla="*/ 1331276 w 1351745"/>
                <a:gd name="connsiteY7" fmla="*/ 1273403 h 1311867"/>
                <a:gd name="connsiteX8" fmla="*/ 1328065 w 1351745"/>
                <a:gd name="connsiteY8" fmla="*/ 1286539 h 1311867"/>
                <a:gd name="connsiteX9" fmla="*/ 1278788 w 1351745"/>
                <a:gd name="connsiteY9" fmla="*/ 1297610 h 1311867"/>
                <a:gd name="connsiteX10" fmla="*/ 352085 w 1351745"/>
                <a:gd name="connsiteY10" fmla="*/ 1000568 h 131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1745" h="1311867">
                  <a:moveTo>
                    <a:pt x="352085" y="1000568"/>
                  </a:moveTo>
                  <a:cubicBezTo>
                    <a:pt x="87343" y="749375"/>
                    <a:pt x="-30751" y="406367"/>
                    <a:pt x="6816" y="90732"/>
                  </a:cubicBezTo>
                  <a:lnTo>
                    <a:pt x="12012" y="60190"/>
                  </a:lnTo>
                  <a:lnTo>
                    <a:pt x="44592" y="47647"/>
                  </a:lnTo>
                  <a:cubicBezTo>
                    <a:pt x="139239" y="16681"/>
                    <a:pt x="239870" y="0"/>
                    <a:pt x="344204" y="0"/>
                  </a:cubicBezTo>
                  <a:lnTo>
                    <a:pt x="1351745" y="0"/>
                  </a:lnTo>
                  <a:lnTo>
                    <a:pt x="1351745" y="1059813"/>
                  </a:lnTo>
                  <a:cubicBezTo>
                    <a:pt x="1351745" y="1132978"/>
                    <a:pt x="1344697" y="1204411"/>
                    <a:pt x="1331276" y="1273403"/>
                  </a:cubicBezTo>
                  <a:lnTo>
                    <a:pt x="1328065" y="1286539"/>
                  </a:lnTo>
                  <a:lnTo>
                    <a:pt x="1278788" y="1297610"/>
                  </a:lnTo>
                  <a:cubicBezTo>
                    <a:pt x="965559" y="1351691"/>
                    <a:pt x="616826" y="1251762"/>
                    <a:pt x="352085" y="100056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2928DBE-10D5-4E98-64A4-F2FB723B9D45}"/>
                </a:ext>
              </a:extLst>
            </p:cNvPr>
            <p:cNvSpPr/>
            <p:nvPr/>
          </p:nvSpPr>
          <p:spPr>
            <a:xfrm rot="8190253">
              <a:off x="2201299" y="921706"/>
              <a:ext cx="2013856" cy="2065559"/>
            </a:xfrm>
            <a:custGeom>
              <a:avLst/>
              <a:gdLst>
                <a:gd name="connsiteX0" fmla="*/ 404645 w 2012653"/>
                <a:gd name="connsiteY0" fmla="*/ 1675945 h 2073148"/>
                <a:gd name="connsiteX1" fmla="*/ 1319 w 2012653"/>
                <a:gd name="connsiteY1" fmla="*/ 1014902 h 2073148"/>
                <a:gd name="connsiteX2" fmla="*/ 0 w 2012653"/>
                <a:gd name="connsiteY2" fmla="*/ 1009204 h 2073148"/>
                <a:gd name="connsiteX3" fmla="*/ 2773 w 2012653"/>
                <a:gd name="connsiteY3" fmla="*/ 951453 h 2073148"/>
                <a:gd name="connsiteX4" fmla="*/ 1005112 w 2012653"/>
                <a:gd name="connsiteY4" fmla="*/ 0 h 2073148"/>
                <a:gd name="connsiteX5" fmla="*/ 2012653 w 2012653"/>
                <a:gd name="connsiteY5" fmla="*/ 0 h 2073148"/>
                <a:gd name="connsiteX6" fmla="*/ 2012653 w 2012653"/>
                <a:gd name="connsiteY6" fmla="*/ 1059813 h 2073148"/>
                <a:gd name="connsiteX7" fmla="*/ 1304724 w 2012653"/>
                <a:gd name="connsiteY7" fmla="*/ 2071979 h 2073148"/>
                <a:gd name="connsiteX8" fmla="*/ 1300401 w 2012653"/>
                <a:gd name="connsiteY8" fmla="*/ 2073148 h 2073148"/>
                <a:gd name="connsiteX9" fmla="*/ 1207464 w 2012653"/>
                <a:gd name="connsiteY9" fmla="*/ 2065495 h 2073148"/>
                <a:gd name="connsiteX10" fmla="*/ 404645 w 2012653"/>
                <a:gd name="connsiteY10" fmla="*/ 1675945 h 207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2653" h="2073148">
                  <a:moveTo>
                    <a:pt x="404645" y="1675945"/>
                  </a:moveTo>
                  <a:cubicBezTo>
                    <a:pt x="203761" y="1485340"/>
                    <a:pt x="68377" y="1254268"/>
                    <a:pt x="1319" y="1014902"/>
                  </a:cubicBezTo>
                  <a:lnTo>
                    <a:pt x="0" y="1009204"/>
                  </a:lnTo>
                  <a:lnTo>
                    <a:pt x="2773" y="951453"/>
                  </a:lnTo>
                  <a:cubicBezTo>
                    <a:pt x="54369" y="417036"/>
                    <a:pt x="483440" y="0"/>
                    <a:pt x="1005112" y="0"/>
                  </a:cubicBezTo>
                  <a:lnTo>
                    <a:pt x="2012653" y="0"/>
                  </a:lnTo>
                  <a:lnTo>
                    <a:pt x="2012653" y="1059813"/>
                  </a:lnTo>
                  <a:cubicBezTo>
                    <a:pt x="2012653" y="1535385"/>
                    <a:pt x="1714863" y="1937795"/>
                    <a:pt x="1304724" y="2071979"/>
                  </a:cubicBezTo>
                  <a:lnTo>
                    <a:pt x="1300401" y="2073148"/>
                  </a:lnTo>
                  <a:lnTo>
                    <a:pt x="1207464" y="2065495"/>
                  </a:lnTo>
                  <a:cubicBezTo>
                    <a:pt x="923703" y="2028766"/>
                    <a:pt x="639011" y="1898317"/>
                    <a:pt x="404645" y="1675945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6C9935-85A8-3E28-31EF-2A0C10F8118A}"/>
                </a:ext>
              </a:extLst>
            </p:cNvPr>
            <p:cNvSpPr/>
            <p:nvPr/>
          </p:nvSpPr>
          <p:spPr>
            <a:xfrm rot="8190253">
              <a:off x="2768106" y="2341191"/>
              <a:ext cx="955790" cy="842167"/>
            </a:xfrm>
            <a:custGeom>
              <a:avLst/>
              <a:gdLst>
                <a:gd name="connsiteX0" fmla="*/ 286098 w 955790"/>
                <a:gd name="connsiteY0" fmla="*/ 586052 h 842167"/>
                <a:gd name="connsiteX1" fmla="*/ 667 w 955790"/>
                <a:gd name="connsiteY1" fmla="*/ 34989 h 842167"/>
                <a:gd name="connsiteX2" fmla="*/ 0 w 955790"/>
                <a:gd name="connsiteY2" fmla="*/ 0 h 842167"/>
                <a:gd name="connsiteX3" fmla="*/ 955790 w 955790"/>
                <a:gd name="connsiteY3" fmla="*/ 0 h 842167"/>
                <a:gd name="connsiteX4" fmla="*/ 955790 w 955790"/>
                <a:gd name="connsiteY4" fmla="*/ 838675 h 842167"/>
                <a:gd name="connsiteX5" fmla="*/ 851381 w 955790"/>
                <a:gd name="connsiteY5" fmla="*/ 842167 h 842167"/>
                <a:gd name="connsiteX6" fmla="*/ 286098 w 955790"/>
                <a:gd name="connsiteY6" fmla="*/ 586052 h 8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790" h="842167">
                  <a:moveTo>
                    <a:pt x="286098" y="586052"/>
                  </a:moveTo>
                  <a:cubicBezTo>
                    <a:pt x="119986" y="428441"/>
                    <a:pt x="23072" y="229393"/>
                    <a:pt x="667" y="34989"/>
                  </a:cubicBezTo>
                  <a:lnTo>
                    <a:pt x="0" y="0"/>
                  </a:lnTo>
                  <a:lnTo>
                    <a:pt x="955790" y="0"/>
                  </a:lnTo>
                  <a:lnTo>
                    <a:pt x="955790" y="838675"/>
                  </a:lnTo>
                  <a:lnTo>
                    <a:pt x="851381" y="842167"/>
                  </a:lnTo>
                  <a:cubicBezTo>
                    <a:pt x="656069" y="829997"/>
                    <a:pt x="452210" y="743663"/>
                    <a:pt x="286098" y="586052"/>
                  </a:cubicBezTo>
                  <a:close/>
                </a:path>
              </a:pathLst>
            </a:custGeom>
            <a:solidFill>
              <a:srgbClr val="996633">
                <a:alpha val="70000"/>
              </a:srgb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1" name="Teardrop 30">
            <a:extLst>
              <a:ext uri="{FF2B5EF4-FFF2-40B4-BE49-F238E27FC236}">
                <a16:creationId xmlns:a16="http://schemas.microsoft.com/office/drawing/2014/main" id="{F1883F6A-FEFF-8B16-A1C8-8E15E2BA6E76}"/>
              </a:ext>
            </a:extLst>
          </p:cNvPr>
          <p:cNvSpPr/>
          <p:nvPr/>
        </p:nvSpPr>
        <p:spPr>
          <a:xfrm>
            <a:off x="1578572" y="2475804"/>
            <a:ext cx="183901" cy="304771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87CA58D0-8191-EBE5-B36B-1275B121B2BD}"/>
              </a:ext>
            </a:extLst>
          </p:cNvPr>
          <p:cNvSpPr/>
          <p:nvPr/>
        </p:nvSpPr>
        <p:spPr>
          <a:xfrm>
            <a:off x="1129665" y="2074623"/>
            <a:ext cx="96755" cy="153180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7F256EFC-202E-E697-37AA-DAF2342529D9}"/>
              </a:ext>
            </a:extLst>
          </p:cNvPr>
          <p:cNvSpPr/>
          <p:nvPr/>
        </p:nvSpPr>
        <p:spPr>
          <a:xfrm>
            <a:off x="1962815" y="2176410"/>
            <a:ext cx="297330" cy="264589"/>
          </a:xfrm>
          <a:prstGeom prst="teardrop">
            <a:avLst/>
          </a:prstGeom>
          <a:solidFill>
            <a:srgbClr val="996633">
              <a:alpha val="7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FAB1F1-5C4A-EF8A-5E65-B60077A55637}"/>
              </a:ext>
            </a:extLst>
          </p:cNvPr>
          <p:cNvSpPr/>
          <p:nvPr/>
        </p:nvSpPr>
        <p:spPr>
          <a:xfrm>
            <a:off x="392465" y="1448511"/>
            <a:ext cx="2438294" cy="247582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632D12-6414-D7CE-0F3C-A473D068A72E}"/>
              </a:ext>
            </a:extLst>
          </p:cNvPr>
          <p:cNvSpPr txBox="1"/>
          <p:nvPr/>
        </p:nvSpPr>
        <p:spPr>
          <a:xfrm>
            <a:off x="2260145" y="1182998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Image domain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862D105-6D4A-7F79-7490-049A0B440BA9}"/>
              </a:ext>
            </a:extLst>
          </p:cNvPr>
          <p:cNvSpPr/>
          <p:nvPr/>
        </p:nvSpPr>
        <p:spPr>
          <a:xfrm>
            <a:off x="2000975" y="4122688"/>
            <a:ext cx="156955" cy="172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B4E346-3290-18D1-1BEA-14C06A501D95}"/>
              </a:ext>
            </a:extLst>
          </p:cNvPr>
          <p:cNvSpPr/>
          <p:nvPr/>
        </p:nvSpPr>
        <p:spPr>
          <a:xfrm>
            <a:off x="522970" y="4123308"/>
            <a:ext cx="156955" cy="172002"/>
          </a:xfrm>
          <a:prstGeom prst="rect">
            <a:avLst/>
          </a:prstGeom>
          <a:solidFill>
            <a:srgbClr val="B794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917949-5DE4-093E-3EFB-33F2C2D98860}"/>
              </a:ext>
            </a:extLst>
          </p:cNvPr>
          <p:cNvSpPr txBox="1"/>
          <p:nvPr/>
        </p:nvSpPr>
        <p:spPr>
          <a:xfrm>
            <a:off x="2147015" y="4070189"/>
            <a:ext cx="119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Snow</a:t>
            </a:r>
            <a:endParaRPr lang="en-US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20C374-59DD-FC02-0DDF-3560D5C96BA6}"/>
              </a:ext>
            </a:extLst>
          </p:cNvPr>
          <p:cNvSpPr txBox="1"/>
          <p:nvPr/>
        </p:nvSpPr>
        <p:spPr>
          <a:xfrm>
            <a:off x="679925" y="4070809"/>
            <a:ext cx="133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Snow-free</a:t>
            </a:r>
            <a:endParaRPr lang="en-US" sz="1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8BD28E-B38A-A9C2-53EE-C3CB85DDA66A}"/>
              </a:ext>
            </a:extLst>
          </p:cNvPr>
          <p:cNvSpPr txBox="1"/>
          <p:nvPr/>
        </p:nvSpPr>
        <p:spPr>
          <a:xfrm>
            <a:off x="2038204" y="1682829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Contour lines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BF98F0-347D-1EA1-E326-1A8EFABF3846}"/>
              </a:ext>
            </a:extLst>
          </p:cNvPr>
          <p:cNvSpPr txBox="1"/>
          <p:nvPr/>
        </p:nvSpPr>
        <p:spPr>
          <a:xfrm>
            <a:off x="516642" y="3566550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Catchment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331D1AB-DFDB-85D5-AB4B-2EC7FE489316}"/>
              </a:ext>
            </a:extLst>
          </p:cNvPr>
          <p:cNvGrpSpPr/>
          <p:nvPr/>
        </p:nvGrpSpPr>
        <p:grpSpPr>
          <a:xfrm>
            <a:off x="387334" y="1453330"/>
            <a:ext cx="2448556" cy="2475824"/>
            <a:chOff x="8999831" y="2210203"/>
            <a:chExt cx="2448556" cy="2475824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A3B55E6-0E04-CC3F-BE2E-AC778FF232A3}"/>
                </a:ext>
              </a:extLst>
            </p:cNvPr>
            <p:cNvSpPr/>
            <p:nvPr/>
          </p:nvSpPr>
          <p:spPr>
            <a:xfrm>
              <a:off x="8999831" y="2498091"/>
              <a:ext cx="2448556" cy="31678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CF25A7-9842-0D2B-17B6-CC072CFB241B}"/>
                </a:ext>
              </a:extLst>
            </p:cNvPr>
            <p:cNvSpPr/>
            <p:nvPr/>
          </p:nvSpPr>
          <p:spPr>
            <a:xfrm>
              <a:off x="8999831" y="2815263"/>
              <a:ext cx="2448556" cy="30016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9188F21-D249-38DE-01E6-0A6F13636052}"/>
                </a:ext>
              </a:extLst>
            </p:cNvPr>
            <p:cNvSpPr/>
            <p:nvPr/>
          </p:nvSpPr>
          <p:spPr>
            <a:xfrm>
              <a:off x="8999831" y="3117193"/>
              <a:ext cx="2448556" cy="30016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B22B69B-DAF9-8252-9482-4E8AAE91D03D}"/>
                </a:ext>
              </a:extLst>
            </p:cNvPr>
            <p:cNvSpPr/>
            <p:nvPr/>
          </p:nvSpPr>
          <p:spPr>
            <a:xfrm>
              <a:off x="8999831" y="3418838"/>
              <a:ext cx="2448556" cy="30435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F975F6E0-1979-EB90-114E-E88A782FEB3A}"/>
                </a:ext>
              </a:extLst>
            </p:cNvPr>
            <p:cNvSpPr/>
            <p:nvPr/>
          </p:nvSpPr>
          <p:spPr>
            <a:xfrm>
              <a:off x="8999831" y="3730721"/>
              <a:ext cx="2448556" cy="299603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81FF575A-0536-7784-80CB-6F7EC1516FD1}"/>
                </a:ext>
              </a:extLst>
            </p:cNvPr>
            <p:cNvSpPr/>
            <p:nvPr/>
          </p:nvSpPr>
          <p:spPr>
            <a:xfrm>
              <a:off x="8999831" y="4346419"/>
              <a:ext cx="2448556" cy="336776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1D11455-1174-27DB-E98B-329EFC069375}"/>
                </a:ext>
              </a:extLst>
            </p:cNvPr>
            <p:cNvSpPr/>
            <p:nvPr/>
          </p:nvSpPr>
          <p:spPr>
            <a:xfrm rot="5400000">
              <a:off x="8217864" y="3295150"/>
              <a:ext cx="2475823" cy="30593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FA7D3B9-1A6C-063E-2C80-6F3E30FE4034}"/>
                </a:ext>
              </a:extLst>
            </p:cNvPr>
            <p:cNvSpPr/>
            <p:nvPr/>
          </p:nvSpPr>
          <p:spPr>
            <a:xfrm rot="5400000">
              <a:off x="8523796" y="3295150"/>
              <a:ext cx="2475823" cy="30593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BFEDF17-423E-1D16-31C1-603DFD3ABEEB}"/>
                </a:ext>
              </a:extLst>
            </p:cNvPr>
            <p:cNvSpPr/>
            <p:nvPr/>
          </p:nvSpPr>
          <p:spPr>
            <a:xfrm rot="5400000">
              <a:off x="8829727" y="3295151"/>
              <a:ext cx="2475823" cy="30592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5479D5E-2D87-2C78-E1F7-7164ED44A925}"/>
                </a:ext>
              </a:extLst>
            </p:cNvPr>
            <p:cNvSpPr/>
            <p:nvPr/>
          </p:nvSpPr>
          <p:spPr>
            <a:xfrm rot="5400000">
              <a:off x="9137434" y="3295152"/>
              <a:ext cx="2475823" cy="30592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F49603C-1DB2-A280-E975-BF8A1772F276}"/>
                </a:ext>
              </a:extLst>
            </p:cNvPr>
            <p:cNvSpPr/>
            <p:nvPr/>
          </p:nvSpPr>
          <p:spPr>
            <a:xfrm rot="5400000">
              <a:off x="9443100" y="3295418"/>
              <a:ext cx="2475823" cy="305396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D10FFE0-5102-BE4B-BC37-BC6F98DD253E}"/>
                </a:ext>
              </a:extLst>
            </p:cNvPr>
            <p:cNvSpPr/>
            <p:nvPr/>
          </p:nvSpPr>
          <p:spPr>
            <a:xfrm rot="5400000">
              <a:off x="9748496" y="3295418"/>
              <a:ext cx="2475823" cy="305395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1DAF1CB-735B-8649-AD82-8BF0C497F526}"/>
                </a:ext>
              </a:extLst>
            </p:cNvPr>
            <p:cNvSpPr/>
            <p:nvPr/>
          </p:nvSpPr>
          <p:spPr>
            <a:xfrm rot="5400000">
              <a:off x="10055833" y="3293475"/>
              <a:ext cx="2475823" cy="30928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64F81CB-A98B-E2E8-2211-6E741EC43EE8}"/>
                </a:ext>
              </a:extLst>
            </p:cNvPr>
            <p:cNvSpPr/>
            <p:nvPr/>
          </p:nvSpPr>
          <p:spPr>
            <a:xfrm rot="5400000">
              <a:off x="7913724" y="3299078"/>
              <a:ext cx="2475823" cy="29807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01EE79D-5222-5EEF-99A9-492BE4B9C63F}"/>
              </a:ext>
            </a:extLst>
          </p:cNvPr>
          <p:cNvCxnSpPr>
            <a:cxnSpLocks/>
          </p:cNvCxnSpPr>
          <p:nvPr/>
        </p:nvCxnSpPr>
        <p:spPr>
          <a:xfrm flipV="1">
            <a:off x="1600509" y="2919787"/>
            <a:ext cx="2674509" cy="52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93A74FC-98EA-657A-A327-065D00A9698D}"/>
              </a:ext>
            </a:extLst>
          </p:cNvPr>
          <p:cNvCxnSpPr>
            <a:cxnSpLocks/>
          </p:cNvCxnSpPr>
          <p:nvPr/>
        </p:nvCxnSpPr>
        <p:spPr>
          <a:xfrm>
            <a:off x="1901053" y="3286534"/>
            <a:ext cx="2375478" cy="416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C9EFE9B5-E762-F91E-385E-37F2EFC625A5}"/>
                  </a:ext>
                </a:extLst>
              </p:cNvPr>
              <p:cNvSpPr txBox="1"/>
              <p:nvPr/>
            </p:nvSpPr>
            <p:spPr>
              <a:xfrm>
                <a:off x="4017555" y="5815710"/>
                <a:ext cx="1356194" cy="430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𝑆𝐶𝐹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𝑆𝐹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b="0">
                    <a:latin typeface="+mn-lt"/>
                  </a:rPr>
                  <a:t> </a:t>
                </a:r>
                <a:endParaRPr lang="en-US" sz="1400">
                  <a:latin typeface="+mn-lt"/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C9EFE9B5-E762-F91E-385E-37F2EFC62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555" y="5815710"/>
                <a:ext cx="1356194" cy="430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6278E7-B495-D931-AB0E-44275CA00741}"/>
              </a:ext>
            </a:extLst>
          </p:cNvPr>
          <p:cNvCxnSpPr>
            <a:cxnSpLocks/>
          </p:cNvCxnSpPr>
          <p:nvPr/>
        </p:nvCxnSpPr>
        <p:spPr>
          <a:xfrm flipV="1">
            <a:off x="6546651" y="2832130"/>
            <a:ext cx="0" cy="9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B6014F-DF5B-EADC-6792-7FE41D6848F0}"/>
              </a:ext>
            </a:extLst>
          </p:cNvPr>
          <p:cNvCxnSpPr>
            <a:cxnSpLocks/>
          </p:cNvCxnSpPr>
          <p:nvPr/>
        </p:nvCxnSpPr>
        <p:spPr>
          <a:xfrm>
            <a:off x="6522719" y="3807593"/>
            <a:ext cx="2003924" cy="16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C836CFB-406E-C674-F0B5-AE0D1B8164BC}"/>
              </a:ext>
            </a:extLst>
          </p:cNvPr>
          <p:cNvSpPr/>
          <p:nvPr/>
        </p:nvSpPr>
        <p:spPr>
          <a:xfrm>
            <a:off x="6549643" y="3302909"/>
            <a:ext cx="1803916" cy="501481"/>
          </a:xfrm>
          <a:custGeom>
            <a:avLst/>
            <a:gdLst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600450 w 5743575"/>
              <a:gd name="connsiteY72" fmla="*/ 2562225 h 2762250"/>
              <a:gd name="connsiteX73" fmla="*/ 3638550 w 5743575"/>
              <a:gd name="connsiteY73" fmla="*/ 2543175 h 2762250"/>
              <a:gd name="connsiteX74" fmla="*/ 3781425 w 5743575"/>
              <a:gd name="connsiteY74" fmla="*/ 2447925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600450 w 5743575"/>
              <a:gd name="connsiteY72" fmla="*/ 2562225 h 2762250"/>
              <a:gd name="connsiteX73" fmla="*/ 3638550 w 5743575"/>
              <a:gd name="connsiteY73" fmla="*/ 2543175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600450 w 5743575"/>
              <a:gd name="connsiteY72" fmla="*/ 2562225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0 w 5743575"/>
              <a:gd name="connsiteY67" fmla="*/ 2657475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35627 w 5743575"/>
              <a:gd name="connsiteY89" fmla="*/ 2388419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05375 w 5743575"/>
              <a:gd name="connsiteY92" fmla="*/ 2695575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59720 w 5743575"/>
              <a:gd name="connsiteY95" fmla="*/ 2418361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87890 w 5743575"/>
              <a:gd name="connsiteY29" fmla="*/ 711444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87890 w 5743575"/>
              <a:gd name="connsiteY29" fmla="*/ 711444 h 2762250"/>
              <a:gd name="connsiteX30" fmla="*/ 1943100 w 5743575"/>
              <a:gd name="connsiteY30" fmla="*/ 876300 h 2762250"/>
              <a:gd name="connsiteX31" fmla="*/ 1984896 w 5743575"/>
              <a:gd name="connsiteY31" fmla="*/ 747218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23164 w 5743575"/>
              <a:gd name="connsiteY28" fmla="*/ 758684 h 2762250"/>
              <a:gd name="connsiteX29" fmla="*/ 1887890 w 5743575"/>
              <a:gd name="connsiteY29" fmla="*/ 711444 h 2762250"/>
              <a:gd name="connsiteX30" fmla="*/ 1943100 w 5743575"/>
              <a:gd name="connsiteY30" fmla="*/ 876300 h 2762250"/>
              <a:gd name="connsiteX31" fmla="*/ 1984896 w 5743575"/>
              <a:gd name="connsiteY31" fmla="*/ 747218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23164 w 5743575"/>
              <a:gd name="connsiteY28" fmla="*/ 758684 h 2762250"/>
              <a:gd name="connsiteX29" fmla="*/ 1887890 w 5743575"/>
              <a:gd name="connsiteY29" fmla="*/ 711444 h 2762250"/>
              <a:gd name="connsiteX30" fmla="*/ 1958262 w 5743575"/>
              <a:gd name="connsiteY30" fmla="*/ 770156 h 2762250"/>
              <a:gd name="connsiteX31" fmla="*/ 1984896 w 5743575"/>
              <a:gd name="connsiteY31" fmla="*/ 747218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743575" h="2762250">
                <a:moveTo>
                  <a:pt x="0" y="76200"/>
                </a:moveTo>
                <a:cubicBezTo>
                  <a:pt x="25400" y="73025"/>
                  <a:pt x="51171" y="72038"/>
                  <a:pt x="76200" y="66675"/>
                </a:cubicBezTo>
                <a:cubicBezTo>
                  <a:pt x="165123" y="47620"/>
                  <a:pt x="101252" y="49800"/>
                  <a:pt x="171450" y="38100"/>
                </a:cubicBezTo>
                <a:cubicBezTo>
                  <a:pt x="233776" y="27712"/>
                  <a:pt x="288839" y="26115"/>
                  <a:pt x="352425" y="19050"/>
                </a:cubicBezTo>
                <a:cubicBezTo>
                  <a:pt x="545937" y="-2451"/>
                  <a:pt x="223371" y="21758"/>
                  <a:pt x="571500" y="0"/>
                </a:cubicBezTo>
                <a:cubicBezTo>
                  <a:pt x="676275" y="3175"/>
                  <a:pt x="781139" y="4157"/>
                  <a:pt x="885825" y="9525"/>
                </a:cubicBezTo>
                <a:cubicBezTo>
                  <a:pt x="905112" y="10514"/>
                  <a:pt x="924787" y="12554"/>
                  <a:pt x="942975" y="19050"/>
                </a:cubicBezTo>
                <a:cubicBezTo>
                  <a:pt x="969719" y="28601"/>
                  <a:pt x="992234" y="48170"/>
                  <a:pt x="1019175" y="57150"/>
                </a:cubicBezTo>
                <a:cubicBezTo>
                  <a:pt x="1028700" y="60325"/>
                  <a:pt x="1038349" y="63150"/>
                  <a:pt x="1047750" y="66675"/>
                </a:cubicBezTo>
                <a:cubicBezTo>
                  <a:pt x="1063759" y="72678"/>
                  <a:pt x="1079155" y="80318"/>
                  <a:pt x="1095375" y="85725"/>
                </a:cubicBezTo>
                <a:cubicBezTo>
                  <a:pt x="1107794" y="89865"/>
                  <a:pt x="1120775" y="92075"/>
                  <a:pt x="1133475" y="95250"/>
                </a:cubicBezTo>
                <a:cubicBezTo>
                  <a:pt x="1260271" y="222046"/>
                  <a:pt x="1108922" y="82057"/>
                  <a:pt x="1200150" y="142875"/>
                </a:cubicBezTo>
                <a:cubicBezTo>
                  <a:pt x="1223004" y="158111"/>
                  <a:pt x="1237920" y="192317"/>
                  <a:pt x="1266825" y="200025"/>
                </a:cubicBezTo>
                <a:cubicBezTo>
                  <a:pt x="1300710" y="209061"/>
                  <a:pt x="1336675" y="206375"/>
                  <a:pt x="1371600" y="209550"/>
                </a:cubicBezTo>
                <a:cubicBezTo>
                  <a:pt x="1384300" y="228600"/>
                  <a:pt x="1395644" y="248628"/>
                  <a:pt x="1409700" y="266700"/>
                </a:cubicBezTo>
                <a:cubicBezTo>
                  <a:pt x="1417970" y="277333"/>
                  <a:pt x="1430193" y="284499"/>
                  <a:pt x="1438275" y="295275"/>
                </a:cubicBezTo>
                <a:cubicBezTo>
                  <a:pt x="1449383" y="310086"/>
                  <a:pt x="1454659" y="328967"/>
                  <a:pt x="1466850" y="342900"/>
                </a:cubicBezTo>
                <a:cubicBezTo>
                  <a:pt x="1477304" y="354847"/>
                  <a:pt x="1493725" y="360250"/>
                  <a:pt x="1504950" y="371475"/>
                </a:cubicBezTo>
                <a:cubicBezTo>
                  <a:pt x="1532164" y="398689"/>
                  <a:pt x="1512661" y="404586"/>
                  <a:pt x="1552575" y="419100"/>
                </a:cubicBezTo>
                <a:cubicBezTo>
                  <a:pt x="1577180" y="428047"/>
                  <a:pt x="1603375" y="431800"/>
                  <a:pt x="1628775" y="438150"/>
                </a:cubicBezTo>
                <a:cubicBezTo>
                  <a:pt x="1651000" y="460375"/>
                  <a:pt x="1685511" y="475007"/>
                  <a:pt x="1695450" y="504825"/>
                </a:cubicBezTo>
                <a:cubicBezTo>
                  <a:pt x="1719391" y="576649"/>
                  <a:pt x="1687096" y="488117"/>
                  <a:pt x="1724025" y="561975"/>
                </a:cubicBezTo>
                <a:cubicBezTo>
                  <a:pt x="1728515" y="570955"/>
                  <a:pt x="1729595" y="581322"/>
                  <a:pt x="1733550" y="590550"/>
                </a:cubicBezTo>
                <a:cubicBezTo>
                  <a:pt x="1739143" y="603601"/>
                  <a:pt x="1747007" y="615599"/>
                  <a:pt x="1752600" y="628650"/>
                </a:cubicBezTo>
                <a:cubicBezTo>
                  <a:pt x="1762388" y="651488"/>
                  <a:pt x="1764745" y="671158"/>
                  <a:pt x="1771650" y="695325"/>
                </a:cubicBezTo>
                <a:cubicBezTo>
                  <a:pt x="1774408" y="704979"/>
                  <a:pt x="1776685" y="714920"/>
                  <a:pt x="1781175" y="723900"/>
                </a:cubicBezTo>
                <a:cubicBezTo>
                  <a:pt x="1786295" y="734139"/>
                  <a:pt x="1795105" y="742236"/>
                  <a:pt x="1800225" y="752475"/>
                </a:cubicBezTo>
                <a:cubicBezTo>
                  <a:pt x="1807871" y="767768"/>
                  <a:pt x="1815452" y="799065"/>
                  <a:pt x="1819275" y="800100"/>
                </a:cubicBezTo>
                <a:cubicBezTo>
                  <a:pt x="1823098" y="801135"/>
                  <a:pt x="1811728" y="773460"/>
                  <a:pt x="1823164" y="758684"/>
                </a:cubicBezTo>
                <a:cubicBezTo>
                  <a:pt x="1834600" y="743908"/>
                  <a:pt x="1848455" y="698299"/>
                  <a:pt x="1887890" y="711444"/>
                </a:cubicBezTo>
                <a:cubicBezTo>
                  <a:pt x="1903765" y="708269"/>
                  <a:pt x="1942094" y="764194"/>
                  <a:pt x="1958262" y="770156"/>
                </a:cubicBezTo>
                <a:cubicBezTo>
                  <a:pt x="1974430" y="776118"/>
                  <a:pt x="1981073" y="740640"/>
                  <a:pt x="1984896" y="747218"/>
                </a:cubicBezTo>
                <a:cubicBezTo>
                  <a:pt x="1988719" y="753796"/>
                  <a:pt x="1977054" y="800811"/>
                  <a:pt x="1981200" y="809625"/>
                </a:cubicBezTo>
                <a:cubicBezTo>
                  <a:pt x="1985346" y="818439"/>
                  <a:pt x="2000250" y="803275"/>
                  <a:pt x="2009775" y="800100"/>
                </a:cubicBezTo>
                <a:cubicBezTo>
                  <a:pt x="2016954" y="789331"/>
                  <a:pt x="2043491" y="745479"/>
                  <a:pt x="2057400" y="742950"/>
                </a:cubicBezTo>
                <a:cubicBezTo>
                  <a:pt x="2082585" y="738371"/>
                  <a:pt x="2108200" y="749300"/>
                  <a:pt x="2133600" y="752475"/>
                </a:cubicBezTo>
                <a:cubicBezTo>
                  <a:pt x="2152650" y="781050"/>
                  <a:pt x="2175391" y="807483"/>
                  <a:pt x="2190750" y="838200"/>
                </a:cubicBezTo>
                <a:cubicBezTo>
                  <a:pt x="2197100" y="850900"/>
                  <a:pt x="2201547" y="864746"/>
                  <a:pt x="2209800" y="876300"/>
                </a:cubicBezTo>
                <a:cubicBezTo>
                  <a:pt x="2217630" y="887261"/>
                  <a:pt x="2229751" y="894527"/>
                  <a:pt x="2238375" y="904875"/>
                </a:cubicBezTo>
                <a:cubicBezTo>
                  <a:pt x="2245704" y="913669"/>
                  <a:pt x="2251075" y="923925"/>
                  <a:pt x="2257425" y="933450"/>
                </a:cubicBezTo>
                <a:cubicBezTo>
                  <a:pt x="2260600" y="949325"/>
                  <a:pt x="2262690" y="965456"/>
                  <a:pt x="2266950" y="981075"/>
                </a:cubicBezTo>
                <a:cubicBezTo>
                  <a:pt x="2272234" y="1000448"/>
                  <a:pt x="2279650" y="1019175"/>
                  <a:pt x="2286000" y="1038225"/>
                </a:cubicBezTo>
                <a:cubicBezTo>
                  <a:pt x="2289175" y="1047750"/>
                  <a:pt x="2291796" y="1057478"/>
                  <a:pt x="2295525" y="1066800"/>
                </a:cubicBezTo>
                <a:cubicBezTo>
                  <a:pt x="2321412" y="1131517"/>
                  <a:pt x="2330866" y="1162799"/>
                  <a:pt x="2362200" y="1219200"/>
                </a:cubicBezTo>
                <a:cubicBezTo>
                  <a:pt x="2367759" y="1229207"/>
                  <a:pt x="2374900" y="1238250"/>
                  <a:pt x="2381250" y="1247775"/>
                </a:cubicBezTo>
                <a:cubicBezTo>
                  <a:pt x="2397467" y="1377509"/>
                  <a:pt x="2372487" y="1280066"/>
                  <a:pt x="2419350" y="1362075"/>
                </a:cubicBezTo>
                <a:cubicBezTo>
                  <a:pt x="2447662" y="1411622"/>
                  <a:pt x="2403228" y="1373552"/>
                  <a:pt x="2457450" y="1409700"/>
                </a:cubicBezTo>
                <a:cubicBezTo>
                  <a:pt x="2460625" y="1419225"/>
                  <a:pt x="2459875" y="1431175"/>
                  <a:pt x="2466975" y="1438275"/>
                </a:cubicBezTo>
                <a:cubicBezTo>
                  <a:pt x="2500535" y="1471835"/>
                  <a:pt x="2536674" y="1472194"/>
                  <a:pt x="2581275" y="1476375"/>
                </a:cubicBezTo>
                <a:cubicBezTo>
                  <a:pt x="2660556" y="1483808"/>
                  <a:pt x="2740025" y="1489075"/>
                  <a:pt x="2819400" y="1495425"/>
                </a:cubicBezTo>
                <a:cubicBezTo>
                  <a:pt x="2828925" y="1501775"/>
                  <a:pt x="2840824" y="1505536"/>
                  <a:pt x="2847975" y="1514475"/>
                </a:cubicBezTo>
                <a:cubicBezTo>
                  <a:pt x="2854247" y="1522315"/>
                  <a:pt x="2853545" y="1533822"/>
                  <a:pt x="2857500" y="1543050"/>
                </a:cubicBezTo>
                <a:cubicBezTo>
                  <a:pt x="2863093" y="1556101"/>
                  <a:pt x="2869245" y="1568974"/>
                  <a:pt x="2876550" y="1581150"/>
                </a:cubicBezTo>
                <a:cubicBezTo>
                  <a:pt x="2888330" y="1600783"/>
                  <a:pt x="2902651" y="1618801"/>
                  <a:pt x="2914650" y="1638300"/>
                </a:cubicBezTo>
                <a:cubicBezTo>
                  <a:pt x="2928066" y="1660100"/>
                  <a:pt x="2940050" y="1682750"/>
                  <a:pt x="2952750" y="1704975"/>
                </a:cubicBezTo>
                <a:cubicBezTo>
                  <a:pt x="2982527" y="1824082"/>
                  <a:pt x="2944471" y="1675997"/>
                  <a:pt x="2971800" y="1771650"/>
                </a:cubicBezTo>
                <a:cubicBezTo>
                  <a:pt x="2975396" y="1784237"/>
                  <a:pt x="2976168" y="1797718"/>
                  <a:pt x="2981325" y="1809750"/>
                </a:cubicBezTo>
                <a:cubicBezTo>
                  <a:pt x="2985834" y="1820272"/>
                  <a:pt x="2994025" y="1828800"/>
                  <a:pt x="3000375" y="1838325"/>
                </a:cubicBezTo>
                <a:cubicBezTo>
                  <a:pt x="3006026" y="1866579"/>
                  <a:pt x="3016378" y="1915680"/>
                  <a:pt x="3019425" y="1943100"/>
                </a:cubicBezTo>
                <a:cubicBezTo>
                  <a:pt x="3023647" y="1981098"/>
                  <a:pt x="3023897" y="2019503"/>
                  <a:pt x="3028950" y="2057400"/>
                </a:cubicBezTo>
                <a:cubicBezTo>
                  <a:pt x="3030277" y="2067352"/>
                  <a:pt x="3036217" y="2076192"/>
                  <a:pt x="3038475" y="2085975"/>
                </a:cubicBezTo>
                <a:cubicBezTo>
                  <a:pt x="3045756" y="2117525"/>
                  <a:pt x="3051175" y="2149475"/>
                  <a:pt x="3057525" y="2181225"/>
                </a:cubicBezTo>
                <a:cubicBezTo>
                  <a:pt x="3060700" y="2197100"/>
                  <a:pt x="3064388" y="2212881"/>
                  <a:pt x="3067050" y="2228850"/>
                </a:cubicBezTo>
                <a:cubicBezTo>
                  <a:pt x="3070225" y="2247900"/>
                  <a:pt x="3072787" y="2267062"/>
                  <a:pt x="3076575" y="2286000"/>
                </a:cubicBezTo>
                <a:cubicBezTo>
                  <a:pt x="3079142" y="2298837"/>
                  <a:pt x="3082925" y="2311400"/>
                  <a:pt x="3086100" y="2324100"/>
                </a:cubicBezTo>
                <a:cubicBezTo>
                  <a:pt x="3089275" y="2355850"/>
                  <a:pt x="3086748" y="2408434"/>
                  <a:pt x="3095625" y="2419350"/>
                </a:cubicBezTo>
                <a:cubicBezTo>
                  <a:pt x="3104502" y="2430266"/>
                  <a:pt x="3124586" y="2345263"/>
                  <a:pt x="3139363" y="2389594"/>
                </a:cubicBezTo>
                <a:cubicBezTo>
                  <a:pt x="3139981" y="2395157"/>
                  <a:pt x="3142895" y="2372708"/>
                  <a:pt x="3143251" y="2376951"/>
                </a:cubicBezTo>
                <a:cubicBezTo>
                  <a:pt x="3143607" y="2381194"/>
                  <a:pt x="3131972" y="2402350"/>
                  <a:pt x="3141497" y="2415050"/>
                </a:cubicBezTo>
                <a:cubicBezTo>
                  <a:pt x="3144672" y="2424575"/>
                  <a:pt x="3129061" y="2382648"/>
                  <a:pt x="3158607" y="2382972"/>
                </a:cubicBezTo>
                <a:cubicBezTo>
                  <a:pt x="3188153" y="2383296"/>
                  <a:pt x="3278053" y="2418031"/>
                  <a:pt x="3318776" y="2416995"/>
                </a:cubicBezTo>
                <a:cubicBezTo>
                  <a:pt x="3359499" y="2415959"/>
                  <a:pt x="3374952" y="2390461"/>
                  <a:pt x="3402943" y="2376757"/>
                </a:cubicBezTo>
                <a:cubicBezTo>
                  <a:pt x="3430934" y="2363053"/>
                  <a:pt x="3452510" y="2344943"/>
                  <a:pt x="3486723" y="2334770"/>
                </a:cubicBezTo>
                <a:cubicBezTo>
                  <a:pt x="3520936" y="2324597"/>
                  <a:pt x="3560369" y="2334770"/>
                  <a:pt x="3608222" y="2315720"/>
                </a:cubicBezTo>
                <a:cubicBezTo>
                  <a:pt x="3656075" y="2296670"/>
                  <a:pt x="3732274" y="2204785"/>
                  <a:pt x="3773841" y="2220469"/>
                </a:cubicBezTo>
                <a:cubicBezTo>
                  <a:pt x="3815408" y="2236153"/>
                  <a:pt x="3816302" y="2423599"/>
                  <a:pt x="3857625" y="2409825"/>
                </a:cubicBezTo>
                <a:cubicBezTo>
                  <a:pt x="3930473" y="2355189"/>
                  <a:pt x="3860606" y="2404039"/>
                  <a:pt x="3933825" y="2362200"/>
                </a:cubicBezTo>
                <a:cubicBezTo>
                  <a:pt x="3943764" y="2356520"/>
                  <a:pt x="3953085" y="2349804"/>
                  <a:pt x="3962400" y="2343150"/>
                </a:cubicBezTo>
                <a:cubicBezTo>
                  <a:pt x="3975318" y="2333923"/>
                  <a:pt x="3986717" y="2322451"/>
                  <a:pt x="4000500" y="2314575"/>
                </a:cubicBezTo>
                <a:cubicBezTo>
                  <a:pt x="4009217" y="2309594"/>
                  <a:pt x="4019550" y="2308225"/>
                  <a:pt x="4029075" y="2305050"/>
                </a:cubicBezTo>
                <a:cubicBezTo>
                  <a:pt x="4038600" y="2295525"/>
                  <a:pt x="4045875" y="2283017"/>
                  <a:pt x="4057650" y="2276475"/>
                </a:cubicBezTo>
                <a:cubicBezTo>
                  <a:pt x="4075203" y="2266723"/>
                  <a:pt x="4114800" y="2257425"/>
                  <a:pt x="4114800" y="2257425"/>
                </a:cubicBezTo>
                <a:cubicBezTo>
                  <a:pt x="4124325" y="2263775"/>
                  <a:pt x="4135280" y="2268380"/>
                  <a:pt x="4143375" y="2276475"/>
                </a:cubicBezTo>
                <a:cubicBezTo>
                  <a:pt x="4180823" y="2313923"/>
                  <a:pt x="4165128" y="2305007"/>
                  <a:pt x="4181475" y="2343150"/>
                </a:cubicBezTo>
                <a:cubicBezTo>
                  <a:pt x="4187068" y="2356201"/>
                  <a:pt x="4195539" y="2367955"/>
                  <a:pt x="4200525" y="2381250"/>
                </a:cubicBezTo>
                <a:cubicBezTo>
                  <a:pt x="4205122" y="2393507"/>
                  <a:pt x="4206454" y="2406763"/>
                  <a:pt x="4210050" y="2419350"/>
                </a:cubicBezTo>
                <a:cubicBezTo>
                  <a:pt x="4212808" y="2429004"/>
                  <a:pt x="4216076" y="2456999"/>
                  <a:pt x="4219575" y="2447925"/>
                </a:cubicBezTo>
                <a:cubicBezTo>
                  <a:pt x="4223074" y="2438851"/>
                  <a:pt x="4223431" y="2371132"/>
                  <a:pt x="4231044" y="2364909"/>
                </a:cubicBezTo>
                <a:cubicBezTo>
                  <a:pt x="4238657" y="2358686"/>
                  <a:pt x="4247825" y="2406671"/>
                  <a:pt x="4265255" y="2410589"/>
                </a:cubicBezTo>
                <a:cubicBezTo>
                  <a:pt x="4282686" y="2414507"/>
                  <a:pt x="4294415" y="2393022"/>
                  <a:pt x="4335627" y="2388419"/>
                </a:cubicBezTo>
                <a:cubicBezTo>
                  <a:pt x="4376839" y="2383816"/>
                  <a:pt x="4418366" y="2359432"/>
                  <a:pt x="4512527" y="2382972"/>
                </a:cubicBezTo>
                <a:cubicBezTo>
                  <a:pt x="4655402" y="2379797"/>
                  <a:pt x="4768266" y="2481827"/>
                  <a:pt x="4835004" y="2487173"/>
                </a:cubicBezTo>
                <a:cubicBezTo>
                  <a:pt x="4901742" y="2492519"/>
                  <a:pt x="4880006" y="2412231"/>
                  <a:pt x="4912956" y="2415050"/>
                </a:cubicBezTo>
                <a:cubicBezTo>
                  <a:pt x="4945906" y="2417869"/>
                  <a:pt x="5010479" y="2507261"/>
                  <a:pt x="5032704" y="2504086"/>
                </a:cubicBezTo>
                <a:cubicBezTo>
                  <a:pt x="5059084" y="2486499"/>
                  <a:pt x="5043749" y="2499132"/>
                  <a:pt x="5048252" y="2484845"/>
                </a:cubicBezTo>
                <a:cubicBezTo>
                  <a:pt x="5052755" y="2470558"/>
                  <a:pt x="5049256" y="2428210"/>
                  <a:pt x="5059720" y="2418361"/>
                </a:cubicBezTo>
                <a:cubicBezTo>
                  <a:pt x="5070184" y="2408512"/>
                  <a:pt x="5095485" y="2409711"/>
                  <a:pt x="5111036" y="2425751"/>
                </a:cubicBezTo>
                <a:cubicBezTo>
                  <a:pt x="5126587" y="2441791"/>
                  <a:pt x="5141264" y="2504554"/>
                  <a:pt x="5153025" y="2514600"/>
                </a:cubicBezTo>
                <a:cubicBezTo>
                  <a:pt x="5164786" y="2524646"/>
                  <a:pt x="5171174" y="2494555"/>
                  <a:pt x="5181600" y="2486025"/>
                </a:cubicBezTo>
                <a:cubicBezTo>
                  <a:pt x="5206173" y="2465920"/>
                  <a:pt x="5257800" y="2428875"/>
                  <a:pt x="5257800" y="2428875"/>
                </a:cubicBezTo>
                <a:cubicBezTo>
                  <a:pt x="5310317" y="2433649"/>
                  <a:pt x="5363795" y="2428447"/>
                  <a:pt x="5410200" y="2457450"/>
                </a:cubicBezTo>
                <a:cubicBezTo>
                  <a:pt x="5426786" y="2467816"/>
                  <a:pt x="5470150" y="2524683"/>
                  <a:pt x="5476875" y="2533650"/>
                </a:cubicBezTo>
                <a:cubicBezTo>
                  <a:pt x="5483744" y="2542808"/>
                  <a:pt x="5487830" y="2554130"/>
                  <a:pt x="5495925" y="2562225"/>
                </a:cubicBezTo>
                <a:cubicBezTo>
                  <a:pt x="5530240" y="2596540"/>
                  <a:pt x="5530150" y="2582808"/>
                  <a:pt x="5562600" y="2609850"/>
                </a:cubicBezTo>
                <a:cubicBezTo>
                  <a:pt x="5572948" y="2618474"/>
                  <a:pt x="5582551" y="2628077"/>
                  <a:pt x="5591175" y="2638425"/>
                </a:cubicBezTo>
                <a:cubicBezTo>
                  <a:pt x="5620788" y="2673960"/>
                  <a:pt x="5601189" y="2671431"/>
                  <a:pt x="5648325" y="2705100"/>
                </a:cubicBezTo>
                <a:cubicBezTo>
                  <a:pt x="5656495" y="2710936"/>
                  <a:pt x="5668123" y="2709749"/>
                  <a:pt x="5676900" y="2714625"/>
                </a:cubicBezTo>
                <a:cubicBezTo>
                  <a:pt x="5722565" y="2739994"/>
                  <a:pt x="5720846" y="2739521"/>
                  <a:pt x="5743575" y="276225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C8FD6A-D055-DA94-6F16-AA0A1878FC91}"/>
              </a:ext>
            </a:extLst>
          </p:cNvPr>
          <p:cNvSpPr txBox="1"/>
          <p:nvPr/>
        </p:nvSpPr>
        <p:spPr>
          <a:xfrm rot="16200000">
            <a:off x="5982025" y="3260067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reflectance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8E2754-7AA3-BC96-0FE7-0B1A0280EF20}"/>
              </a:ext>
            </a:extLst>
          </p:cNvPr>
          <p:cNvSpPr txBox="1"/>
          <p:nvPr/>
        </p:nvSpPr>
        <p:spPr>
          <a:xfrm>
            <a:off x="8345067" y="3823968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λ</a:t>
            </a:r>
            <a:endParaRPr lang="en-US" sz="100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EB9DFD-4AA3-9E71-2FA3-0E34625D32A3}"/>
              </a:ext>
            </a:extLst>
          </p:cNvPr>
          <p:cNvGrpSpPr/>
          <p:nvPr/>
        </p:nvGrpSpPr>
        <p:grpSpPr>
          <a:xfrm>
            <a:off x="6236388" y="4501715"/>
            <a:ext cx="2384109" cy="1254290"/>
            <a:chOff x="9790827" y="2712295"/>
            <a:chExt cx="2384109" cy="125429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2395B61-7322-F6B9-C1FC-F1D51ED785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98258" y="2712295"/>
              <a:ext cx="0" cy="9918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3BFBBCB-A898-A972-7C1D-3FD000C8A14C}"/>
                </a:ext>
              </a:extLst>
            </p:cNvPr>
            <p:cNvCxnSpPr>
              <a:cxnSpLocks/>
            </p:cNvCxnSpPr>
            <p:nvPr/>
          </p:nvCxnSpPr>
          <p:spPr>
            <a:xfrm>
              <a:off x="10074326" y="3687758"/>
              <a:ext cx="19856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B20B11B-6110-0188-6AB5-545108DC1496}"/>
                </a:ext>
              </a:extLst>
            </p:cNvPr>
            <p:cNvSpPr/>
            <p:nvPr/>
          </p:nvSpPr>
          <p:spPr>
            <a:xfrm>
              <a:off x="10098258" y="3508322"/>
              <a:ext cx="1794942" cy="92470"/>
            </a:xfrm>
            <a:custGeom>
              <a:avLst/>
              <a:gdLst>
                <a:gd name="connsiteX0" fmla="*/ 0 w 5715000"/>
                <a:gd name="connsiteY0" fmla="*/ 294418 h 294418"/>
                <a:gd name="connsiteX1" fmla="*/ 257175 w 5715000"/>
                <a:gd name="connsiteY1" fmla="*/ 199168 h 294418"/>
                <a:gd name="connsiteX2" fmla="*/ 295275 w 5715000"/>
                <a:gd name="connsiteY2" fmla="*/ 189643 h 294418"/>
                <a:gd name="connsiteX3" fmla="*/ 333375 w 5715000"/>
                <a:gd name="connsiteY3" fmla="*/ 170593 h 294418"/>
                <a:gd name="connsiteX4" fmla="*/ 400050 w 5715000"/>
                <a:gd name="connsiteY4" fmla="*/ 142018 h 294418"/>
                <a:gd name="connsiteX5" fmla="*/ 542925 w 5715000"/>
                <a:gd name="connsiteY5" fmla="*/ 103918 h 294418"/>
                <a:gd name="connsiteX6" fmla="*/ 723900 w 5715000"/>
                <a:gd name="connsiteY6" fmla="*/ 46768 h 294418"/>
                <a:gd name="connsiteX7" fmla="*/ 790575 w 5715000"/>
                <a:gd name="connsiteY7" fmla="*/ 27718 h 294418"/>
                <a:gd name="connsiteX8" fmla="*/ 933450 w 5715000"/>
                <a:gd name="connsiteY8" fmla="*/ 18193 h 294418"/>
                <a:gd name="connsiteX9" fmla="*/ 1352550 w 5715000"/>
                <a:gd name="connsiteY9" fmla="*/ 18193 h 294418"/>
                <a:gd name="connsiteX10" fmla="*/ 1524000 w 5715000"/>
                <a:gd name="connsiteY10" fmla="*/ 27718 h 294418"/>
                <a:gd name="connsiteX11" fmla="*/ 1771650 w 5715000"/>
                <a:gd name="connsiteY11" fmla="*/ 37243 h 294418"/>
                <a:gd name="connsiteX12" fmla="*/ 1790700 w 5715000"/>
                <a:gd name="connsiteY12" fmla="*/ 65818 h 294418"/>
                <a:gd name="connsiteX13" fmla="*/ 1819275 w 5715000"/>
                <a:gd name="connsiteY13" fmla="*/ 122968 h 294418"/>
                <a:gd name="connsiteX14" fmla="*/ 1981200 w 5715000"/>
                <a:gd name="connsiteY14" fmla="*/ 94393 h 294418"/>
                <a:gd name="connsiteX15" fmla="*/ 2047875 w 5715000"/>
                <a:gd name="connsiteY15" fmla="*/ 65818 h 294418"/>
                <a:gd name="connsiteX16" fmla="*/ 2181225 w 5715000"/>
                <a:gd name="connsiteY16" fmla="*/ 37243 h 294418"/>
                <a:gd name="connsiteX17" fmla="*/ 2209800 w 5715000"/>
                <a:gd name="connsiteY17" fmla="*/ 27718 h 294418"/>
                <a:gd name="connsiteX18" fmla="*/ 2447925 w 5715000"/>
                <a:gd name="connsiteY18" fmla="*/ 46768 h 294418"/>
                <a:gd name="connsiteX19" fmla="*/ 2495550 w 5715000"/>
                <a:gd name="connsiteY19" fmla="*/ 56293 h 294418"/>
                <a:gd name="connsiteX20" fmla="*/ 2657475 w 5715000"/>
                <a:gd name="connsiteY20" fmla="*/ 65818 h 294418"/>
                <a:gd name="connsiteX21" fmla="*/ 2771775 w 5715000"/>
                <a:gd name="connsiteY21" fmla="*/ 75343 h 294418"/>
                <a:gd name="connsiteX22" fmla="*/ 2819400 w 5715000"/>
                <a:gd name="connsiteY22" fmla="*/ 84868 h 294418"/>
                <a:gd name="connsiteX23" fmla="*/ 2847975 w 5715000"/>
                <a:gd name="connsiteY23" fmla="*/ 103918 h 294418"/>
                <a:gd name="connsiteX24" fmla="*/ 2886075 w 5715000"/>
                <a:gd name="connsiteY24" fmla="*/ 122968 h 294418"/>
                <a:gd name="connsiteX25" fmla="*/ 2924175 w 5715000"/>
                <a:gd name="connsiteY25" fmla="*/ 132493 h 294418"/>
                <a:gd name="connsiteX26" fmla="*/ 2962275 w 5715000"/>
                <a:gd name="connsiteY26" fmla="*/ 151543 h 294418"/>
                <a:gd name="connsiteX27" fmla="*/ 3019425 w 5715000"/>
                <a:gd name="connsiteY27" fmla="*/ 170593 h 294418"/>
                <a:gd name="connsiteX28" fmla="*/ 3067050 w 5715000"/>
                <a:gd name="connsiteY28" fmla="*/ 189643 h 294418"/>
                <a:gd name="connsiteX29" fmla="*/ 3105150 w 5715000"/>
                <a:gd name="connsiteY29" fmla="*/ 199168 h 294418"/>
                <a:gd name="connsiteX30" fmla="*/ 3181350 w 5715000"/>
                <a:gd name="connsiteY30" fmla="*/ 218218 h 294418"/>
                <a:gd name="connsiteX31" fmla="*/ 3305175 w 5715000"/>
                <a:gd name="connsiteY31" fmla="*/ 208693 h 294418"/>
                <a:gd name="connsiteX32" fmla="*/ 3371850 w 5715000"/>
                <a:gd name="connsiteY32" fmla="*/ 189643 h 294418"/>
                <a:gd name="connsiteX33" fmla="*/ 3429000 w 5715000"/>
                <a:gd name="connsiteY33" fmla="*/ 180118 h 294418"/>
                <a:gd name="connsiteX34" fmla="*/ 3505200 w 5715000"/>
                <a:gd name="connsiteY34" fmla="*/ 151543 h 294418"/>
                <a:gd name="connsiteX35" fmla="*/ 3552825 w 5715000"/>
                <a:gd name="connsiteY35" fmla="*/ 122968 h 294418"/>
                <a:gd name="connsiteX36" fmla="*/ 3733800 w 5715000"/>
                <a:gd name="connsiteY36" fmla="*/ 94393 h 294418"/>
                <a:gd name="connsiteX37" fmla="*/ 4305300 w 5715000"/>
                <a:gd name="connsiteY37" fmla="*/ 142018 h 294418"/>
                <a:gd name="connsiteX38" fmla="*/ 4343400 w 5715000"/>
                <a:gd name="connsiteY38" fmla="*/ 161068 h 294418"/>
                <a:gd name="connsiteX39" fmla="*/ 4371975 w 5715000"/>
                <a:gd name="connsiteY39" fmla="*/ 199168 h 294418"/>
                <a:gd name="connsiteX40" fmla="*/ 4429125 w 5715000"/>
                <a:gd name="connsiteY40" fmla="*/ 237268 h 294418"/>
                <a:gd name="connsiteX41" fmla="*/ 4514850 w 5715000"/>
                <a:gd name="connsiteY41" fmla="*/ 256318 h 294418"/>
                <a:gd name="connsiteX42" fmla="*/ 4743450 w 5715000"/>
                <a:gd name="connsiteY42" fmla="*/ 227743 h 294418"/>
                <a:gd name="connsiteX43" fmla="*/ 4905375 w 5715000"/>
                <a:gd name="connsiteY43" fmla="*/ 208693 h 294418"/>
                <a:gd name="connsiteX44" fmla="*/ 4943475 w 5715000"/>
                <a:gd name="connsiteY44" fmla="*/ 199168 h 294418"/>
                <a:gd name="connsiteX45" fmla="*/ 5000625 w 5715000"/>
                <a:gd name="connsiteY45" fmla="*/ 180118 h 294418"/>
                <a:gd name="connsiteX46" fmla="*/ 5095875 w 5715000"/>
                <a:gd name="connsiteY46" fmla="*/ 170593 h 294418"/>
                <a:gd name="connsiteX47" fmla="*/ 5181600 w 5715000"/>
                <a:gd name="connsiteY47" fmla="*/ 151543 h 294418"/>
                <a:gd name="connsiteX48" fmla="*/ 5219700 w 5715000"/>
                <a:gd name="connsiteY48" fmla="*/ 142018 h 294418"/>
                <a:gd name="connsiteX49" fmla="*/ 5495925 w 5715000"/>
                <a:gd name="connsiteY49" fmla="*/ 132493 h 294418"/>
                <a:gd name="connsiteX50" fmla="*/ 5715000 w 5715000"/>
                <a:gd name="connsiteY50" fmla="*/ 142018 h 29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715000" h="294418">
                  <a:moveTo>
                    <a:pt x="0" y="294418"/>
                  </a:moveTo>
                  <a:cubicBezTo>
                    <a:pt x="37381" y="280041"/>
                    <a:pt x="221461" y="208096"/>
                    <a:pt x="257175" y="199168"/>
                  </a:cubicBezTo>
                  <a:cubicBezTo>
                    <a:pt x="269875" y="195993"/>
                    <a:pt x="283018" y="194240"/>
                    <a:pt x="295275" y="189643"/>
                  </a:cubicBezTo>
                  <a:cubicBezTo>
                    <a:pt x="308570" y="184657"/>
                    <a:pt x="320449" y="176469"/>
                    <a:pt x="333375" y="170593"/>
                  </a:cubicBezTo>
                  <a:cubicBezTo>
                    <a:pt x="355388" y="160587"/>
                    <a:pt x="377409" y="150508"/>
                    <a:pt x="400050" y="142018"/>
                  </a:cubicBezTo>
                  <a:cubicBezTo>
                    <a:pt x="483287" y="110804"/>
                    <a:pt x="469407" y="116171"/>
                    <a:pt x="542925" y="103918"/>
                  </a:cubicBezTo>
                  <a:cubicBezTo>
                    <a:pt x="633472" y="67699"/>
                    <a:pt x="574110" y="89565"/>
                    <a:pt x="723900" y="46768"/>
                  </a:cubicBezTo>
                  <a:cubicBezTo>
                    <a:pt x="746125" y="40418"/>
                    <a:pt x="767512" y="29256"/>
                    <a:pt x="790575" y="27718"/>
                  </a:cubicBezTo>
                  <a:lnTo>
                    <a:pt x="933450" y="18193"/>
                  </a:lnTo>
                  <a:cubicBezTo>
                    <a:pt x="1100499" y="-15217"/>
                    <a:pt x="980469" y="5138"/>
                    <a:pt x="1352550" y="18193"/>
                  </a:cubicBezTo>
                  <a:cubicBezTo>
                    <a:pt x="1409753" y="20200"/>
                    <a:pt x="1466821" y="25119"/>
                    <a:pt x="1524000" y="27718"/>
                  </a:cubicBezTo>
                  <a:lnTo>
                    <a:pt x="1771650" y="37243"/>
                  </a:lnTo>
                  <a:cubicBezTo>
                    <a:pt x="1778000" y="46768"/>
                    <a:pt x="1785580" y="55579"/>
                    <a:pt x="1790700" y="65818"/>
                  </a:cubicBezTo>
                  <a:cubicBezTo>
                    <a:pt x="1830135" y="144688"/>
                    <a:pt x="1764680" y="41076"/>
                    <a:pt x="1819275" y="122968"/>
                  </a:cubicBezTo>
                  <a:cubicBezTo>
                    <a:pt x="1900193" y="114876"/>
                    <a:pt x="1910888" y="119505"/>
                    <a:pt x="1981200" y="94393"/>
                  </a:cubicBezTo>
                  <a:cubicBezTo>
                    <a:pt x="2003971" y="86260"/>
                    <a:pt x="2024625" y="72461"/>
                    <a:pt x="2047875" y="65818"/>
                  </a:cubicBezTo>
                  <a:cubicBezTo>
                    <a:pt x="2091585" y="53329"/>
                    <a:pt x="2138099" y="51618"/>
                    <a:pt x="2181225" y="37243"/>
                  </a:cubicBezTo>
                  <a:lnTo>
                    <a:pt x="2209800" y="27718"/>
                  </a:lnTo>
                  <a:lnTo>
                    <a:pt x="2447925" y="46768"/>
                  </a:lnTo>
                  <a:cubicBezTo>
                    <a:pt x="2464034" y="48379"/>
                    <a:pt x="2479427" y="54827"/>
                    <a:pt x="2495550" y="56293"/>
                  </a:cubicBezTo>
                  <a:cubicBezTo>
                    <a:pt x="2549396" y="61188"/>
                    <a:pt x="2603535" y="62098"/>
                    <a:pt x="2657475" y="65818"/>
                  </a:cubicBezTo>
                  <a:cubicBezTo>
                    <a:pt x="2695616" y="68448"/>
                    <a:pt x="2733675" y="72168"/>
                    <a:pt x="2771775" y="75343"/>
                  </a:cubicBezTo>
                  <a:cubicBezTo>
                    <a:pt x="2787650" y="78518"/>
                    <a:pt x="2804241" y="79184"/>
                    <a:pt x="2819400" y="84868"/>
                  </a:cubicBezTo>
                  <a:cubicBezTo>
                    <a:pt x="2830119" y="88888"/>
                    <a:pt x="2838036" y="98238"/>
                    <a:pt x="2847975" y="103918"/>
                  </a:cubicBezTo>
                  <a:cubicBezTo>
                    <a:pt x="2860303" y="110963"/>
                    <a:pt x="2872780" y="117982"/>
                    <a:pt x="2886075" y="122968"/>
                  </a:cubicBezTo>
                  <a:cubicBezTo>
                    <a:pt x="2898332" y="127565"/>
                    <a:pt x="2911918" y="127896"/>
                    <a:pt x="2924175" y="132493"/>
                  </a:cubicBezTo>
                  <a:cubicBezTo>
                    <a:pt x="2937470" y="137479"/>
                    <a:pt x="2949092" y="146270"/>
                    <a:pt x="2962275" y="151543"/>
                  </a:cubicBezTo>
                  <a:cubicBezTo>
                    <a:pt x="2980919" y="159001"/>
                    <a:pt x="3000554" y="163731"/>
                    <a:pt x="3019425" y="170593"/>
                  </a:cubicBezTo>
                  <a:cubicBezTo>
                    <a:pt x="3035493" y="176436"/>
                    <a:pt x="3050830" y="184236"/>
                    <a:pt x="3067050" y="189643"/>
                  </a:cubicBezTo>
                  <a:cubicBezTo>
                    <a:pt x="3079469" y="193783"/>
                    <a:pt x="3092563" y="195572"/>
                    <a:pt x="3105150" y="199168"/>
                  </a:cubicBezTo>
                  <a:cubicBezTo>
                    <a:pt x="3173491" y="218694"/>
                    <a:pt x="3084524" y="198853"/>
                    <a:pt x="3181350" y="218218"/>
                  </a:cubicBezTo>
                  <a:cubicBezTo>
                    <a:pt x="3222625" y="215043"/>
                    <a:pt x="3264236" y="214834"/>
                    <a:pt x="3305175" y="208693"/>
                  </a:cubicBezTo>
                  <a:cubicBezTo>
                    <a:pt x="3328034" y="205264"/>
                    <a:pt x="3349328" y="194840"/>
                    <a:pt x="3371850" y="189643"/>
                  </a:cubicBezTo>
                  <a:cubicBezTo>
                    <a:pt x="3390668" y="185300"/>
                    <a:pt x="3409950" y="183293"/>
                    <a:pt x="3429000" y="180118"/>
                  </a:cubicBezTo>
                  <a:cubicBezTo>
                    <a:pt x="3502255" y="131281"/>
                    <a:pt x="3402212" y="192738"/>
                    <a:pt x="3505200" y="151543"/>
                  </a:cubicBezTo>
                  <a:cubicBezTo>
                    <a:pt x="3522389" y="144667"/>
                    <a:pt x="3535546" y="129614"/>
                    <a:pt x="3552825" y="122968"/>
                  </a:cubicBezTo>
                  <a:cubicBezTo>
                    <a:pt x="3612529" y="100005"/>
                    <a:pt x="3670618" y="100137"/>
                    <a:pt x="3733800" y="94393"/>
                  </a:cubicBezTo>
                  <a:cubicBezTo>
                    <a:pt x="4058398" y="107122"/>
                    <a:pt x="4101394" y="63593"/>
                    <a:pt x="4305300" y="142018"/>
                  </a:cubicBezTo>
                  <a:cubicBezTo>
                    <a:pt x="4318553" y="147115"/>
                    <a:pt x="4330700" y="154718"/>
                    <a:pt x="4343400" y="161068"/>
                  </a:cubicBezTo>
                  <a:cubicBezTo>
                    <a:pt x="4352925" y="173768"/>
                    <a:pt x="4360110" y="188621"/>
                    <a:pt x="4371975" y="199168"/>
                  </a:cubicBezTo>
                  <a:cubicBezTo>
                    <a:pt x="4389087" y="214379"/>
                    <a:pt x="4406541" y="233504"/>
                    <a:pt x="4429125" y="237268"/>
                  </a:cubicBezTo>
                  <a:cubicBezTo>
                    <a:pt x="4496179" y="248444"/>
                    <a:pt x="4467953" y="240686"/>
                    <a:pt x="4514850" y="256318"/>
                  </a:cubicBezTo>
                  <a:cubicBezTo>
                    <a:pt x="4710593" y="236744"/>
                    <a:pt x="4499971" y="259160"/>
                    <a:pt x="4743450" y="227743"/>
                  </a:cubicBezTo>
                  <a:cubicBezTo>
                    <a:pt x="4797350" y="220788"/>
                    <a:pt x="4851400" y="215043"/>
                    <a:pt x="4905375" y="208693"/>
                  </a:cubicBezTo>
                  <a:cubicBezTo>
                    <a:pt x="4918075" y="205518"/>
                    <a:pt x="4930936" y="202930"/>
                    <a:pt x="4943475" y="199168"/>
                  </a:cubicBezTo>
                  <a:cubicBezTo>
                    <a:pt x="4962709" y="193398"/>
                    <a:pt x="4980888" y="183819"/>
                    <a:pt x="5000625" y="180118"/>
                  </a:cubicBezTo>
                  <a:cubicBezTo>
                    <a:pt x="5031987" y="174238"/>
                    <a:pt x="5064125" y="173768"/>
                    <a:pt x="5095875" y="170593"/>
                  </a:cubicBezTo>
                  <a:cubicBezTo>
                    <a:pt x="5151487" y="152056"/>
                    <a:pt x="5097783" y="168306"/>
                    <a:pt x="5181600" y="151543"/>
                  </a:cubicBezTo>
                  <a:cubicBezTo>
                    <a:pt x="5194437" y="148976"/>
                    <a:pt x="5206633" y="142810"/>
                    <a:pt x="5219700" y="142018"/>
                  </a:cubicBezTo>
                  <a:cubicBezTo>
                    <a:pt x="5311661" y="136445"/>
                    <a:pt x="5403850" y="135668"/>
                    <a:pt x="5495925" y="132493"/>
                  </a:cubicBezTo>
                  <a:cubicBezTo>
                    <a:pt x="5676867" y="143137"/>
                    <a:pt x="5603782" y="142018"/>
                    <a:pt x="5715000" y="142018"/>
                  </a:cubicBezTo>
                </a:path>
              </a:pathLst>
            </a:custGeom>
            <a:noFill/>
            <a:ln>
              <a:solidFill>
                <a:srgbClr val="C09C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52DCA-73C0-1892-A90E-CF2CFE522FF6}"/>
                </a:ext>
              </a:extLst>
            </p:cNvPr>
            <p:cNvSpPr txBox="1"/>
            <p:nvPr/>
          </p:nvSpPr>
          <p:spPr>
            <a:xfrm rot="16200000">
              <a:off x="9509820" y="3150340"/>
              <a:ext cx="8082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reflectance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1C1CC2-BCDB-6734-E5A1-FE96986D4311}"/>
                </a:ext>
              </a:extLst>
            </p:cNvPr>
            <p:cNvSpPr txBox="1"/>
            <p:nvPr/>
          </p:nvSpPr>
          <p:spPr>
            <a:xfrm>
              <a:off x="11926150" y="3720364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sz="10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λ</a:t>
              </a:r>
              <a:endPara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EBBB53-C4E1-37B8-23D9-35FC39826053}"/>
              </a:ext>
            </a:extLst>
          </p:cNvPr>
          <p:cNvGrpSpPr/>
          <p:nvPr/>
        </p:nvGrpSpPr>
        <p:grpSpPr>
          <a:xfrm>
            <a:off x="6248640" y="1120668"/>
            <a:ext cx="2359604" cy="1257149"/>
            <a:chOff x="6818312" y="2736714"/>
            <a:chExt cx="2359604" cy="125714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0F325E2-61DB-83D8-D26B-2515A5ECA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6173" y="2736714"/>
              <a:ext cx="0" cy="9918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3F1B438-25E6-7ACD-FD0E-E6298DB24C90}"/>
                </a:ext>
              </a:extLst>
            </p:cNvPr>
            <p:cNvCxnSpPr>
              <a:cxnSpLocks/>
            </p:cNvCxnSpPr>
            <p:nvPr/>
          </p:nvCxnSpPr>
          <p:spPr>
            <a:xfrm>
              <a:off x="7102241" y="3712177"/>
              <a:ext cx="1996039" cy="16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BB51D43-F204-4AE6-D1AF-87129B5A6D45}"/>
                </a:ext>
              </a:extLst>
            </p:cNvPr>
            <p:cNvSpPr/>
            <p:nvPr/>
          </p:nvSpPr>
          <p:spPr>
            <a:xfrm>
              <a:off x="7129165" y="2841419"/>
              <a:ext cx="1803916" cy="867555"/>
            </a:xfrm>
            <a:custGeom>
              <a:avLst/>
              <a:gdLst>
                <a:gd name="connsiteX0" fmla="*/ 0 w 5743575"/>
                <a:gd name="connsiteY0" fmla="*/ 76200 h 2762250"/>
                <a:gd name="connsiteX1" fmla="*/ 76200 w 5743575"/>
                <a:gd name="connsiteY1" fmla="*/ 66675 h 2762250"/>
                <a:gd name="connsiteX2" fmla="*/ 171450 w 5743575"/>
                <a:gd name="connsiteY2" fmla="*/ 38100 h 2762250"/>
                <a:gd name="connsiteX3" fmla="*/ 352425 w 5743575"/>
                <a:gd name="connsiteY3" fmla="*/ 19050 h 2762250"/>
                <a:gd name="connsiteX4" fmla="*/ 571500 w 5743575"/>
                <a:gd name="connsiteY4" fmla="*/ 0 h 2762250"/>
                <a:gd name="connsiteX5" fmla="*/ 885825 w 5743575"/>
                <a:gd name="connsiteY5" fmla="*/ 9525 h 2762250"/>
                <a:gd name="connsiteX6" fmla="*/ 942975 w 5743575"/>
                <a:gd name="connsiteY6" fmla="*/ 19050 h 2762250"/>
                <a:gd name="connsiteX7" fmla="*/ 1019175 w 5743575"/>
                <a:gd name="connsiteY7" fmla="*/ 57150 h 2762250"/>
                <a:gd name="connsiteX8" fmla="*/ 1047750 w 5743575"/>
                <a:gd name="connsiteY8" fmla="*/ 66675 h 2762250"/>
                <a:gd name="connsiteX9" fmla="*/ 1095375 w 5743575"/>
                <a:gd name="connsiteY9" fmla="*/ 85725 h 2762250"/>
                <a:gd name="connsiteX10" fmla="*/ 1133475 w 5743575"/>
                <a:gd name="connsiteY10" fmla="*/ 95250 h 2762250"/>
                <a:gd name="connsiteX11" fmla="*/ 1200150 w 5743575"/>
                <a:gd name="connsiteY11" fmla="*/ 142875 h 2762250"/>
                <a:gd name="connsiteX12" fmla="*/ 1266825 w 5743575"/>
                <a:gd name="connsiteY12" fmla="*/ 200025 h 2762250"/>
                <a:gd name="connsiteX13" fmla="*/ 1371600 w 5743575"/>
                <a:gd name="connsiteY13" fmla="*/ 209550 h 2762250"/>
                <a:gd name="connsiteX14" fmla="*/ 1409700 w 5743575"/>
                <a:gd name="connsiteY14" fmla="*/ 266700 h 2762250"/>
                <a:gd name="connsiteX15" fmla="*/ 1438275 w 5743575"/>
                <a:gd name="connsiteY15" fmla="*/ 295275 h 2762250"/>
                <a:gd name="connsiteX16" fmla="*/ 1466850 w 5743575"/>
                <a:gd name="connsiteY16" fmla="*/ 342900 h 2762250"/>
                <a:gd name="connsiteX17" fmla="*/ 1504950 w 5743575"/>
                <a:gd name="connsiteY17" fmla="*/ 371475 h 2762250"/>
                <a:gd name="connsiteX18" fmla="*/ 1552575 w 5743575"/>
                <a:gd name="connsiteY18" fmla="*/ 419100 h 2762250"/>
                <a:gd name="connsiteX19" fmla="*/ 1628775 w 5743575"/>
                <a:gd name="connsiteY19" fmla="*/ 438150 h 2762250"/>
                <a:gd name="connsiteX20" fmla="*/ 1695450 w 5743575"/>
                <a:gd name="connsiteY20" fmla="*/ 504825 h 2762250"/>
                <a:gd name="connsiteX21" fmla="*/ 1724025 w 5743575"/>
                <a:gd name="connsiteY21" fmla="*/ 561975 h 2762250"/>
                <a:gd name="connsiteX22" fmla="*/ 1733550 w 5743575"/>
                <a:gd name="connsiteY22" fmla="*/ 590550 h 2762250"/>
                <a:gd name="connsiteX23" fmla="*/ 1752600 w 5743575"/>
                <a:gd name="connsiteY23" fmla="*/ 628650 h 2762250"/>
                <a:gd name="connsiteX24" fmla="*/ 1771650 w 5743575"/>
                <a:gd name="connsiteY24" fmla="*/ 695325 h 2762250"/>
                <a:gd name="connsiteX25" fmla="*/ 1781175 w 5743575"/>
                <a:gd name="connsiteY25" fmla="*/ 723900 h 2762250"/>
                <a:gd name="connsiteX26" fmla="*/ 1800225 w 5743575"/>
                <a:gd name="connsiteY26" fmla="*/ 752475 h 2762250"/>
                <a:gd name="connsiteX27" fmla="*/ 1819275 w 5743575"/>
                <a:gd name="connsiteY27" fmla="*/ 800100 h 2762250"/>
                <a:gd name="connsiteX28" fmla="*/ 1838325 w 5743575"/>
                <a:gd name="connsiteY28" fmla="*/ 857250 h 2762250"/>
                <a:gd name="connsiteX29" fmla="*/ 1895475 w 5743575"/>
                <a:gd name="connsiteY29" fmla="*/ 885825 h 2762250"/>
                <a:gd name="connsiteX30" fmla="*/ 1943100 w 5743575"/>
                <a:gd name="connsiteY30" fmla="*/ 876300 h 2762250"/>
                <a:gd name="connsiteX31" fmla="*/ 1962150 w 5743575"/>
                <a:gd name="connsiteY31" fmla="*/ 838200 h 2762250"/>
                <a:gd name="connsiteX32" fmla="*/ 1981200 w 5743575"/>
                <a:gd name="connsiteY32" fmla="*/ 809625 h 2762250"/>
                <a:gd name="connsiteX33" fmla="*/ 2009775 w 5743575"/>
                <a:gd name="connsiteY33" fmla="*/ 800100 h 2762250"/>
                <a:gd name="connsiteX34" fmla="*/ 2057400 w 5743575"/>
                <a:gd name="connsiteY34" fmla="*/ 742950 h 2762250"/>
                <a:gd name="connsiteX35" fmla="*/ 2133600 w 5743575"/>
                <a:gd name="connsiteY35" fmla="*/ 752475 h 2762250"/>
                <a:gd name="connsiteX36" fmla="*/ 2190750 w 5743575"/>
                <a:gd name="connsiteY36" fmla="*/ 838200 h 2762250"/>
                <a:gd name="connsiteX37" fmla="*/ 2209800 w 5743575"/>
                <a:gd name="connsiteY37" fmla="*/ 876300 h 2762250"/>
                <a:gd name="connsiteX38" fmla="*/ 2238375 w 5743575"/>
                <a:gd name="connsiteY38" fmla="*/ 904875 h 2762250"/>
                <a:gd name="connsiteX39" fmla="*/ 2257425 w 5743575"/>
                <a:gd name="connsiteY39" fmla="*/ 933450 h 2762250"/>
                <a:gd name="connsiteX40" fmla="*/ 2266950 w 5743575"/>
                <a:gd name="connsiteY40" fmla="*/ 981075 h 2762250"/>
                <a:gd name="connsiteX41" fmla="*/ 2286000 w 5743575"/>
                <a:gd name="connsiteY41" fmla="*/ 1038225 h 2762250"/>
                <a:gd name="connsiteX42" fmla="*/ 2295525 w 5743575"/>
                <a:gd name="connsiteY42" fmla="*/ 1066800 h 2762250"/>
                <a:gd name="connsiteX43" fmla="*/ 2362200 w 5743575"/>
                <a:gd name="connsiteY43" fmla="*/ 1219200 h 2762250"/>
                <a:gd name="connsiteX44" fmla="*/ 2381250 w 5743575"/>
                <a:gd name="connsiteY44" fmla="*/ 1247775 h 2762250"/>
                <a:gd name="connsiteX45" fmla="*/ 2419350 w 5743575"/>
                <a:gd name="connsiteY45" fmla="*/ 1362075 h 2762250"/>
                <a:gd name="connsiteX46" fmla="*/ 2457450 w 5743575"/>
                <a:gd name="connsiteY46" fmla="*/ 1409700 h 2762250"/>
                <a:gd name="connsiteX47" fmla="*/ 2466975 w 5743575"/>
                <a:gd name="connsiteY47" fmla="*/ 1438275 h 2762250"/>
                <a:gd name="connsiteX48" fmla="*/ 2581275 w 5743575"/>
                <a:gd name="connsiteY48" fmla="*/ 1476375 h 2762250"/>
                <a:gd name="connsiteX49" fmla="*/ 2819400 w 5743575"/>
                <a:gd name="connsiteY49" fmla="*/ 1495425 h 2762250"/>
                <a:gd name="connsiteX50" fmla="*/ 2847975 w 5743575"/>
                <a:gd name="connsiteY50" fmla="*/ 1514475 h 2762250"/>
                <a:gd name="connsiteX51" fmla="*/ 2857500 w 5743575"/>
                <a:gd name="connsiteY51" fmla="*/ 1543050 h 2762250"/>
                <a:gd name="connsiteX52" fmla="*/ 2876550 w 5743575"/>
                <a:gd name="connsiteY52" fmla="*/ 1581150 h 2762250"/>
                <a:gd name="connsiteX53" fmla="*/ 2914650 w 5743575"/>
                <a:gd name="connsiteY53" fmla="*/ 1638300 h 2762250"/>
                <a:gd name="connsiteX54" fmla="*/ 2952750 w 5743575"/>
                <a:gd name="connsiteY54" fmla="*/ 1704975 h 2762250"/>
                <a:gd name="connsiteX55" fmla="*/ 2971800 w 5743575"/>
                <a:gd name="connsiteY55" fmla="*/ 1771650 h 2762250"/>
                <a:gd name="connsiteX56" fmla="*/ 2981325 w 5743575"/>
                <a:gd name="connsiteY56" fmla="*/ 1809750 h 2762250"/>
                <a:gd name="connsiteX57" fmla="*/ 3000375 w 5743575"/>
                <a:gd name="connsiteY57" fmla="*/ 1838325 h 2762250"/>
                <a:gd name="connsiteX58" fmla="*/ 3019425 w 5743575"/>
                <a:gd name="connsiteY58" fmla="*/ 1943100 h 2762250"/>
                <a:gd name="connsiteX59" fmla="*/ 3028950 w 5743575"/>
                <a:gd name="connsiteY59" fmla="*/ 2057400 h 2762250"/>
                <a:gd name="connsiteX60" fmla="*/ 3038475 w 5743575"/>
                <a:gd name="connsiteY60" fmla="*/ 2085975 h 2762250"/>
                <a:gd name="connsiteX61" fmla="*/ 3057525 w 5743575"/>
                <a:gd name="connsiteY61" fmla="*/ 2181225 h 2762250"/>
                <a:gd name="connsiteX62" fmla="*/ 3067050 w 5743575"/>
                <a:gd name="connsiteY62" fmla="*/ 2228850 h 2762250"/>
                <a:gd name="connsiteX63" fmla="*/ 3076575 w 5743575"/>
                <a:gd name="connsiteY63" fmla="*/ 2286000 h 2762250"/>
                <a:gd name="connsiteX64" fmla="*/ 3086100 w 5743575"/>
                <a:gd name="connsiteY64" fmla="*/ 2324100 h 2762250"/>
                <a:gd name="connsiteX65" fmla="*/ 3095625 w 5743575"/>
                <a:gd name="connsiteY65" fmla="*/ 2419350 h 2762250"/>
                <a:gd name="connsiteX66" fmla="*/ 3124200 w 5743575"/>
                <a:gd name="connsiteY66" fmla="*/ 2533650 h 2762250"/>
                <a:gd name="connsiteX67" fmla="*/ 3143250 w 5743575"/>
                <a:gd name="connsiteY67" fmla="*/ 2657475 h 2762250"/>
                <a:gd name="connsiteX68" fmla="*/ 3171825 w 5743575"/>
                <a:gd name="connsiteY68" fmla="*/ 2695575 h 2762250"/>
                <a:gd name="connsiteX69" fmla="*/ 3181350 w 5743575"/>
                <a:gd name="connsiteY69" fmla="*/ 2724150 h 2762250"/>
                <a:gd name="connsiteX70" fmla="*/ 3371850 w 5743575"/>
                <a:gd name="connsiteY70" fmla="*/ 2705100 h 2762250"/>
                <a:gd name="connsiteX71" fmla="*/ 3524250 w 5743575"/>
                <a:gd name="connsiteY71" fmla="*/ 2619375 h 2762250"/>
                <a:gd name="connsiteX72" fmla="*/ 3600450 w 5743575"/>
                <a:gd name="connsiteY72" fmla="*/ 2562225 h 2762250"/>
                <a:gd name="connsiteX73" fmla="*/ 3638550 w 5743575"/>
                <a:gd name="connsiteY73" fmla="*/ 2543175 h 2762250"/>
                <a:gd name="connsiteX74" fmla="*/ 3781425 w 5743575"/>
                <a:gd name="connsiteY74" fmla="*/ 2447925 h 2762250"/>
                <a:gd name="connsiteX75" fmla="*/ 3857625 w 5743575"/>
                <a:gd name="connsiteY75" fmla="*/ 2409825 h 2762250"/>
                <a:gd name="connsiteX76" fmla="*/ 3933825 w 5743575"/>
                <a:gd name="connsiteY76" fmla="*/ 2362200 h 2762250"/>
                <a:gd name="connsiteX77" fmla="*/ 3962400 w 5743575"/>
                <a:gd name="connsiteY77" fmla="*/ 2343150 h 2762250"/>
                <a:gd name="connsiteX78" fmla="*/ 4000500 w 5743575"/>
                <a:gd name="connsiteY78" fmla="*/ 2314575 h 2762250"/>
                <a:gd name="connsiteX79" fmla="*/ 4029075 w 5743575"/>
                <a:gd name="connsiteY79" fmla="*/ 2305050 h 2762250"/>
                <a:gd name="connsiteX80" fmla="*/ 4057650 w 5743575"/>
                <a:gd name="connsiteY80" fmla="*/ 2276475 h 2762250"/>
                <a:gd name="connsiteX81" fmla="*/ 4114800 w 5743575"/>
                <a:gd name="connsiteY81" fmla="*/ 2257425 h 2762250"/>
                <a:gd name="connsiteX82" fmla="*/ 4143375 w 5743575"/>
                <a:gd name="connsiteY82" fmla="*/ 2276475 h 2762250"/>
                <a:gd name="connsiteX83" fmla="*/ 4181475 w 5743575"/>
                <a:gd name="connsiteY83" fmla="*/ 2343150 h 2762250"/>
                <a:gd name="connsiteX84" fmla="*/ 4200525 w 5743575"/>
                <a:gd name="connsiteY84" fmla="*/ 2381250 h 2762250"/>
                <a:gd name="connsiteX85" fmla="*/ 4210050 w 5743575"/>
                <a:gd name="connsiteY85" fmla="*/ 2419350 h 2762250"/>
                <a:gd name="connsiteX86" fmla="*/ 4219575 w 5743575"/>
                <a:gd name="connsiteY86" fmla="*/ 2447925 h 2762250"/>
                <a:gd name="connsiteX87" fmla="*/ 4238625 w 5743575"/>
                <a:gd name="connsiteY87" fmla="*/ 2524125 h 2762250"/>
                <a:gd name="connsiteX88" fmla="*/ 4257675 w 5743575"/>
                <a:gd name="connsiteY88" fmla="*/ 2562225 h 2762250"/>
                <a:gd name="connsiteX89" fmla="*/ 4305300 w 5743575"/>
                <a:gd name="connsiteY89" fmla="*/ 2676525 h 2762250"/>
                <a:gd name="connsiteX90" fmla="*/ 4429125 w 5743575"/>
                <a:gd name="connsiteY90" fmla="*/ 2724150 h 2762250"/>
                <a:gd name="connsiteX91" fmla="*/ 4857750 w 5743575"/>
                <a:gd name="connsiteY91" fmla="*/ 2714625 h 2762250"/>
                <a:gd name="connsiteX92" fmla="*/ 4905375 w 5743575"/>
                <a:gd name="connsiteY92" fmla="*/ 2695575 h 2762250"/>
                <a:gd name="connsiteX93" fmla="*/ 4972050 w 5743575"/>
                <a:gd name="connsiteY93" fmla="*/ 2686050 h 2762250"/>
                <a:gd name="connsiteX94" fmla="*/ 5048250 w 5743575"/>
                <a:gd name="connsiteY94" fmla="*/ 2628900 h 2762250"/>
                <a:gd name="connsiteX95" fmla="*/ 5067300 w 5743575"/>
                <a:gd name="connsiteY95" fmla="*/ 2600325 h 2762250"/>
                <a:gd name="connsiteX96" fmla="*/ 5095875 w 5743575"/>
                <a:gd name="connsiteY96" fmla="*/ 2562225 h 2762250"/>
                <a:gd name="connsiteX97" fmla="*/ 5153025 w 5743575"/>
                <a:gd name="connsiteY97" fmla="*/ 2514600 h 2762250"/>
                <a:gd name="connsiteX98" fmla="*/ 5181600 w 5743575"/>
                <a:gd name="connsiteY98" fmla="*/ 2486025 h 2762250"/>
                <a:gd name="connsiteX99" fmla="*/ 5257800 w 5743575"/>
                <a:gd name="connsiteY99" fmla="*/ 2428875 h 2762250"/>
                <a:gd name="connsiteX100" fmla="*/ 5410200 w 5743575"/>
                <a:gd name="connsiteY100" fmla="*/ 2457450 h 2762250"/>
                <a:gd name="connsiteX101" fmla="*/ 5476875 w 5743575"/>
                <a:gd name="connsiteY101" fmla="*/ 2533650 h 2762250"/>
                <a:gd name="connsiteX102" fmla="*/ 5495925 w 5743575"/>
                <a:gd name="connsiteY102" fmla="*/ 2562225 h 2762250"/>
                <a:gd name="connsiteX103" fmla="*/ 5562600 w 5743575"/>
                <a:gd name="connsiteY103" fmla="*/ 2609850 h 2762250"/>
                <a:gd name="connsiteX104" fmla="*/ 5591175 w 5743575"/>
                <a:gd name="connsiteY104" fmla="*/ 2638425 h 2762250"/>
                <a:gd name="connsiteX105" fmla="*/ 5648325 w 5743575"/>
                <a:gd name="connsiteY105" fmla="*/ 2705100 h 2762250"/>
                <a:gd name="connsiteX106" fmla="*/ 5676900 w 5743575"/>
                <a:gd name="connsiteY106" fmla="*/ 2714625 h 2762250"/>
                <a:gd name="connsiteX107" fmla="*/ 5743575 w 5743575"/>
                <a:gd name="connsiteY107" fmla="*/ 276225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5743575" h="2762250">
                  <a:moveTo>
                    <a:pt x="0" y="76200"/>
                  </a:moveTo>
                  <a:cubicBezTo>
                    <a:pt x="25400" y="73025"/>
                    <a:pt x="51171" y="72038"/>
                    <a:pt x="76200" y="66675"/>
                  </a:cubicBezTo>
                  <a:cubicBezTo>
                    <a:pt x="165123" y="47620"/>
                    <a:pt x="101252" y="49800"/>
                    <a:pt x="171450" y="38100"/>
                  </a:cubicBezTo>
                  <a:cubicBezTo>
                    <a:pt x="233776" y="27712"/>
                    <a:pt x="288839" y="26115"/>
                    <a:pt x="352425" y="19050"/>
                  </a:cubicBezTo>
                  <a:cubicBezTo>
                    <a:pt x="545937" y="-2451"/>
                    <a:pt x="223371" y="21758"/>
                    <a:pt x="571500" y="0"/>
                  </a:cubicBezTo>
                  <a:cubicBezTo>
                    <a:pt x="676275" y="3175"/>
                    <a:pt x="781139" y="4157"/>
                    <a:pt x="885825" y="9525"/>
                  </a:cubicBezTo>
                  <a:cubicBezTo>
                    <a:pt x="905112" y="10514"/>
                    <a:pt x="924787" y="12554"/>
                    <a:pt x="942975" y="19050"/>
                  </a:cubicBezTo>
                  <a:cubicBezTo>
                    <a:pt x="969719" y="28601"/>
                    <a:pt x="992234" y="48170"/>
                    <a:pt x="1019175" y="57150"/>
                  </a:cubicBezTo>
                  <a:cubicBezTo>
                    <a:pt x="1028700" y="60325"/>
                    <a:pt x="1038349" y="63150"/>
                    <a:pt x="1047750" y="66675"/>
                  </a:cubicBezTo>
                  <a:cubicBezTo>
                    <a:pt x="1063759" y="72678"/>
                    <a:pt x="1079155" y="80318"/>
                    <a:pt x="1095375" y="85725"/>
                  </a:cubicBezTo>
                  <a:cubicBezTo>
                    <a:pt x="1107794" y="89865"/>
                    <a:pt x="1120775" y="92075"/>
                    <a:pt x="1133475" y="95250"/>
                  </a:cubicBezTo>
                  <a:cubicBezTo>
                    <a:pt x="1260271" y="222046"/>
                    <a:pt x="1108922" y="82057"/>
                    <a:pt x="1200150" y="142875"/>
                  </a:cubicBezTo>
                  <a:cubicBezTo>
                    <a:pt x="1223004" y="158111"/>
                    <a:pt x="1237920" y="192317"/>
                    <a:pt x="1266825" y="200025"/>
                  </a:cubicBezTo>
                  <a:cubicBezTo>
                    <a:pt x="1300710" y="209061"/>
                    <a:pt x="1336675" y="206375"/>
                    <a:pt x="1371600" y="209550"/>
                  </a:cubicBezTo>
                  <a:cubicBezTo>
                    <a:pt x="1384300" y="228600"/>
                    <a:pt x="1395644" y="248628"/>
                    <a:pt x="1409700" y="266700"/>
                  </a:cubicBezTo>
                  <a:cubicBezTo>
                    <a:pt x="1417970" y="277333"/>
                    <a:pt x="1430193" y="284499"/>
                    <a:pt x="1438275" y="295275"/>
                  </a:cubicBezTo>
                  <a:cubicBezTo>
                    <a:pt x="1449383" y="310086"/>
                    <a:pt x="1454659" y="328967"/>
                    <a:pt x="1466850" y="342900"/>
                  </a:cubicBezTo>
                  <a:cubicBezTo>
                    <a:pt x="1477304" y="354847"/>
                    <a:pt x="1493725" y="360250"/>
                    <a:pt x="1504950" y="371475"/>
                  </a:cubicBezTo>
                  <a:cubicBezTo>
                    <a:pt x="1532164" y="398689"/>
                    <a:pt x="1512661" y="404586"/>
                    <a:pt x="1552575" y="419100"/>
                  </a:cubicBezTo>
                  <a:cubicBezTo>
                    <a:pt x="1577180" y="428047"/>
                    <a:pt x="1603375" y="431800"/>
                    <a:pt x="1628775" y="438150"/>
                  </a:cubicBezTo>
                  <a:cubicBezTo>
                    <a:pt x="1651000" y="460375"/>
                    <a:pt x="1685511" y="475007"/>
                    <a:pt x="1695450" y="504825"/>
                  </a:cubicBezTo>
                  <a:cubicBezTo>
                    <a:pt x="1719391" y="576649"/>
                    <a:pt x="1687096" y="488117"/>
                    <a:pt x="1724025" y="561975"/>
                  </a:cubicBezTo>
                  <a:cubicBezTo>
                    <a:pt x="1728515" y="570955"/>
                    <a:pt x="1729595" y="581322"/>
                    <a:pt x="1733550" y="590550"/>
                  </a:cubicBezTo>
                  <a:cubicBezTo>
                    <a:pt x="1739143" y="603601"/>
                    <a:pt x="1747007" y="615599"/>
                    <a:pt x="1752600" y="628650"/>
                  </a:cubicBezTo>
                  <a:cubicBezTo>
                    <a:pt x="1762388" y="651488"/>
                    <a:pt x="1764745" y="671158"/>
                    <a:pt x="1771650" y="695325"/>
                  </a:cubicBezTo>
                  <a:cubicBezTo>
                    <a:pt x="1774408" y="704979"/>
                    <a:pt x="1776685" y="714920"/>
                    <a:pt x="1781175" y="723900"/>
                  </a:cubicBezTo>
                  <a:cubicBezTo>
                    <a:pt x="1786295" y="734139"/>
                    <a:pt x="1795105" y="742236"/>
                    <a:pt x="1800225" y="752475"/>
                  </a:cubicBezTo>
                  <a:cubicBezTo>
                    <a:pt x="1807871" y="767768"/>
                    <a:pt x="1813432" y="784032"/>
                    <a:pt x="1819275" y="800100"/>
                  </a:cubicBezTo>
                  <a:cubicBezTo>
                    <a:pt x="1826137" y="818971"/>
                    <a:pt x="1821617" y="846111"/>
                    <a:pt x="1838325" y="857250"/>
                  </a:cubicBezTo>
                  <a:cubicBezTo>
                    <a:pt x="1875254" y="881869"/>
                    <a:pt x="1856040" y="872680"/>
                    <a:pt x="1895475" y="885825"/>
                  </a:cubicBezTo>
                  <a:cubicBezTo>
                    <a:pt x="1911350" y="882650"/>
                    <a:pt x="1929926" y="885710"/>
                    <a:pt x="1943100" y="876300"/>
                  </a:cubicBezTo>
                  <a:cubicBezTo>
                    <a:pt x="1954654" y="868047"/>
                    <a:pt x="1955105" y="850528"/>
                    <a:pt x="1962150" y="838200"/>
                  </a:cubicBezTo>
                  <a:cubicBezTo>
                    <a:pt x="1967830" y="828261"/>
                    <a:pt x="1972261" y="816776"/>
                    <a:pt x="1981200" y="809625"/>
                  </a:cubicBezTo>
                  <a:cubicBezTo>
                    <a:pt x="1989040" y="803353"/>
                    <a:pt x="2000250" y="803275"/>
                    <a:pt x="2009775" y="800100"/>
                  </a:cubicBezTo>
                  <a:cubicBezTo>
                    <a:pt x="2016954" y="789331"/>
                    <a:pt x="2043491" y="745479"/>
                    <a:pt x="2057400" y="742950"/>
                  </a:cubicBezTo>
                  <a:cubicBezTo>
                    <a:pt x="2082585" y="738371"/>
                    <a:pt x="2108200" y="749300"/>
                    <a:pt x="2133600" y="752475"/>
                  </a:cubicBezTo>
                  <a:cubicBezTo>
                    <a:pt x="2152650" y="781050"/>
                    <a:pt x="2175391" y="807483"/>
                    <a:pt x="2190750" y="838200"/>
                  </a:cubicBezTo>
                  <a:cubicBezTo>
                    <a:pt x="2197100" y="850900"/>
                    <a:pt x="2201547" y="864746"/>
                    <a:pt x="2209800" y="876300"/>
                  </a:cubicBezTo>
                  <a:cubicBezTo>
                    <a:pt x="2217630" y="887261"/>
                    <a:pt x="2229751" y="894527"/>
                    <a:pt x="2238375" y="904875"/>
                  </a:cubicBezTo>
                  <a:cubicBezTo>
                    <a:pt x="2245704" y="913669"/>
                    <a:pt x="2251075" y="923925"/>
                    <a:pt x="2257425" y="933450"/>
                  </a:cubicBezTo>
                  <a:cubicBezTo>
                    <a:pt x="2260600" y="949325"/>
                    <a:pt x="2262690" y="965456"/>
                    <a:pt x="2266950" y="981075"/>
                  </a:cubicBezTo>
                  <a:cubicBezTo>
                    <a:pt x="2272234" y="1000448"/>
                    <a:pt x="2279650" y="1019175"/>
                    <a:pt x="2286000" y="1038225"/>
                  </a:cubicBezTo>
                  <a:cubicBezTo>
                    <a:pt x="2289175" y="1047750"/>
                    <a:pt x="2291796" y="1057478"/>
                    <a:pt x="2295525" y="1066800"/>
                  </a:cubicBezTo>
                  <a:cubicBezTo>
                    <a:pt x="2321412" y="1131517"/>
                    <a:pt x="2330866" y="1162799"/>
                    <a:pt x="2362200" y="1219200"/>
                  </a:cubicBezTo>
                  <a:cubicBezTo>
                    <a:pt x="2367759" y="1229207"/>
                    <a:pt x="2374900" y="1238250"/>
                    <a:pt x="2381250" y="1247775"/>
                  </a:cubicBezTo>
                  <a:cubicBezTo>
                    <a:pt x="2397467" y="1377509"/>
                    <a:pt x="2372487" y="1280066"/>
                    <a:pt x="2419350" y="1362075"/>
                  </a:cubicBezTo>
                  <a:cubicBezTo>
                    <a:pt x="2447662" y="1411622"/>
                    <a:pt x="2403228" y="1373552"/>
                    <a:pt x="2457450" y="1409700"/>
                  </a:cubicBezTo>
                  <a:cubicBezTo>
                    <a:pt x="2460625" y="1419225"/>
                    <a:pt x="2459875" y="1431175"/>
                    <a:pt x="2466975" y="1438275"/>
                  </a:cubicBezTo>
                  <a:cubicBezTo>
                    <a:pt x="2500535" y="1471835"/>
                    <a:pt x="2536674" y="1472194"/>
                    <a:pt x="2581275" y="1476375"/>
                  </a:cubicBezTo>
                  <a:cubicBezTo>
                    <a:pt x="2660556" y="1483808"/>
                    <a:pt x="2740025" y="1489075"/>
                    <a:pt x="2819400" y="1495425"/>
                  </a:cubicBezTo>
                  <a:cubicBezTo>
                    <a:pt x="2828925" y="1501775"/>
                    <a:pt x="2840824" y="1505536"/>
                    <a:pt x="2847975" y="1514475"/>
                  </a:cubicBezTo>
                  <a:cubicBezTo>
                    <a:pt x="2854247" y="1522315"/>
                    <a:pt x="2853545" y="1533822"/>
                    <a:pt x="2857500" y="1543050"/>
                  </a:cubicBezTo>
                  <a:cubicBezTo>
                    <a:pt x="2863093" y="1556101"/>
                    <a:pt x="2869245" y="1568974"/>
                    <a:pt x="2876550" y="1581150"/>
                  </a:cubicBezTo>
                  <a:cubicBezTo>
                    <a:pt x="2888330" y="1600783"/>
                    <a:pt x="2902651" y="1618801"/>
                    <a:pt x="2914650" y="1638300"/>
                  </a:cubicBezTo>
                  <a:cubicBezTo>
                    <a:pt x="2928066" y="1660100"/>
                    <a:pt x="2940050" y="1682750"/>
                    <a:pt x="2952750" y="1704975"/>
                  </a:cubicBezTo>
                  <a:cubicBezTo>
                    <a:pt x="2982527" y="1824082"/>
                    <a:pt x="2944471" y="1675997"/>
                    <a:pt x="2971800" y="1771650"/>
                  </a:cubicBezTo>
                  <a:cubicBezTo>
                    <a:pt x="2975396" y="1784237"/>
                    <a:pt x="2976168" y="1797718"/>
                    <a:pt x="2981325" y="1809750"/>
                  </a:cubicBezTo>
                  <a:cubicBezTo>
                    <a:pt x="2985834" y="1820272"/>
                    <a:pt x="2994025" y="1828800"/>
                    <a:pt x="3000375" y="1838325"/>
                  </a:cubicBezTo>
                  <a:cubicBezTo>
                    <a:pt x="3006026" y="1866579"/>
                    <a:pt x="3016378" y="1915680"/>
                    <a:pt x="3019425" y="1943100"/>
                  </a:cubicBezTo>
                  <a:cubicBezTo>
                    <a:pt x="3023647" y="1981098"/>
                    <a:pt x="3023897" y="2019503"/>
                    <a:pt x="3028950" y="2057400"/>
                  </a:cubicBezTo>
                  <a:cubicBezTo>
                    <a:pt x="3030277" y="2067352"/>
                    <a:pt x="3036217" y="2076192"/>
                    <a:pt x="3038475" y="2085975"/>
                  </a:cubicBezTo>
                  <a:cubicBezTo>
                    <a:pt x="3045756" y="2117525"/>
                    <a:pt x="3051175" y="2149475"/>
                    <a:pt x="3057525" y="2181225"/>
                  </a:cubicBezTo>
                  <a:cubicBezTo>
                    <a:pt x="3060700" y="2197100"/>
                    <a:pt x="3064388" y="2212881"/>
                    <a:pt x="3067050" y="2228850"/>
                  </a:cubicBezTo>
                  <a:cubicBezTo>
                    <a:pt x="3070225" y="2247900"/>
                    <a:pt x="3072787" y="2267062"/>
                    <a:pt x="3076575" y="2286000"/>
                  </a:cubicBezTo>
                  <a:cubicBezTo>
                    <a:pt x="3079142" y="2298837"/>
                    <a:pt x="3082925" y="2311400"/>
                    <a:pt x="3086100" y="2324100"/>
                  </a:cubicBezTo>
                  <a:cubicBezTo>
                    <a:pt x="3089275" y="2355850"/>
                    <a:pt x="3090648" y="2387832"/>
                    <a:pt x="3095625" y="2419350"/>
                  </a:cubicBezTo>
                  <a:cubicBezTo>
                    <a:pt x="3105178" y="2479850"/>
                    <a:pt x="3109423" y="2489319"/>
                    <a:pt x="3124200" y="2533650"/>
                  </a:cubicBezTo>
                  <a:cubicBezTo>
                    <a:pt x="3124818" y="2539213"/>
                    <a:pt x="3131466" y="2633906"/>
                    <a:pt x="3143250" y="2657475"/>
                  </a:cubicBezTo>
                  <a:cubicBezTo>
                    <a:pt x="3150350" y="2671674"/>
                    <a:pt x="3162300" y="2682875"/>
                    <a:pt x="3171825" y="2695575"/>
                  </a:cubicBezTo>
                  <a:cubicBezTo>
                    <a:pt x="3175000" y="2705100"/>
                    <a:pt x="3171371" y="2723041"/>
                    <a:pt x="3181350" y="2724150"/>
                  </a:cubicBezTo>
                  <a:cubicBezTo>
                    <a:pt x="3214681" y="2727853"/>
                    <a:pt x="3317722" y="2729157"/>
                    <a:pt x="3371850" y="2705100"/>
                  </a:cubicBezTo>
                  <a:cubicBezTo>
                    <a:pt x="3413651" y="2686522"/>
                    <a:pt x="3494993" y="2641317"/>
                    <a:pt x="3524250" y="2619375"/>
                  </a:cubicBezTo>
                  <a:cubicBezTo>
                    <a:pt x="3549650" y="2600325"/>
                    <a:pt x="3572052" y="2576424"/>
                    <a:pt x="3600450" y="2562225"/>
                  </a:cubicBezTo>
                  <a:cubicBezTo>
                    <a:pt x="3613150" y="2555875"/>
                    <a:pt x="3626545" y="2550757"/>
                    <a:pt x="3638550" y="2543175"/>
                  </a:cubicBezTo>
                  <a:cubicBezTo>
                    <a:pt x="3686944" y="2512610"/>
                    <a:pt x="3733434" y="2479119"/>
                    <a:pt x="3781425" y="2447925"/>
                  </a:cubicBezTo>
                  <a:cubicBezTo>
                    <a:pt x="3828780" y="2417144"/>
                    <a:pt x="3816302" y="2423599"/>
                    <a:pt x="3857625" y="2409825"/>
                  </a:cubicBezTo>
                  <a:cubicBezTo>
                    <a:pt x="3930473" y="2355189"/>
                    <a:pt x="3860606" y="2404039"/>
                    <a:pt x="3933825" y="2362200"/>
                  </a:cubicBezTo>
                  <a:cubicBezTo>
                    <a:pt x="3943764" y="2356520"/>
                    <a:pt x="3953085" y="2349804"/>
                    <a:pt x="3962400" y="2343150"/>
                  </a:cubicBezTo>
                  <a:cubicBezTo>
                    <a:pt x="3975318" y="2333923"/>
                    <a:pt x="3986717" y="2322451"/>
                    <a:pt x="4000500" y="2314575"/>
                  </a:cubicBezTo>
                  <a:cubicBezTo>
                    <a:pt x="4009217" y="2309594"/>
                    <a:pt x="4019550" y="2308225"/>
                    <a:pt x="4029075" y="2305050"/>
                  </a:cubicBezTo>
                  <a:cubicBezTo>
                    <a:pt x="4038600" y="2295525"/>
                    <a:pt x="4045875" y="2283017"/>
                    <a:pt x="4057650" y="2276475"/>
                  </a:cubicBezTo>
                  <a:cubicBezTo>
                    <a:pt x="4075203" y="2266723"/>
                    <a:pt x="4114800" y="2257425"/>
                    <a:pt x="4114800" y="2257425"/>
                  </a:cubicBezTo>
                  <a:cubicBezTo>
                    <a:pt x="4124325" y="2263775"/>
                    <a:pt x="4135280" y="2268380"/>
                    <a:pt x="4143375" y="2276475"/>
                  </a:cubicBezTo>
                  <a:cubicBezTo>
                    <a:pt x="4180823" y="2313923"/>
                    <a:pt x="4165128" y="2305007"/>
                    <a:pt x="4181475" y="2343150"/>
                  </a:cubicBezTo>
                  <a:cubicBezTo>
                    <a:pt x="4187068" y="2356201"/>
                    <a:pt x="4195539" y="2367955"/>
                    <a:pt x="4200525" y="2381250"/>
                  </a:cubicBezTo>
                  <a:cubicBezTo>
                    <a:pt x="4205122" y="2393507"/>
                    <a:pt x="4206454" y="2406763"/>
                    <a:pt x="4210050" y="2419350"/>
                  </a:cubicBezTo>
                  <a:cubicBezTo>
                    <a:pt x="4212808" y="2429004"/>
                    <a:pt x="4216933" y="2438239"/>
                    <a:pt x="4219575" y="2447925"/>
                  </a:cubicBezTo>
                  <a:cubicBezTo>
                    <a:pt x="4226464" y="2473184"/>
                    <a:pt x="4226916" y="2500707"/>
                    <a:pt x="4238625" y="2524125"/>
                  </a:cubicBezTo>
                  <a:cubicBezTo>
                    <a:pt x="4244975" y="2536825"/>
                    <a:pt x="4252689" y="2548930"/>
                    <a:pt x="4257675" y="2562225"/>
                  </a:cubicBezTo>
                  <a:cubicBezTo>
                    <a:pt x="4270950" y="2597626"/>
                    <a:pt x="4268151" y="2654236"/>
                    <a:pt x="4305300" y="2676525"/>
                  </a:cubicBezTo>
                  <a:cubicBezTo>
                    <a:pt x="4375376" y="2718570"/>
                    <a:pt x="4334964" y="2700610"/>
                    <a:pt x="4429125" y="2724150"/>
                  </a:cubicBezTo>
                  <a:cubicBezTo>
                    <a:pt x="4572000" y="2720975"/>
                    <a:pt x="4715096" y="2723184"/>
                    <a:pt x="4857750" y="2714625"/>
                  </a:cubicBezTo>
                  <a:cubicBezTo>
                    <a:pt x="4874817" y="2713601"/>
                    <a:pt x="4888788" y="2699722"/>
                    <a:pt x="4905375" y="2695575"/>
                  </a:cubicBezTo>
                  <a:cubicBezTo>
                    <a:pt x="4927155" y="2690130"/>
                    <a:pt x="4949825" y="2689225"/>
                    <a:pt x="4972050" y="2686050"/>
                  </a:cubicBezTo>
                  <a:cubicBezTo>
                    <a:pt x="4998430" y="2668463"/>
                    <a:pt x="5025624" y="2651526"/>
                    <a:pt x="5048250" y="2628900"/>
                  </a:cubicBezTo>
                  <a:cubicBezTo>
                    <a:pt x="5056345" y="2620805"/>
                    <a:pt x="5060646" y="2609640"/>
                    <a:pt x="5067300" y="2600325"/>
                  </a:cubicBezTo>
                  <a:cubicBezTo>
                    <a:pt x="5076527" y="2587407"/>
                    <a:pt x="5084650" y="2573450"/>
                    <a:pt x="5095875" y="2562225"/>
                  </a:cubicBezTo>
                  <a:cubicBezTo>
                    <a:pt x="5113410" y="2544690"/>
                    <a:pt x="5134491" y="2531075"/>
                    <a:pt x="5153025" y="2514600"/>
                  </a:cubicBezTo>
                  <a:cubicBezTo>
                    <a:pt x="5163093" y="2505651"/>
                    <a:pt x="5171174" y="2494555"/>
                    <a:pt x="5181600" y="2486025"/>
                  </a:cubicBezTo>
                  <a:cubicBezTo>
                    <a:pt x="5206173" y="2465920"/>
                    <a:pt x="5257800" y="2428875"/>
                    <a:pt x="5257800" y="2428875"/>
                  </a:cubicBezTo>
                  <a:cubicBezTo>
                    <a:pt x="5310317" y="2433649"/>
                    <a:pt x="5363795" y="2428447"/>
                    <a:pt x="5410200" y="2457450"/>
                  </a:cubicBezTo>
                  <a:cubicBezTo>
                    <a:pt x="5426786" y="2467816"/>
                    <a:pt x="5470150" y="2524683"/>
                    <a:pt x="5476875" y="2533650"/>
                  </a:cubicBezTo>
                  <a:cubicBezTo>
                    <a:pt x="5483744" y="2542808"/>
                    <a:pt x="5487830" y="2554130"/>
                    <a:pt x="5495925" y="2562225"/>
                  </a:cubicBezTo>
                  <a:cubicBezTo>
                    <a:pt x="5530240" y="2596540"/>
                    <a:pt x="5530150" y="2582808"/>
                    <a:pt x="5562600" y="2609850"/>
                  </a:cubicBezTo>
                  <a:cubicBezTo>
                    <a:pt x="5572948" y="2618474"/>
                    <a:pt x="5582551" y="2628077"/>
                    <a:pt x="5591175" y="2638425"/>
                  </a:cubicBezTo>
                  <a:cubicBezTo>
                    <a:pt x="5620788" y="2673960"/>
                    <a:pt x="5601189" y="2671431"/>
                    <a:pt x="5648325" y="2705100"/>
                  </a:cubicBezTo>
                  <a:cubicBezTo>
                    <a:pt x="5656495" y="2710936"/>
                    <a:pt x="5668123" y="2709749"/>
                    <a:pt x="5676900" y="2714625"/>
                  </a:cubicBezTo>
                  <a:cubicBezTo>
                    <a:pt x="5722565" y="2739994"/>
                    <a:pt x="5720846" y="2739521"/>
                    <a:pt x="5743575" y="2762250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012606-8B36-1723-A500-CD386317EFB3}"/>
                </a:ext>
              </a:extLst>
            </p:cNvPr>
            <p:cNvSpPr txBox="1"/>
            <p:nvPr/>
          </p:nvSpPr>
          <p:spPr>
            <a:xfrm rot="16200000">
              <a:off x="6537305" y="3116590"/>
              <a:ext cx="8082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reflectance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457337-2146-4F93-4A57-7F6CD515EE18}"/>
                </a:ext>
              </a:extLst>
            </p:cNvPr>
            <p:cNvSpPr txBox="1"/>
            <p:nvPr/>
          </p:nvSpPr>
          <p:spPr>
            <a:xfrm>
              <a:off x="8929130" y="3747642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sz="10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λ</a:t>
              </a:r>
              <a:endPara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A028210-6BA9-E925-3D96-31EB90AE1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156" y="2912565"/>
            <a:ext cx="838243" cy="8064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82847A-9EB7-9ED3-FB65-E4A58ECA7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531" y="4541339"/>
            <a:ext cx="838243" cy="8555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4D920EF-EB55-DA40-A6E1-13225783D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361" y="1267114"/>
            <a:ext cx="858861" cy="885423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2697763-C952-1772-BA24-A4345D464909}"/>
              </a:ext>
            </a:extLst>
          </p:cNvPr>
          <p:cNvCxnSpPr>
            <a:cxnSpLocks/>
            <a:stCxn id="127" idx="0"/>
          </p:cNvCxnSpPr>
          <p:nvPr/>
        </p:nvCxnSpPr>
        <p:spPr>
          <a:xfrm flipV="1">
            <a:off x="1611612" y="1306094"/>
            <a:ext cx="2652473" cy="435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2C83816-492C-49F7-DDF3-BBD09CCD7E5F}"/>
              </a:ext>
            </a:extLst>
          </p:cNvPr>
          <p:cNvCxnSpPr>
            <a:cxnSpLocks/>
          </p:cNvCxnSpPr>
          <p:nvPr/>
        </p:nvCxnSpPr>
        <p:spPr>
          <a:xfrm>
            <a:off x="1951591" y="2064524"/>
            <a:ext cx="2335075" cy="946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2690415-31F8-8002-02BA-4C4BA5FB2CE2}"/>
              </a:ext>
            </a:extLst>
          </p:cNvPr>
          <p:cNvCxnSpPr>
            <a:cxnSpLocks/>
          </p:cNvCxnSpPr>
          <p:nvPr/>
        </p:nvCxnSpPr>
        <p:spPr>
          <a:xfrm>
            <a:off x="1329746" y="3276888"/>
            <a:ext cx="2945272" cy="1263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BE63117-C762-F16F-7801-4D19FDE509C8}"/>
              </a:ext>
            </a:extLst>
          </p:cNvPr>
          <p:cNvCxnSpPr>
            <a:cxnSpLocks/>
          </p:cNvCxnSpPr>
          <p:nvPr/>
        </p:nvCxnSpPr>
        <p:spPr>
          <a:xfrm>
            <a:off x="1309372" y="3601877"/>
            <a:ext cx="2965646" cy="1812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B1E515F-529C-2830-BF3E-02EC208513E3}"/>
                  </a:ext>
                </a:extLst>
              </p:cNvPr>
              <p:cNvSpPr txBox="1"/>
              <p:nvPr/>
            </p:nvSpPr>
            <p:spPr>
              <a:xfrm>
                <a:off x="9275568" y="5798236"/>
                <a:ext cx="3374771" cy="537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𝑆𝐶𝐹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𝑠𝑛𝑜𝑤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𝑝𝑖𝑥𝑒𝑙𝑠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𝑝𝑖𝑥𝑒𝑙𝑠</m:t>
                          </m:r>
                        </m:den>
                      </m:f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B1E515F-529C-2830-BF3E-02EC20851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68" y="5798236"/>
                <a:ext cx="3374771" cy="537648"/>
              </a:xfrm>
              <a:prstGeom prst="rect">
                <a:avLst/>
              </a:prstGeom>
              <a:blipFill>
                <a:blip r:embed="rId7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6C6A128-9DA7-D4F2-CD00-8BDA280D2E51}"/>
                  </a:ext>
                </a:extLst>
              </p:cNvPr>
              <p:cNvSpPr txBox="1"/>
              <p:nvPr/>
            </p:nvSpPr>
            <p:spPr>
              <a:xfrm>
                <a:off x="4138315" y="991474"/>
                <a:ext cx="12038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𝑆𝐶𝐹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=100%</m:t>
                      </m:r>
                    </m:oMath>
                  </m:oMathPara>
                </a14:m>
                <a:endParaRPr lang="en-US" sz="1400">
                  <a:latin typeface="+mn-lt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6C6A128-9DA7-D4F2-CD00-8BDA280D2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315" y="991474"/>
                <a:ext cx="120386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79CEE60-4EFC-DC40-542E-6675455B22B2}"/>
                  </a:ext>
                </a:extLst>
              </p:cNvPr>
              <p:cNvSpPr txBox="1"/>
              <p:nvPr/>
            </p:nvSpPr>
            <p:spPr>
              <a:xfrm>
                <a:off x="4122384" y="2612571"/>
                <a:ext cx="12038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𝑆𝐶𝐹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=50%</m:t>
                      </m:r>
                    </m:oMath>
                  </m:oMathPara>
                </a14:m>
                <a:endParaRPr lang="en-US" sz="1400">
                  <a:latin typeface="+mn-lt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79CEE60-4EFC-DC40-542E-6675455B2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384" y="2612571"/>
                <a:ext cx="120386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3800CCD-8075-6AF6-65C8-F1BB5696643F}"/>
                  </a:ext>
                </a:extLst>
              </p:cNvPr>
              <p:cNvSpPr txBox="1"/>
              <p:nvPr/>
            </p:nvSpPr>
            <p:spPr>
              <a:xfrm>
                <a:off x="4122384" y="4195337"/>
                <a:ext cx="12038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𝑆𝐶𝐹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=0%</m:t>
                      </m:r>
                    </m:oMath>
                  </m:oMathPara>
                </a14:m>
                <a:endParaRPr lang="en-US" sz="1400">
                  <a:latin typeface="+mn-lt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3800CCD-8075-6AF6-65C8-F1BB5696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384" y="4195337"/>
                <a:ext cx="120386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720A738-6B22-C36C-8ED8-82A62873C843}"/>
              </a:ext>
            </a:extLst>
          </p:cNvPr>
          <p:cNvCxnSpPr/>
          <p:nvPr/>
        </p:nvCxnSpPr>
        <p:spPr>
          <a:xfrm>
            <a:off x="9992541" y="1488615"/>
            <a:ext cx="0" cy="4309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FEF667CD-E3DC-CD1E-FD7D-F59E57CDBD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2290" y="4682198"/>
            <a:ext cx="863644" cy="86364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C68B9B9-07A8-E252-AB81-002B8FCF3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1816" y="2919787"/>
            <a:ext cx="844593" cy="8064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63251C4-21A2-81E8-6BB2-405B0D1BC4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1341" y="1364159"/>
            <a:ext cx="825542" cy="863644"/>
          </a:xfrm>
          <a:prstGeom prst="rect">
            <a:avLst/>
          </a:prstGeom>
        </p:spPr>
      </p:pic>
      <p:sp>
        <p:nvSpPr>
          <p:cNvPr id="84" name="Arrow: Right 83">
            <a:extLst>
              <a:ext uri="{FF2B5EF4-FFF2-40B4-BE49-F238E27FC236}">
                <a16:creationId xmlns:a16="http://schemas.microsoft.com/office/drawing/2014/main" id="{39E13BAF-CFFF-5A07-4FD8-42632EBBEE2B}"/>
              </a:ext>
            </a:extLst>
          </p:cNvPr>
          <p:cNvSpPr/>
          <p:nvPr/>
        </p:nvSpPr>
        <p:spPr>
          <a:xfrm>
            <a:off x="5541286" y="3113724"/>
            <a:ext cx="48170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Down 84">
            <a:extLst>
              <a:ext uri="{FF2B5EF4-FFF2-40B4-BE49-F238E27FC236}">
                <a16:creationId xmlns:a16="http://schemas.microsoft.com/office/drawing/2014/main" id="{85663791-1409-EA9A-A3EA-815A828BFD4B}"/>
              </a:ext>
            </a:extLst>
          </p:cNvPr>
          <p:cNvSpPr/>
          <p:nvPr/>
        </p:nvSpPr>
        <p:spPr>
          <a:xfrm>
            <a:off x="8792907" y="1972507"/>
            <a:ext cx="207454" cy="14781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C59E212-D389-27AA-DAE9-BBBD283C4F7F}"/>
                  </a:ext>
                </a:extLst>
              </p:cNvPr>
              <p:cNvSpPr txBox="1"/>
              <p:nvPr/>
            </p:nvSpPr>
            <p:spPr>
              <a:xfrm>
                <a:off x="7016424" y="5970606"/>
                <a:ext cx="135619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𝑆𝐶𝐹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b="0">
                    <a:latin typeface="+mn-lt"/>
                  </a:rPr>
                  <a:t> </a:t>
                </a:r>
                <a:endParaRPr lang="en-US" sz="1400">
                  <a:latin typeface="+mn-lt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C59E212-D389-27AA-DAE9-BBBD283C4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424" y="5970606"/>
                <a:ext cx="1356194" cy="307777"/>
              </a:xfrm>
              <a:prstGeom prst="rect">
                <a:avLst/>
              </a:prstGeom>
              <a:blipFill>
                <a:blip r:embed="rId1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F5CBAF-2148-3D01-7BAD-DCC399D1F545}"/>
              </a:ext>
            </a:extLst>
          </p:cNvPr>
          <p:cNvSpPr txBox="1"/>
          <p:nvPr/>
        </p:nvSpPr>
        <p:spPr>
          <a:xfrm rot="5400000">
            <a:off x="8440852" y="3432741"/>
            <a:ext cx="234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SPECTRAL  MIXING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8D460-DF2F-4612-5727-A564E98016DB}"/>
              </a:ext>
            </a:extLst>
          </p:cNvPr>
          <p:cNvSpPr txBox="1"/>
          <p:nvPr/>
        </p:nvSpPr>
        <p:spPr>
          <a:xfrm>
            <a:off x="10487140" y="966779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u="sng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9D021-6F75-27CF-1181-54BF97683D08}"/>
              </a:ext>
            </a:extLst>
          </p:cNvPr>
          <p:cNvSpPr txBox="1"/>
          <p:nvPr/>
        </p:nvSpPr>
        <p:spPr>
          <a:xfrm>
            <a:off x="176055" y="4708723"/>
            <a:ext cx="361664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observed spectral signature is the composition, or “</a:t>
            </a:r>
            <a:r>
              <a:rPr lang="en-US" sz="16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mix</a:t>
            </a:r>
            <a:r>
              <a:rPr lang="en-US" sz="16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”, of the individual “</a:t>
            </a:r>
            <a:r>
              <a:rPr lang="en-US" sz="16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pure</a:t>
            </a:r>
            <a:r>
              <a:rPr lang="en-US" sz="16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 </a:t>
            </a:r>
            <a:r>
              <a:rPr lang="en-US" sz="16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spectra</a:t>
            </a:r>
            <a:r>
              <a:rPr lang="en-US" sz="16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of snow and snow free.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There is a </a:t>
            </a:r>
            <a:r>
              <a:rPr lang="en-US" sz="16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relationship between SCF and the observed radiance</a:t>
            </a:r>
            <a:r>
              <a:rPr lang="en-US" sz="16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C0A01B4-3DE9-F3A6-2239-F5E79859F185}"/>
              </a:ext>
            </a:extLst>
          </p:cNvPr>
          <p:cNvSpPr/>
          <p:nvPr/>
        </p:nvSpPr>
        <p:spPr>
          <a:xfrm rot="10800000">
            <a:off x="8781718" y="3866685"/>
            <a:ext cx="207454" cy="14781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23" grpId="0"/>
      <p:bldP spid="66" grpId="0"/>
      <p:bldP spid="84" grpId="0" animBg="1"/>
      <p:bldP spid="85" grpId="0" animBg="1"/>
      <p:bldP spid="86" grpId="0"/>
      <p:bldP spid="7" grpId="0"/>
      <p:bldP spid="11" grpId="0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SoA: Unmixing methods for SCF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2D04E-7008-8461-C240-F6A56D447505}"/>
              </a:ext>
            </a:extLst>
          </p:cNvPr>
          <p:cNvSpPr txBox="1"/>
          <p:nvPr/>
        </p:nvSpPr>
        <p:spPr>
          <a:xfrm>
            <a:off x="-25737" y="1150441"/>
            <a:ext cx="11760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just"/>
            <a:r>
              <a:rPr lang="en-US" b="1"/>
              <a:t>Regressions on the NDSI </a:t>
            </a:r>
            <a:r>
              <a:rPr lang="en-US"/>
              <a:t>e.g., [1] [2]: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/>
          </a:p>
          <a:p>
            <a:pPr algn="just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EAE6C-D8EA-7C78-3B73-A8E5846D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21" y="3251603"/>
            <a:ext cx="3737502" cy="2633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5EC69-24B3-FF0A-6681-73397BCA8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51" y="3065759"/>
            <a:ext cx="3090412" cy="2819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11095-1313-1BDD-2CE3-9E573898B75F}"/>
              </a:ext>
            </a:extLst>
          </p:cNvPr>
          <p:cNvSpPr txBox="1"/>
          <p:nvPr/>
        </p:nvSpPr>
        <p:spPr>
          <a:xfrm>
            <a:off x="130694" y="5935734"/>
            <a:ext cx="11671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/>
              <a:t>[1] </a:t>
            </a:r>
            <a:r>
              <a:rPr lang="en-GB" sz="800" err="1"/>
              <a:t>Salomonson</a:t>
            </a:r>
            <a:r>
              <a:rPr lang="en-GB" sz="800"/>
              <a:t>, Vincent V., and I. Appel. "Estimating fractional snow cover from MODIS using the normalized difference snow index." </a:t>
            </a:r>
            <a:r>
              <a:rPr lang="en-GB" sz="800" i="1"/>
              <a:t>Remote sensing of environment</a:t>
            </a:r>
            <a:r>
              <a:rPr lang="en-GB" sz="800"/>
              <a:t> 89.3 (2004): 351-360.</a:t>
            </a:r>
          </a:p>
          <a:p>
            <a:r>
              <a:rPr lang="en-GB" sz="800"/>
              <a:t>[2] </a:t>
            </a:r>
            <a:r>
              <a:rPr lang="en-US" sz="800" err="1"/>
              <a:t>Gascoin</a:t>
            </a:r>
            <a:r>
              <a:rPr lang="en-US" sz="800"/>
              <a:t>, S.; </a:t>
            </a:r>
            <a:r>
              <a:rPr lang="en-US" sz="800" err="1"/>
              <a:t>Barrou</a:t>
            </a:r>
            <a:r>
              <a:rPr lang="en-US" sz="800"/>
              <a:t> Dumont, Z.; Deschamps-Berger, C.; Marti, F.; </a:t>
            </a:r>
            <a:r>
              <a:rPr lang="en-US" sz="800" err="1"/>
              <a:t>Salgues</a:t>
            </a:r>
            <a:r>
              <a:rPr lang="en-US" sz="800"/>
              <a:t>, G.; López-Moreno, J.I.; </a:t>
            </a:r>
            <a:r>
              <a:rPr lang="en-US" sz="800" err="1"/>
              <a:t>Revuelto</a:t>
            </a:r>
            <a:r>
              <a:rPr lang="en-US" sz="800"/>
              <a:t>, J.; Michon, T.; </a:t>
            </a:r>
            <a:r>
              <a:rPr lang="en-US" sz="800" err="1"/>
              <a:t>Schattan</a:t>
            </a:r>
            <a:r>
              <a:rPr lang="en-US" sz="800"/>
              <a:t>, P.; </a:t>
            </a:r>
            <a:r>
              <a:rPr lang="en-US" sz="800" err="1"/>
              <a:t>Hagolle</a:t>
            </a:r>
            <a:r>
              <a:rPr lang="en-US" sz="800"/>
              <a:t>, O. Estimating Fractional Snow Cover in Open Terrain from Sentinel-2 Using the Normalized Difference Snow Index. </a:t>
            </a:r>
            <a:r>
              <a:rPr lang="en-US" sz="800" i="1"/>
              <a:t>Remote Sens.</a:t>
            </a:r>
            <a:r>
              <a:rPr lang="en-US" sz="800"/>
              <a:t> </a:t>
            </a:r>
            <a:r>
              <a:rPr lang="en-US" sz="800" b="1"/>
              <a:t>2020</a:t>
            </a:r>
            <a:r>
              <a:rPr lang="en-US" sz="800"/>
              <a:t>, </a:t>
            </a:r>
            <a:r>
              <a:rPr lang="en-US" sz="800" i="1"/>
              <a:t>12</a:t>
            </a:r>
            <a:r>
              <a:rPr lang="en-US" sz="800"/>
              <a:t>, 2904. https://doi.org/10.3390/rs12182904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D067C0-2E7C-7307-C2ED-47F3CA0493DD}"/>
                  </a:ext>
                </a:extLst>
              </p:cNvPr>
              <p:cNvSpPr txBox="1"/>
              <p:nvPr/>
            </p:nvSpPr>
            <p:spPr>
              <a:xfrm>
                <a:off x="698639" y="1788761"/>
                <a:ext cx="5942235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1">
                    <a:latin typeface="+mn-lt"/>
                  </a:rPr>
                  <a:t>MODIS (500m):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i="1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𝑆𝐶𝐹</m:t>
                      </m:r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NDSI</m:t>
                      </m:r>
                    </m:oMath>
                  </m:oMathPara>
                </a14:m>
                <a:endParaRPr lang="en-US" b="0">
                  <a:latin typeface="+mn-lt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“Final” approach: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𝑆𝐶𝐹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45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NDSI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−0.01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D067C0-2E7C-7307-C2ED-47F3CA049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39" y="1788761"/>
                <a:ext cx="5942235" cy="1477328"/>
              </a:xfrm>
              <a:prstGeom prst="rect">
                <a:avLst/>
              </a:prstGeom>
              <a:blipFill>
                <a:blip r:embed="rId4"/>
                <a:stretch>
                  <a:fillRect l="-719" t="-2058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7712A2-F8EE-CE8C-661D-78EFE7E53581}"/>
                  </a:ext>
                </a:extLst>
              </p:cNvPr>
              <p:cNvSpPr txBox="1"/>
              <p:nvPr/>
            </p:nvSpPr>
            <p:spPr>
              <a:xfrm>
                <a:off x="7029571" y="1790156"/>
                <a:ext cx="470522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>
                    <a:latin typeface="+mn-lt"/>
                  </a:rPr>
                  <a:t>Sentinel-2 (20m):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i="1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𝑆𝐶𝐹</m:t>
                      </m:r>
                      <m:r>
                        <a:rPr lang="it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(2.65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NDSI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−1.42)+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</m:e>
                      </m:func>
                    </m:oMath>
                  </m:oMathPara>
                </a14:m>
                <a:endParaRPr lang="en-US">
                  <a:latin typeface="+mn-lt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7712A2-F8EE-CE8C-661D-78EFE7E53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571" y="1790156"/>
                <a:ext cx="4705229" cy="923330"/>
              </a:xfrm>
              <a:prstGeom prst="rect">
                <a:avLst/>
              </a:prstGeom>
              <a:blipFill>
                <a:blip r:embed="rId5"/>
                <a:stretch>
                  <a:fillRect l="-777" t="-3974"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08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SoA: Unmixing methods for SCF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0599B-6D86-DC71-9704-AA9C1AE012F8}"/>
              </a:ext>
            </a:extLst>
          </p:cNvPr>
          <p:cNvSpPr txBox="1"/>
          <p:nvPr/>
        </p:nvSpPr>
        <p:spPr>
          <a:xfrm>
            <a:off x="319400" y="6095306"/>
            <a:ext cx="11553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[1] N. Keshava and J. F. Mustard, "Spectral unmixing," in </a:t>
            </a:r>
            <a:r>
              <a:rPr lang="en-US" sz="800" i="1"/>
              <a:t>IEEE Signal Processing Magazine</a:t>
            </a:r>
            <a:r>
              <a:rPr lang="en-US" sz="800"/>
              <a:t>, vol. 19, no. 1, pp. 44-57, Jan. 2002, </a:t>
            </a:r>
            <a:r>
              <a:rPr lang="en-US" sz="800" err="1"/>
              <a:t>doi</a:t>
            </a:r>
            <a:r>
              <a:rPr lang="en-US" sz="800"/>
              <a:t>: 10.1109/79.974727.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C5217-8A28-6797-637C-C2CC4001B411}"/>
              </a:ext>
            </a:extLst>
          </p:cNvPr>
          <p:cNvSpPr txBox="1"/>
          <p:nvPr/>
        </p:nvSpPr>
        <p:spPr>
          <a:xfrm>
            <a:off x="-42406" y="1281151"/>
            <a:ext cx="6138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just"/>
            <a:r>
              <a:rPr lang="en-US" b="1"/>
              <a:t>Linear unmixing </a:t>
            </a:r>
            <a:r>
              <a:rPr lang="en-US"/>
              <a:t>e.g., [1]</a:t>
            </a:r>
          </a:p>
          <a:p>
            <a:pPr lvl="1" algn="just"/>
            <a:endParaRPr lang="en-US"/>
          </a:p>
          <a:p>
            <a:pPr algn="just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E6F36-F91A-9CE0-E000-BED61B00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3626">
            <a:off x="1459572" y="3437428"/>
            <a:ext cx="933580" cy="914528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5D5EBD-5BBA-B4DB-5281-09072345E11B}"/>
              </a:ext>
            </a:extLst>
          </p:cNvPr>
          <p:cNvCxnSpPr>
            <a:cxnSpLocks/>
          </p:cNvCxnSpPr>
          <p:nvPr/>
        </p:nvCxnSpPr>
        <p:spPr>
          <a:xfrm>
            <a:off x="952143" y="2804941"/>
            <a:ext cx="800100" cy="889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C9EE60-E254-9149-231E-FDB5D6A51EC6}"/>
              </a:ext>
            </a:extLst>
          </p:cNvPr>
          <p:cNvCxnSpPr>
            <a:cxnSpLocks/>
          </p:cNvCxnSpPr>
          <p:nvPr/>
        </p:nvCxnSpPr>
        <p:spPr>
          <a:xfrm>
            <a:off x="922358" y="2934710"/>
            <a:ext cx="974219" cy="1127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6ACFD8-5FE7-8A77-0C49-9A8A2062343D}"/>
              </a:ext>
            </a:extLst>
          </p:cNvPr>
          <p:cNvCxnSpPr>
            <a:cxnSpLocks/>
          </p:cNvCxnSpPr>
          <p:nvPr/>
        </p:nvCxnSpPr>
        <p:spPr>
          <a:xfrm>
            <a:off x="1232053" y="2832156"/>
            <a:ext cx="800100" cy="889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1D2178-7D8A-2BE2-DC8F-6CC7CF96EB84}"/>
              </a:ext>
            </a:extLst>
          </p:cNvPr>
          <p:cNvCxnSpPr>
            <a:cxnSpLocks/>
          </p:cNvCxnSpPr>
          <p:nvPr/>
        </p:nvCxnSpPr>
        <p:spPr>
          <a:xfrm flipV="1">
            <a:off x="2040911" y="3188339"/>
            <a:ext cx="1078622" cy="81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887BEC-9516-7F2B-9D0F-9BA5E64749CC}"/>
              </a:ext>
            </a:extLst>
          </p:cNvPr>
          <p:cNvCxnSpPr>
            <a:cxnSpLocks/>
          </p:cNvCxnSpPr>
          <p:nvPr/>
        </p:nvCxnSpPr>
        <p:spPr>
          <a:xfrm flipV="1">
            <a:off x="1744874" y="2832156"/>
            <a:ext cx="1078622" cy="81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Dim (Medium Sun) outline">
            <a:extLst>
              <a:ext uri="{FF2B5EF4-FFF2-40B4-BE49-F238E27FC236}">
                <a16:creationId xmlns:a16="http://schemas.microsoft.com/office/drawing/2014/main" id="{27D3A4EF-CA88-AD75-2593-5A16824F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3" y="1908487"/>
            <a:ext cx="914400" cy="914400"/>
          </a:xfrm>
          <a:prstGeom prst="rect">
            <a:avLst/>
          </a:prstGeom>
        </p:spPr>
      </p:pic>
      <p:pic>
        <p:nvPicPr>
          <p:cNvPr id="34" name="Graphic 33" descr="Satellite outline">
            <a:extLst>
              <a:ext uri="{FF2B5EF4-FFF2-40B4-BE49-F238E27FC236}">
                <a16:creationId xmlns:a16="http://schemas.microsoft.com/office/drawing/2014/main" id="{067037E4-9C54-CD95-AE91-45F7266C8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4978" y="2102527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96C78-BAC4-00C5-7789-65E4A263F131}"/>
              </a:ext>
            </a:extLst>
          </p:cNvPr>
          <p:cNvSpPr txBox="1"/>
          <p:nvPr/>
        </p:nvSpPr>
        <p:spPr>
          <a:xfrm rot="19319533">
            <a:off x="1955028" y="270454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snow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52C49C-6A13-E7CD-8353-5FD6BCF60BC6}"/>
              </a:ext>
            </a:extLst>
          </p:cNvPr>
          <p:cNvSpPr txBox="1"/>
          <p:nvPr/>
        </p:nvSpPr>
        <p:spPr>
          <a:xfrm rot="19352543">
            <a:off x="2326704" y="334529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Snow-free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E88E9-560D-1F91-E9DA-6C57970E95CA}"/>
              </a:ext>
            </a:extLst>
          </p:cNvPr>
          <p:cNvGrpSpPr/>
          <p:nvPr/>
        </p:nvGrpSpPr>
        <p:grpSpPr>
          <a:xfrm>
            <a:off x="6140049" y="4815621"/>
            <a:ext cx="1875714" cy="991838"/>
            <a:chOff x="4779692" y="1960308"/>
            <a:chExt cx="2665954" cy="140970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E960367-A0FB-9C01-F45A-6BA40F0AC2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3707" y="1960308"/>
              <a:ext cx="0" cy="1409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BE354AF-774B-FC61-B30D-17C6FF774999}"/>
                </a:ext>
              </a:extLst>
            </p:cNvPr>
            <p:cNvCxnSpPr>
              <a:cxnSpLocks/>
            </p:cNvCxnSpPr>
            <p:nvPr/>
          </p:nvCxnSpPr>
          <p:spPr>
            <a:xfrm>
              <a:off x="4779692" y="3346734"/>
              <a:ext cx="26659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73667F7-6C78-96E2-4EF7-D3E626796364}"/>
                </a:ext>
              </a:extLst>
            </p:cNvPr>
            <p:cNvSpPr/>
            <p:nvPr/>
          </p:nvSpPr>
          <p:spPr>
            <a:xfrm>
              <a:off x="4817959" y="2109125"/>
              <a:ext cx="2563908" cy="1233057"/>
            </a:xfrm>
            <a:custGeom>
              <a:avLst/>
              <a:gdLst>
                <a:gd name="connsiteX0" fmla="*/ 0 w 5743575"/>
                <a:gd name="connsiteY0" fmla="*/ 76200 h 2762250"/>
                <a:gd name="connsiteX1" fmla="*/ 76200 w 5743575"/>
                <a:gd name="connsiteY1" fmla="*/ 66675 h 2762250"/>
                <a:gd name="connsiteX2" fmla="*/ 171450 w 5743575"/>
                <a:gd name="connsiteY2" fmla="*/ 38100 h 2762250"/>
                <a:gd name="connsiteX3" fmla="*/ 352425 w 5743575"/>
                <a:gd name="connsiteY3" fmla="*/ 19050 h 2762250"/>
                <a:gd name="connsiteX4" fmla="*/ 571500 w 5743575"/>
                <a:gd name="connsiteY4" fmla="*/ 0 h 2762250"/>
                <a:gd name="connsiteX5" fmla="*/ 885825 w 5743575"/>
                <a:gd name="connsiteY5" fmla="*/ 9525 h 2762250"/>
                <a:gd name="connsiteX6" fmla="*/ 942975 w 5743575"/>
                <a:gd name="connsiteY6" fmla="*/ 19050 h 2762250"/>
                <a:gd name="connsiteX7" fmla="*/ 1019175 w 5743575"/>
                <a:gd name="connsiteY7" fmla="*/ 57150 h 2762250"/>
                <a:gd name="connsiteX8" fmla="*/ 1047750 w 5743575"/>
                <a:gd name="connsiteY8" fmla="*/ 66675 h 2762250"/>
                <a:gd name="connsiteX9" fmla="*/ 1095375 w 5743575"/>
                <a:gd name="connsiteY9" fmla="*/ 85725 h 2762250"/>
                <a:gd name="connsiteX10" fmla="*/ 1133475 w 5743575"/>
                <a:gd name="connsiteY10" fmla="*/ 95250 h 2762250"/>
                <a:gd name="connsiteX11" fmla="*/ 1200150 w 5743575"/>
                <a:gd name="connsiteY11" fmla="*/ 142875 h 2762250"/>
                <a:gd name="connsiteX12" fmla="*/ 1266825 w 5743575"/>
                <a:gd name="connsiteY12" fmla="*/ 200025 h 2762250"/>
                <a:gd name="connsiteX13" fmla="*/ 1371600 w 5743575"/>
                <a:gd name="connsiteY13" fmla="*/ 209550 h 2762250"/>
                <a:gd name="connsiteX14" fmla="*/ 1409700 w 5743575"/>
                <a:gd name="connsiteY14" fmla="*/ 266700 h 2762250"/>
                <a:gd name="connsiteX15" fmla="*/ 1438275 w 5743575"/>
                <a:gd name="connsiteY15" fmla="*/ 295275 h 2762250"/>
                <a:gd name="connsiteX16" fmla="*/ 1466850 w 5743575"/>
                <a:gd name="connsiteY16" fmla="*/ 342900 h 2762250"/>
                <a:gd name="connsiteX17" fmla="*/ 1504950 w 5743575"/>
                <a:gd name="connsiteY17" fmla="*/ 371475 h 2762250"/>
                <a:gd name="connsiteX18" fmla="*/ 1552575 w 5743575"/>
                <a:gd name="connsiteY18" fmla="*/ 419100 h 2762250"/>
                <a:gd name="connsiteX19" fmla="*/ 1628775 w 5743575"/>
                <a:gd name="connsiteY19" fmla="*/ 438150 h 2762250"/>
                <a:gd name="connsiteX20" fmla="*/ 1695450 w 5743575"/>
                <a:gd name="connsiteY20" fmla="*/ 504825 h 2762250"/>
                <a:gd name="connsiteX21" fmla="*/ 1724025 w 5743575"/>
                <a:gd name="connsiteY21" fmla="*/ 561975 h 2762250"/>
                <a:gd name="connsiteX22" fmla="*/ 1733550 w 5743575"/>
                <a:gd name="connsiteY22" fmla="*/ 590550 h 2762250"/>
                <a:gd name="connsiteX23" fmla="*/ 1752600 w 5743575"/>
                <a:gd name="connsiteY23" fmla="*/ 628650 h 2762250"/>
                <a:gd name="connsiteX24" fmla="*/ 1771650 w 5743575"/>
                <a:gd name="connsiteY24" fmla="*/ 695325 h 2762250"/>
                <a:gd name="connsiteX25" fmla="*/ 1781175 w 5743575"/>
                <a:gd name="connsiteY25" fmla="*/ 723900 h 2762250"/>
                <a:gd name="connsiteX26" fmla="*/ 1800225 w 5743575"/>
                <a:gd name="connsiteY26" fmla="*/ 752475 h 2762250"/>
                <a:gd name="connsiteX27" fmla="*/ 1819275 w 5743575"/>
                <a:gd name="connsiteY27" fmla="*/ 800100 h 2762250"/>
                <a:gd name="connsiteX28" fmla="*/ 1838325 w 5743575"/>
                <a:gd name="connsiteY28" fmla="*/ 857250 h 2762250"/>
                <a:gd name="connsiteX29" fmla="*/ 1895475 w 5743575"/>
                <a:gd name="connsiteY29" fmla="*/ 885825 h 2762250"/>
                <a:gd name="connsiteX30" fmla="*/ 1943100 w 5743575"/>
                <a:gd name="connsiteY30" fmla="*/ 876300 h 2762250"/>
                <a:gd name="connsiteX31" fmla="*/ 1962150 w 5743575"/>
                <a:gd name="connsiteY31" fmla="*/ 838200 h 2762250"/>
                <a:gd name="connsiteX32" fmla="*/ 1981200 w 5743575"/>
                <a:gd name="connsiteY32" fmla="*/ 809625 h 2762250"/>
                <a:gd name="connsiteX33" fmla="*/ 2009775 w 5743575"/>
                <a:gd name="connsiteY33" fmla="*/ 800100 h 2762250"/>
                <a:gd name="connsiteX34" fmla="*/ 2057400 w 5743575"/>
                <a:gd name="connsiteY34" fmla="*/ 742950 h 2762250"/>
                <a:gd name="connsiteX35" fmla="*/ 2133600 w 5743575"/>
                <a:gd name="connsiteY35" fmla="*/ 752475 h 2762250"/>
                <a:gd name="connsiteX36" fmla="*/ 2190750 w 5743575"/>
                <a:gd name="connsiteY36" fmla="*/ 838200 h 2762250"/>
                <a:gd name="connsiteX37" fmla="*/ 2209800 w 5743575"/>
                <a:gd name="connsiteY37" fmla="*/ 876300 h 2762250"/>
                <a:gd name="connsiteX38" fmla="*/ 2238375 w 5743575"/>
                <a:gd name="connsiteY38" fmla="*/ 904875 h 2762250"/>
                <a:gd name="connsiteX39" fmla="*/ 2257425 w 5743575"/>
                <a:gd name="connsiteY39" fmla="*/ 933450 h 2762250"/>
                <a:gd name="connsiteX40" fmla="*/ 2266950 w 5743575"/>
                <a:gd name="connsiteY40" fmla="*/ 981075 h 2762250"/>
                <a:gd name="connsiteX41" fmla="*/ 2286000 w 5743575"/>
                <a:gd name="connsiteY41" fmla="*/ 1038225 h 2762250"/>
                <a:gd name="connsiteX42" fmla="*/ 2295525 w 5743575"/>
                <a:gd name="connsiteY42" fmla="*/ 1066800 h 2762250"/>
                <a:gd name="connsiteX43" fmla="*/ 2362200 w 5743575"/>
                <a:gd name="connsiteY43" fmla="*/ 1219200 h 2762250"/>
                <a:gd name="connsiteX44" fmla="*/ 2381250 w 5743575"/>
                <a:gd name="connsiteY44" fmla="*/ 1247775 h 2762250"/>
                <a:gd name="connsiteX45" fmla="*/ 2419350 w 5743575"/>
                <a:gd name="connsiteY45" fmla="*/ 1362075 h 2762250"/>
                <a:gd name="connsiteX46" fmla="*/ 2457450 w 5743575"/>
                <a:gd name="connsiteY46" fmla="*/ 1409700 h 2762250"/>
                <a:gd name="connsiteX47" fmla="*/ 2466975 w 5743575"/>
                <a:gd name="connsiteY47" fmla="*/ 1438275 h 2762250"/>
                <a:gd name="connsiteX48" fmla="*/ 2581275 w 5743575"/>
                <a:gd name="connsiteY48" fmla="*/ 1476375 h 2762250"/>
                <a:gd name="connsiteX49" fmla="*/ 2819400 w 5743575"/>
                <a:gd name="connsiteY49" fmla="*/ 1495425 h 2762250"/>
                <a:gd name="connsiteX50" fmla="*/ 2847975 w 5743575"/>
                <a:gd name="connsiteY50" fmla="*/ 1514475 h 2762250"/>
                <a:gd name="connsiteX51" fmla="*/ 2857500 w 5743575"/>
                <a:gd name="connsiteY51" fmla="*/ 1543050 h 2762250"/>
                <a:gd name="connsiteX52" fmla="*/ 2876550 w 5743575"/>
                <a:gd name="connsiteY52" fmla="*/ 1581150 h 2762250"/>
                <a:gd name="connsiteX53" fmla="*/ 2914650 w 5743575"/>
                <a:gd name="connsiteY53" fmla="*/ 1638300 h 2762250"/>
                <a:gd name="connsiteX54" fmla="*/ 2952750 w 5743575"/>
                <a:gd name="connsiteY54" fmla="*/ 1704975 h 2762250"/>
                <a:gd name="connsiteX55" fmla="*/ 2971800 w 5743575"/>
                <a:gd name="connsiteY55" fmla="*/ 1771650 h 2762250"/>
                <a:gd name="connsiteX56" fmla="*/ 2981325 w 5743575"/>
                <a:gd name="connsiteY56" fmla="*/ 1809750 h 2762250"/>
                <a:gd name="connsiteX57" fmla="*/ 3000375 w 5743575"/>
                <a:gd name="connsiteY57" fmla="*/ 1838325 h 2762250"/>
                <a:gd name="connsiteX58" fmla="*/ 3019425 w 5743575"/>
                <a:gd name="connsiteY58" fmla="*/ 1943100 h 2762250"/>
                <a:gd name="connsiteX59" fmla="*/ 3028950 w 5743575"/>
                <a:gd name="connsiteY59" fmla="*/ 2057400 h 2762250"/>
                <a:gd name="connsiteX60" fmla="*/ 3038475 w 5743575"/>
                <a:gd name="connsiteY60" fmla="*/ 2085975 h 2762250"/>
                <a:gd name="connsiteX61" fmla="*/ 3057525 w 5743575"/>
                <a:gd name="connsiteY61" fmla="*/ 2181225 h 2762250"/>
                <a:gd name="connsiteX62" fmla="*/ 3067050 w 5743575"/>
                <a:gd name="connsiteY62" fmla="*/ 2228850 h 2762250"/>
                <a:gd name="connsiteX63" fmla="*/ 3076575 w 5743575"/>
                <a:gd name="connsiteY63" fmla="*/ 2286000 h 2762250"/>
                <a:gd name="connsiteX64" fmla="*/ 3086100 w 5743575"/>
                <a:gd name="connsiteY64" fmla="*/ 2324100 h 2762250"/>
                <a:gd name="connsiteX65" fmla="*/ 3095625 w 5743575"/>
                <a:gd name="connsiteY65" fmla="*/ 2419350 h 2762250"/>
                <a:gd name="connsiteX66" fmla="*/ 3124200 w 5743575"/>
                <a:gd name="connsiteY66" fmla="*/ 2533650 h 2762250"/>
                <a:gd name="connsiteX67" fmla="*/ 3143250 w 5743575"/>
                <a:gd name="connsiteY67" fmla="*/ 2657475 h 2762250"/>
                <a:gd name="connsiteX68" fmla="*/ 3171825 w 5743575"/>
                <a:gd name="connsiteY68" fmla="*/ 2695575 h 2762250"/>
                <a:gd name="connsiteX69" fmla="*/ 3181350 w 5743575"/>
                <a:gd name="connsiteY69" fmla="*/ 2724150 h 2762250"/>
                <a:gd name="connsiteX70" fmla="*/ 3371850 w 5743575"/>
                <a:gd name="connsiteY70" fmla="*/ 2705100 h 2762250"/>
                <a:gd name="connsiteX71" fmla="*/ 3524250 w 5743575"/>
                <a:gd name="connsiteY71" fmla="*/ 2619375 h 2762250"/>
                <a:gd name="connsiteX72" fmla="*/ 3600450 w 5743575"/>
                <a:gd name="connsiteY72" fmla="*/ 2562225 h 2762250"/>
                <a:gd name="connsiteX73" fmla="*/ 3638550 w 5743575"/>
                <a:gd name="connsiteY73" fmla="*/ 2543175 h 2762250"/>
                <a:gd name="connsiteX74" fmla="*/ 3781425 w 5743575"/>
                <a:gd name="connsiteY74" fmla="*/ 2447925 h 2762250"/>
                <a:gd name="connsiteX75" fmla="*/ 3857625 w 5743575"/>
                <a:gd name="connsiteY75" fmla="*/ 2409825 h 2762250"/>
                <a:gd name="connsiteX76" fmla="*/ 3933825 w 5743575"/>
                <a:gd name="connsiteY76" fmla="*/ 2362200 h 2762250"/>
                <a:gd name="connsiteX77" fmla="*/ 3962400 w 5743575"/>
                <a:gd name="connsiteY77" fmla="*/ 2343150 h 2762250"/>
                <a:gd name="connsiteX78" fmla="*/ 4000500 w 5743575"/>
                <a:gd name="connsiteY78" fmla="*/ 2314575 h 2762250"/>
                <a:gd name="connsiteX79" fmla="*/ 4029075 w 5743575"/>
                <a:gd name="connsiteY79" fmla="*/ 2305050 h 2762250"/>
                <a:gd name="connsiteX80" fmla="*/ 4057650 w 5743575"/>
                <a:gd name="connsiteY80" fmla="*/ 2276475 h 2762250"/>
                <a:gd name="connsiteX81" fmla="*/ 4114800 w 5743575"/>
                <a:gd name="connsiteY81" fmla="*/ 2257425 h 2762250"/>
                <a:gd name="connsiteX82" fmla="*/ 4143375 w 5743575"/>
                <a:gd name="connsiteY82" fmla="*/ 2276475 h 2762250"/>
                <a:gd name="connsiteX83" fmla="*/ 4181475 w 5743575"/>
                <a:gd name="connsiteY83" fmla="*/ 2343150 h 2762250"/>
                <a:gd name="connsiteX84" fmla="*/ 4200525 w 5743575"/>
                <a:gd name="connsiteY84" fmla="*/ 2381250 h 2762250"/>
                <a:gd name="connsiteX85" fmla="*/ 4210050 w 5743575"/>
                <a:gd name="connsiteY85" fmla="*/ 2419350 h 2762250"/>
                <a:gd name="connsiteX86" fmla="*/ 4219575 w 5743575"/>
                <a:gd name="connsiteY86" fmla="*/ 2447925 h 2762250"/>
                <a:gd name="connsiteX87" fmla="*/ 4238625 w 5743575"/>
                <a:gd name="connsiteY87" fmla="*/ 2524125 h 2762250"/>
                <a:gd name="connsiteX88" fmla="*/ 4257675 w 5743575"/>
                <a:gd name="connsiteY88" fmla="*/ 2562225 h 2762250"/>
                <a:gd name="connsiteX89" fmla="*/ 4305300 w 5743575"/>
                <a:gd name="connsiteY89" fmla="*/ 2676525 h 2762250"/>
                <a:gd name="connsiteX90" fmla="*/ 4429125 w 5743575"/>
                <a:gd name="connsiteY90" fmla="*/ 2724150 h 2762250"/>
                <a:gd name="connsiteX91" fmla="*/ 4857750 w 5743575"/>
                <a:gd name="connsiteY91" fmla="*/ 2714625 h 2762250"/>
                <a:gd name="connsiteX92" fmla="*/ 4905375 w 5743575"/>
                <a:gd name="connsiteY92" fmla="*/ 2695575 h 2762250"/>
                <a:gd name="connsiteX93" fmla="*/ 4972050 w 5743575"/>
                <a:gd name="connsiteY93" fmla="*/ 2686050 h 2762250"/>
                <a:gd name="connsiteX94" fmla="*/ 5048250 w 5743575"/>
                <a:gd name="connsiteY94" fmla="*/ 2628900 h 2762250"/>
                <a:gd name="connsiteX95" fmla="*/ 5067300 w 5743575"/>
                <a:gd name="connsiteY95" fmla="*/ 2600325 h 2762250"/>
                <a:gd name="connsiteX96" fmla="*/ 5095875 w 5743575"/>
                <a:gd name="connsiteY96" fmla="*/ 2562225 h 2762250"/>
                <a:gd name="connsiteX97" fmla="*/ 5153025 w 5743575"/>
                <a:gd name="connsiteY97" fmla="*/ 2514600 h 2762250"/>
                <a:gd name="connsiteX98" fmla="*/ 5181600 w 5743575"/>
                <a:gd name="connsiteY98" fmla="*/ 2486025 h 2762250"/>
                <a:gd name="connsiteX99" fmla="*/ 5257800 w 5743575"/>
                <a:gd name="connsiteY99" fmla="*/ 2428875 h 2762250"/>
                <a:gd name="connsiteX100" fmla="*/ 5410200 w 5743575"/>
                <a:gd name="connsiteY100" fmla="*/ 2457450 h 2762250"/>
                <a:gd name="connsiteX101" fmla="*/ 5476875 w 5743575"/>
                <a:gd name="connsiteY101" fmla="*/ 2533650 h 2762250"/>
                <a:gd name="connsiteX102" fmla="*/ 5495925 w 5743575"/>
                <a:gd name="connsiteY102" fmla="*/ 2562225 h 2762250"/>
                <a:gd name="connsiteX103" fmla="*/ 5562600 w 5743575"/>
                <a:gd name="connsiteY103" fmla="*/ 2609850 h 2762250"/>
                <a:gd name="connsiteX104" fmla="*/ 5591175 w 5743575"/>
                <a:gd name="connsiteY104" fmla="*/ 2638425 h 2762250"/>
                <a:gd name="connsiteX105" fmla="*/ 5648325 w 5743575"/>
                <a:gd name="connsiteY105" fmla="*/ 2705100 h 2762250"/>
                <a:gd name="connsiteX106" fmla="*/ 5676900 w 5743575"/>
                <a:gd name="connsiteY106" fmla="*/ 2714625 h 2762250"/>
                <a:gd name="connsiteX107" fmla="*/ 5743575 w 5743575"/>
                <a:gd name="connsiteY107" fmla="*/ 276225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5743575" h="2762250">
                  <a:moveTo>
                    <a:pt x="0" y="76200"/>
                  </a:moveTo>
                  <a:cubicBezTo>
                    <a:pt x="25400" y="73025"/>
                    <a:pt x="51171" y="72038"/>
                    <a:pt x="76200" y="66675"/>
                  </a:cubicBezTo>
                  <a:cubicBezTo>
                    <a:pt x="165123" y="47620"/>
                    <a:pt x="101252" y="49800"/>
                    <a:pt x="171450" y="38100"/>
                  </a:cubicBezTo>
                  <a:cubicBezTo>
                    <a:pt x="233776" y="27712"/>
                    <a:pt x="288839" y="26115"/>
                    <a:pt x="352425" y="19050"/>
                  </a:cubicBezTo>
                  <a:cubicBezTo>
                    <a:pt x="545937" y="-2451"/>
                    <a:pt x="223371" y="21758"/>
                    <a:pt x="571500" y="0"/>
                  </a:cubicBezTo>
                  <a:cubicBezTo>
                    <a:pt x="676275" y="3175"/>
                    <a:pt x="781139" y="4157"/>
                    <a:pt x="885825" y="9525"/>
                  </a:cubicBezTo>
                  <a:cubicBezTo>
                    <a:pt x="905112" y="10514"/>
                    <a:pt x="924787" y="12554"/>
                    <a:pt x="942975" y="19050"/>
                  </a:cubicBezTo>
                  <a:cubicBezTo>
                    <a:pt x="969719" y="28601"/>
                    <a:pt x="992234" y="48170"/>
                    <a:pt x="1019175" y="57150"/>
                  </a:cubicBezTo>
                  <a:cubicBezTo>
                    <a:pt x="1028700" y="60325"/>
                    <a:pt x="1038349" y="63150"/>
                    <a:pt x="1047750" y="66675"/>
                  </a:cubicBezTo>
                  <a:cubicBezTo>
                    <a:pt x="1063759" y="72678"/>
                    <a:pt x="1079155" y="80318"/>
                    <a:pt x="1095375" y="85725"/>
                  </a:cubicBezTo>
                  <a:cubicBezTo>
                    <a:pt x="1107794" y="89865"/>
                    <a:pt x="1120775" y="92075"/>
                    <a:pt x="1133475" y="95250"/>
                  </a:cubicBezTo>
                  <a:cubicBezTo>
                    <a:pt x="1260271" y="222046"/>
                    <a:pt x="1108922" y="82057"/>
                    <a:pt x="1200150" y="142875"/>
                  </a:cubicBezTo>
                  <a:cubicBezTo>
                    <a:pt x="1223004" y="158111"/>
                    <a:pt x="1237920" y="192317"/>
                    <a:pt x="1266825" y="200025"/>
                  </a:cubicBezTo>
                  <a:cubicBezTo>
                    <a:pt x="1300710" y="209061"/>
                    <a:pt x="1336675" y="206375"/>
                    <a:pt x="1371600" y="209550"/>
                  </a:cubicBezTo>
                  <a:cubicBezTo>
                    <a:pt x="1384300" y="228600"/>
                    <a:pt x="1395644" y="248628"/>
                    <a:pt x="1409700" y="266700"/>
                  </a:cubicBezTo>
                  <a:cubicBezTo>
                    <a:pt x="1417970" y="277333"/>
                    <a:pt x="1430193" y="284499"/>
                    <a:pt x="1438275" y="295275"/>
                  </a:cubicBezTo>
                  <a:cubicBezTo>
                    <a:pt x="1449383" y="310086"/>
                    <a:pt x="1454659" y="328967"/>
                    <a:pt x="1466850" y="342900"/>
                  </a:cubicBezTo>
                  <a:cubicBezTo>
                    <a:pt x="1477304" y="354847"/>
                    <a:pt x="1493725" y="360250"/>
                    <a:pt x="1504950" y="371475"/>
                  </a:cubicBezTo>
                  <a:cubicBezTo>
                    <a:pt x="1532164" y="398689"/>
                    <a:pt x="1512661" y="404586"/>
                    <a:pt x="1552575" y="419100"/>
                  </a:cubicBezTo>
                  <a:cubicBezTo>
                    <a:pt x="1577180" y="428047"/>
                    <a:pt x="1603375" y="431800"/>
                    <a:pt x="1628775" y="438150"/>
                  </a:cubicBezTo>
                  <a:cubicBezTo>
                    <a:pt x="1651000" y="460375"/>
                    <a:pt x="1685511" y="475007"/>
                    <a:pt x="1695450" y="504825"/>
                  </a:cubicBezTo>
                  <a:cubicBezTo>
                    <a:pt x="1719391" y="576649"/>
                    <a:pt x="1687096" y="488117"/>
                    <a:pt x="1724025" y="561975"/>
                  </a:cubicBezTo>
                  <a:cubicBezTo>
                    <a:pt x="1728515" y="570955"/>
                    <a:pt x="1729595" y="581322"/>
                    <a:pt x="1733550" y="590550"/>
                  </a:cubicBezTo>
                  <a:cubicBezTo>
                    <a:pt x="1739143" y="603601"/>
                    <a:pt x="1747007" y="615599"/>
                    <a:pt x="1752600" y="628650"/>
                  </a:cubicBezTo>
                  <a:cubicBezTo>
                    <a:pt x="1762388" y="651488"/>
                    <a:pt x="1764745" y="671158"/>
                    <a:pt x="1771650" y="695325"/>
                  </a:cubicBezTo>
                  <a:cubicBezTo>
                    <a:pt x="1774408" y="704979"/>
                    <a:pt x="1776685" y="714920"/>
                    <a:pt x="1781175" y="723900"/>
                  </a:cubicBezTo>
                  <a:cubicBezTo>
                    <a:pt x="1786295" y="734139"/>
                    <a:pt x="1795105" y="742236"/>
                    <a:pt x="1800225" y="752475"/>
                  </a:cubicBezTo>
                  <a:cubicBezTo>
                    <a:pt x="1807871" y="767768"/>
                    <a:pt x="1813432" y="784032"/>
                    <a:pt x="1819275" y="800100"/>
                  </a:cubicBezTo>
                  <a:cubicBezTo>
                    <a:pt x="1826137" y="818971"/>
                    <a:pt x="1821617" y="846111"/>
                    <a:pt x="1838325" y="857250"/>
                  </a:cubicBezTo>
                  <a:cubicBezTo>
                    <a:pt x="1875254" y="881869"/>
                    <a:pt x="1856040" y="872680"/>
                    <a:pt x="1895475" y="885825"/>
                  </a:cubicBezTo>
                  <a:cubicBezTo>
                    <a:pt x="1911350" y="882650"/>
                    <a:pt x="1929926" y="885710"/>
                    <a:pt x="1943100" y="876300"/>
                  </a:cubicBezTo>
                  <a:cubicBezTo>
                    <a:pt x="1954654" y="868047"/>
                    <a:pt x="1955105" y="850528"/>
                    <a:pt x="1962150" y="838200"/>
                  </a:cubicBezTo>
                  <a:cubicBezTo>
                    <a:pt x="1967830" y="828261"/>
                    <a:pt x="1972261" y="816776"/>
                    <a:pt x="1981200" y="809625"/>
                  </a:cubicBezTo>
                  <a:cubicBezTo>
                    <a:pt x="1989040" y="803353"/>
                    <a:pt x="2000250" y="803275"/>
                    <a:pt x="2009775" y="800100"/>
                  </a:cubicBezTo>
                  <a:cubicBezTo>
                    <a:pt x="2016954" y="789331"/>
                    <a:pt x="2043491" y="745479"/>
                    <a:pt x="2057400" y="742950"/>
                  </a:cubicBezTo>
                  <a:cubicBezTo>
                    <a:pt x="2082585" y="738371"/>
                    <a:pt x="2108200" y="749300"/>
                    <a:pt x="2133600" y="752475"/>
                  </a:cubicBezTo>
                  <a:cubicBezTo>
                    <a:pt x="2152650" y="781050"/>
                    <a:pt x="2175391" y="807483"/>
                    <a:pt x="2190750" y="838200"/>
                  </a:cubicBezTo>
                  <a:cubicBezTo>
                    <a:pt x="2197100" y="850900"/>
                    <a:pt x="2201547" y="864746"/>
                    <a:pt x="2209800" y="876300"/>
                  </a:cubicBezTo>
                  <a:cubicBezTo>
                    <a:pt x="2217630" y="887261"/>
                    <a:pt x="2229751" y="894527"/>
                    <a:pt x="2238375" y="904875"/>
                  </a:cubicBezTo>
                  <a:cubicBezTo>
                    <a:pt x="2245704" y="913669"/>
                    <a:pt x="2251075" y="923925"/>
                    <a:pt x="2257425" y="933450"/>
                  </a:cubicBezTo>
                  <a:cubicBezTo>
                    <a:pt x="2260600" y="949325"/>
                    <a:pt x="2262690" y="965456"/>
                    <a:pt x="2266950" y="981075"/>
                  </a:cubicBezTo>
                  <a:cubicBezTo>
                    <a:pt x="2272234" y="1000448"/>
                    <a:pt x="2279650" y="1019175"/>
                    <a:pt x="2286000" y="1038225"/>
                  </a:cubicBezTo>
                  <a:cubicBezTo>
                    <a:pt x="2289175" y="1047750"/>
                    <a:pt x="2291796" y="1057478"/>
                    <a:pt x="2295525" y="1066800"/>
                  </a:cubicBezTo>
                  <a:cubicBezTo>
                    <a:pt x="2321412" y="1131517"/>
                    <a:pt x="2330866" y="1162799"/>
                    <a:pt x="2362200" y="1219200"/>
                  </a:cubicBezTo>
                  <a:cubicBezTo>
                    <a:pt x="2367759" y="1229207"/>
                    <a:pt x="2374900" y="1238250"/>
                    <a:pt x="2381250" y="1247775"/>
                  </a:cubicBezTo>
                  <a:cubicBezTo>
                    <a:pt x="2397467" y="1377509"/>
                    <a:pt x="2372487" y="1280066"/>
                    <a:pt x="2419350" y="1362075"/>
                  </a:cubicBezTo>
                  <a:cubicBezTo>
                    <a:pt x="2447662" y="1411622"/>
                    <a:pt x="2403228" y="1373552"/>
                    <a:pt x="2457450" y="1409700"/>
                  </a:cubicBezTo>
                  <a:cubicBezTo>
                    <a:pt x="2460625" y="1419225"/>
                    <a:pt x="2459875" y="1431175"/>
                    <a:pt x="2466975" y="1438275"/>
                  </a:cubicBezTo>
                  <a:cubicBezTo>
                    <a:pt x="2500535" y="1471835"/>
                    <a:pt x="2536674" y="1472194"/>
                    <a:pt x="2581275" y="1476375"/>
                  </a:cubicBezTo>
                  <a:cubicBezTo>
                    <a:pt x="2660556" y="1483808"/>
                    <a:pt x="2740025" y="1489075"/>
                    <a:pt x="2819400" y="1495425"/>
                  </a:cubicBezTo>
                  <a:cubicBezTo>
                    <a:pt x="2828925" y="1501775"/>
                    <a:pt x="2840824" y="1505536"/>
                    <a:pt x="2847975" y="1514475"/>
                  </a:cubicBezTo>
                  <a:cubicBezTo>
                    <a:pt x="2854247" y="1522315"/>
                    <a:pt x="2853545" y="1533822"/>
                    <a:pt x="2857500" y="1543050"/>
                  </a:cubicBezTo>
                  <a:cubicBezTo>
                    <a:pt x="2863093" y="1556101"/>
                    <a:pt x="2869245" y="1568974"/>
                    <a:pt x="2876550" y="1581150"/>
                  </a:cubicBezTo>
                  <a:cubicBezTo>
                    <a:pt x="2888330" y="1600783"/>
                    <a:pt x="2902651" y="1618801"/>
                    <a:pt x="2914650" y="1638300"/>
                  </a:cubicBezTo>
                  <a:cubicBezTo>
                    <a:pt x="2928066" y="1660100"/>
                    <a:pt x="2940050" y="1682750"/>
                    <a:pt x="2952750" y="1704975"/>
                  </a:cubicBezTo>
                  <a:cubicBezTo>
                    <a:pt x="2982527" y="1824082"/>
                    <a:pt x="2944471" y="1675997"/>
                    <a:pt x="2971800" y="1771650"/>
                  </a:cubicBezTo>
                  <a:cubicBezTo>
                    <a:pt x="2975396" y="1784237"/>
                    <a:pt x="2976168" y="1797718"/>
                    <a:pt x="2981325" y="1809750"/>
                  </a:cubicBezTo>
                  <a:cubicBezTo>
                    <a:pt x="2985834" y="1820272"/>
                    <a:pt x="2994025" y="1828800"/>
                    <a:pt x="3000375" y="1838325"/>
                  </a:cubicBezTo>
                  <a:cubicBezTo>
                    <a:pt x="3006026" y="1866579"/>
                    <a:pt x="3016378" y="1915680"/>
                    <a:pt x="3019425" y="1943100"/>
                  </a:cubicBezTo>
                  <a:cubicBezTo>
                    <a:pt x="3023647" y="1981098"/>
                    <a:pt x="3023897" y="2019503"/>
                    <a:pt x="3028950" y="2057400"/>
                  </a:cubicBezTo>
                  <a:cubicBezTo>
                    <a:pt x="3030277" y="2067352"/>
                    <a:pt x="3036217" y="2076192"/>
                    <a:pt x="3038475" y="2085975"/>
                  </a:cubicBezTo>
                  <a:cubicBezTo>
                    <a:pt x="3045756" y="2117525"/>
                    <a:pt x="3051175" y="2149475"/>
                    <a:pt x="3057525" y="2181225"/>
                  </a:cubicBezTo>
                  <a:cubicBezTo>
                    <a:pt x="3060700" y="2197100"/>
                    <a:pt x="3064388" y="2212881"/>
                    <a:pt x="3067050" y="2228850"/>
                  </a:cubicBezTo>
                  <a:cubicBezTo>
                    <a:pt x="3070225" y="2247900"/>
                    <a:pt x="3072787" y="2267062"/>
                    <a:pt x="3076575" y="2286000"/>
                  </a:cubicBezTo>
                  <a:cubicBezTo>
                    <a:pt x="3079142" y="2298837"/>
                    <a:pt x="3082925" y="2311400"/>
                    <a:pt x="3086100" y="2324100"/>
                  </a:cubicBezTo>
                  <a:cubicBezTo>
                    <a:pt x="3089275" y="2355850"/>
                    <a:pt x="3090648" y="2387832"/>
                    <a:pt x="3095625" y="2419350"/>
                  </a:cubicBezTo>
                  <a:cubicBezTo>
                    <a:pt x="3105178" y="2479850"/>
                    <a:pt x="3109423" y="2489319"/>
                    <a:pt x="3124200" y="2533650"/>
                  </a:cubicBezTo>
                  <a:cubicBezTo>
                    <a:pt x="3124818" y="2539213"/>
                    <a:pt x="3131466" y="2633906"/>
                    <a:pt x="3143250" y="2657475"/>
                  </a:cubicBezTo>
                  <a:cubicBezTo>
                    <a:pt x="3150350" y="2671674"/>
                    <a:pt x="3162300" y="2682875"/>
                    <a:pt x="3171825" y="2695575"/>
                  </a:cubicBezTo>
                  <a:cubicBezTo>
                    <a:pt x="3175000" y="2705100"/>
                    <a:pt x="3171371" y="2723041"/>
                    <a:pt x="3181350" y="2724150"/>
                  </a:cubicBezTo>
                  <a:cubicBezTo>
                    <a:pt x="3214681" y="2727853"/>
                    <a:pt x="3317722" y="2729157"/>
                    <a:pt x="3371850" y="2705100"/>
                  </a:cubicBezTo>
                  <a:cubicBezTo>
                    <a:pt x="3413651" y="2686522"/>
                    <a:pt x="3494993" y="2641317"/>
                    <a:pt x="3524250" y="2619375"/>
                  </a:cubicBezTo>
                  <a:cubicBezTo>
                    <a:pt x="3549650" y="2600325"/>
                    <a:pt x="3572052" y="2576424"/>
                    <a:pt x="3600450" y="2562225"/>
                  </a:cubicBezTo>
                  <a:cubicBezTo>
                    <a:pt x="3613150" y="2555875"/>
                    <a:pt x="3626545" y="2550757"/>
                    <a:pt x="3638550" y="2543175"/>
                  </a:cubicBezTo>
                  <a:cubicBezTo>
                    <a:pt x="3686944" y="2512610"/>
                    <a:pt x="3733434" y="2479119"/>
                    <a:pt x="3781425" y="2447925"/>
                  </a:cubicBezTo>
                  <a:cubicBezTo>
                    <a:pt x="3828780" y="2417144"/>
                    <a:pt x="3816302" y="2423599"/>
                    <a:pt x="3857625" y="2409825"/>
                  </a:cubicBezTo>
                  <a:cubicBezTo>
                    <a:pt x="3930473" y="2355189"/>
                    <a:pt x="3860606" y="2404039"/>
                    <a:pt x="3933825" y="2362200"/>
                  </a:cubicBezTo>
                  <a:cubicBezTo>
                    <a:pt x="3943764" y="2356520"/>
                    <a:pt x="3953085" y="2349804"/>
                    <a:pt x="3962400" y="2343150"/>
                  </a:cubicBezTo>
                  <a:cubicBezTo>
                    <a:pt x="3975318" y="2333923"/>
                    <a:pt x="3986717" y="2322451"/>
                    <a:pt x="4000500" y="2314575"/>
                  </a:cubicBezTo>
                  <a:cubicBezTo>
                    <a:pt x="4009217" y="2309594"/>
                    <a:pt x="4019550" y="2308225"/>
                    <a:pt x="4029075" y="2305050"/>
                  </a:cubicBezTo>
                  <a:cubicBezTo>
                    <a:pt x="4038600" y="2295525"/>
                    <a:pt x="4045875" y="2283017"/>
                    <a:pt x="4057650" y="2276475"/>
                  </a:cubicBezTo>
                  <a:cubicBezTo>
                    <a:pt x="4075203" y="2266723"/>
                    <a:pt x="4114800" y="2257425"/>
                    <a:pt x="4114800" y="2257425"/>
                  </a:cubicBezTo>
                  <a:cubicBezTo>
                    <a:pt x="4124325" y="2263775"/>
                    <a:pt x="4135280" y="2268380"/>
                    <a:pt x="4143375" y="2276475"/>
                  </a:cubicBezTo>
                  <a:cubicBezTo>
                    <a:pt x="4180823" y="2313923"/>
                    <a:pt x="4165128" y="2305007"/>
                    <a:pt x="4181475" y="2343150"/>
                  </a:cubicBezTo>
                  <a:cubicBezTo>
                    <a:pt x="4187068" y="2356201"/>
                    <a:pt x="4195539" y="2367955"/>
                    <a:pt x="4200525" y="2381250"/>
                  </a:cubicBezTo>
                  <a:cubicBezTo>
                    <a:pt x="4205122" y="2393507"/>
                    <a:pt x="4206454" y="2406763"/>
                    <a:pt x="4210050" y="2419350"/>
                  </a:cubicBezTo>
                  <a:cubicBezTo>
                    <a:pt x="4212808" y="2429004"/>
                    <a:pt x="4216933" y="2438239"/>
                    <a:pt x="4219575" y="2447925"/>
                  </a:cubicBezTo>
                  <a:cubicBezTo>
                    <a:pt x="4226464" y="2473184"/>
                    <a:pt x="4226916" y="2500707"/>
                    <a:pt x="4238625" y="2524125"/>
                  </a:cubicBezTo>
                  <a:cubicBezTo>
                    <a:pt x="4244975" y="2536825"/>
                    <a:pt x="4252689" y="2548930"/>
                    <a:pt x="4257675" y="2562225"/>
                  </a:cubicBezTo>
                  <a:cubicBezTo>
                    <a:pt x="4270950" y="2597626"/>
                    <a:pt x="4268151" y="2654236"/>
                    <a:pt x="4305300" y="2676525"/>
                  </a:cubicBezTo>
                  <a:cubicBezTo>
                    <a:pt x="4375376" y="2718570"/>
                    <a:pt x="4334964" y="2700610"/>
                    <a:pt x="4429125" y="2724150"/>
                  </a:cubicBezTo>
                  <a:cubicBezTo>
                    <a:pt x="4572000" y="2720975"/>
                    <a:pt x="4715096" y="2723184"/>
                    <a:pt x="4857750" y="2714625"/>
                  </a:cubicBezTo>
                  <a:cubicBezTo>
                    <a:pt x="4874817" y="2713601"/>
                    <a:pt x="4888788" y="2699722"/>
                    <a:pt x="4905375" y="2695575"/>
                  </a:cubicBezTo>
                  <a:cubicBezTo>
                    <a:pt x="4927155" y="2690130"/>
                    <a:pt x="4949825" y="2689225"/>
                    <a:pt x="4972050" y="2686050"/>
                  </a:cubicBezTo>
                  <a:cubicBezTo>
                    <a:pt x="4998430" y="2668463"/>
                    <a:pt x="5025624" y="2651526"/>
                    <a:pt x="5048250" y="2628900"/>
                  </a:cubicBezTo>
                  <a:cubicBezTo>
                    <a:pt x="5056345" y="2620805"/>
                    <a:pt x="5060646" y="2609640"/>
                    <a:pt x="5067300" y="2600325"/>
                  </a:cubicBezTo>
                  <a:cubicBezTo>
                    <a:pt x="5076527" y="2587407"/>
                    <a:pt x="5084650" y="2573450"/>
                    <a:pt x="5095875" y="2562225"/>
                  </a:cubicBezTo>
                  <a:cubicBezTo>
                    <a:pt x="5113410" y="2544690"/>
                    <a:pt x="5134491" y="2531075"/>
                    <a:pt x="5153025" y="2514600"/>
                  </a:cubicBezTo>
                  <a:cubicBezTo>
                    <a:pt x="5163093" y="2505651"/>
                    <a:pt x="5171174" y="2494555"/>
                    <a:pt x="5181600" y="2486025"/>
                  </a:cubicBezTo>
                  <a:cubicBezTo>
                    <a:pt x="5206173" y="2465920"/>
                    <a:pt x="5257800" y="2428875"/>
                    <a:pt x="5257800" y="2428875"/>
                  </a:cubicBezTo>
                  <a:cubicBezTo>
                    <a:pt x="5310317" y="2433649"/>
                    <a:pt x="5363795" y="2428447"/>
                    <a:pt x="5410200" y="2457450"/>
                  </a:cubicBezTo>
                  <a:cubicBezTo>
                    <a:pt x="5426786" y="2467816"/>
                    <a:pt x="5470150" y="2524683"/>
                    <a:pt x="5476875" y="2533650"/>
                  </a:cubicBezTo>
                  <a:cubicBezTo>
                    <a:pt x="5483744" y="2542808"/>
                    <a:pt x="5487830" y="2554130"/>
                    <a:pt x="5495925" y="2562225"/>
                  </a:cubicBezTo>
                  <a:cubicBezTo>
                    <a:pt x="5530240" y="2596540"/>
                    <a:pt x="5530150" y="2582808"/>
                    <a:pt x="5562600" y="2609850"/>
                  </a:cubicBezTo>
                  <a:cubicBezTo>
                    <a:pt x="5572948" y="2618474"/>
                    <a:pt x="5582551" y="2628077"/>
                    <a:pt x="5591175" y="2638425"/>
                  </a:cubicBezTo>
                  <a:cubicBezTo>
                    <a:pt x="5620788" y="2673960"/>
                    <a:pt x="5601189" y="2671431"/>
                    <a:pt x="5648325" y="2705100"/>
                  </a:cubicBezTo>
                  <a:cubicBezTo>
                    <a:pt x="5656495" y="2710936"/>
                    <a:pt x="5668123" y="2709749"/>
                    <a:pt x="5676900" y="2714625"/>
                  </a:cubicBezTo>
                  <a:cubicBezTo>
                    <a:pt x="5722565" y="2739994"/>
                    <a:pt x="5720846" y="2739521"/>
                    <a:pt x="5743575" y="2762250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4EC20C8-9A23-FEAA-1E8A-C737F63B7ADE}"/>
              </a:ext>
            </a:extLst>
          </p:cNvPr>
          <p:cNvGrpSpPr/>
          <p:nvPr/>
        </p:nvGrpSpPr>
        <p:grpSpPr>
          <a:xfrm>
            <a:off x="10022940" y="4840783"/>
            <a:ext cx="1875714" cy="991838"/>
            <a:chOff x="4813707" y="3738077"/>
            <a:chExt cx="2665954" cy="1409700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16A2FB6-6FCF-53F7-33F0-35E9D2291C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7722" y="3738077"/>
              <a:ext cx="0" cy="1409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D764B0F-4C0E-89F4-F449-46C6180C210D}"/>
                </a:ext>
              </a:extLst>
            </p:cNvPr>
            <p:cNvCxnSpPr>
              <a:cxnSpLocks/>
            </p:cNvCxnSpPr>
            <p:nvPr/>
          </p:nvCxnSpPr>
          <p:spPr>
            <a:xfrm>
              <a:off x="4813707" y="5124503"/>
              <a:ext cx="26659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06B706-A635-F23A-FFE2-A6DB28B4CC08}"/>
                </a:ext>
              </a:extLst>
            </p:cNvPr>
            <p:cNvSpPr/>
            <p:nvPr/>
          </p:nvSpPr>
          <p:spPr>
            <a:xfrm>
              <a:off x="4847722" y="4869470"/>
              <a:ext cx="2551152" cy="131427"/>
            </a:xfrm>
            <a:custGeom>
              <a:avLst/>
              <a:gdLst>
                <a:gd name="connsiteX0" fmla="*/ 0 w 5715000"/>
                <a:gd name="connsiteY0" fmla="*/ 294418 h 294418"/>
                <a:gd name="connsiteX1" fmla="*/ 257175 w 5715000"/>
                <a:gd name="connsiteY1" fmla="*/ 199168 h 294418"/>
                <a:gd name="connsiteX2" fmla="*/ 295275 w 5715000"/>
                <a:gd name="connsiteY2" fmla="*/ 189643 h 294418"/>
                <a:gd name="connsiteX3" fmla="*/ 333375 w 5715000"/>
                <a:gd name="connsiteY3" fmla="*/ 170593 h 294418"/>
                <a:gd name="connsiteX4" fmla="*/ 400050 w 5715000"/>
                <a:gd name="connsiteY4" fmla="*/ 142018 h 294418"/>
                <a:gd name="connsiteX5" fmla="*/ 542925 w 5715000"/>
                <a:gd name="connsiteY5" fmla="*/ 103918 h 294418"/>
                <a:gd name="connsiteX6" fmla="*/ 723900 w 5715000"/>
                <a:gd name="connsiteY6" fmla="*/ 46768 h 294418"/>
                <a:gd name="connsiteX7" fmla="*/ 790575 w 5715000"/>
                <a:gd name="connsiteY7" fmla="*/ 27718 h 294418"/>
                <a:gd name="connsiteX8" fmla="*/ 933450 w 5715000"/>
                <a:gd name="connsiteY8" fmla="*/ 18193 h 294418"/>
                <a:gd name="connsiteX9" fmla="*/ 1352550 w 5715000"/>
                <a:gd name="connsiteY9" fmla="*/ 18193 h 294418"/>
                <a:gd name="connsiteX10" fmla="*/ 1524000 w 5715000"/>
                <a:gd name="connsiteY10" fmla="*/ 27718 h 294418"/>
                <a:gd name="connsiteX11" fmla="*/ 1771650 w 5715000"/>
                <a:gd name="connsiteY11" fmla="*/ 37243 h 294418"/>
                <a:gd name="connsiteX12" fmla="*/ 1790700 w 5715000"/>
                <a:gd name="connsiteY12" fmla="*/ 65818 h 294418"/>
                <a:gd name="connsiteX13" fmla="*/ 1819275 w 5715000"/>
                <a:gd name="connsiteY13" fmla="*/ 122968 h 294418"/>
                <a:gd name="connsiteX14" fmla="*/ 1981200 w 5715000"/>
                <a:gd name="connsiteY14" fmla="*/ 94393 h 294418"/>
                <a:gd name="connsiteX15" fmla="*/ 2047875 w 5715000"/>
                <a:gd name="connsiteY15" fmla="*/ 65818 h 294418"/>
                <a:gd name="connsiteX16" fmla="*/ 2181225 w 5715000"/>
                <a:gd name="connsiteY16" fmla="*/ 37243 h 294418"/>
                <a:gd name="connsiteX17" fmla="*/ 2209800 w 5715000"/>
                <a:gd name="connsiteY17" fmla="*/ 27718 h 294418"/>
                <a:gd name="connsiteX18" fmla="*/ 2447925 w 5715000"/>
                <a:gd name="connsiteY18" fmla="*/ 46768 h 294418"/>
                <a:gd name="connsiteX19" fmla="*/ 2495550 w 5715000"/>
                <a:gd name="connsiteY19" fmla="*/ 56293 h 294418"/>
                <a:gd name="connsiteX20" fmla="*/ 2657475 w 5715000"/>
                <a:gd name="connsiteY20" fmla="*/ 65818 h 294418"/>
                <a:gd name="connsiteX21" fmla="*/ 2771775 w 5715000"/>
                <a:gd name="connsiteY21" fmla="*/ 75343 h 294418"/>
                <a:gd name="connsiteX22" fmla="*/ 2819400 w 5715000"/>
                <a:gd name="connsiteY22" fmla="*/ 84868 h 294418"/>
                <a:gd name="connsiteX23" fmla="*/ 2847975 w 5715000"/>
                <a:gd name="connsiteY23" fmla="*/ 103918 h 294418"/>
                <a:gd name="connsiteX24" fmla="*/ 2886075 w 5715000"/>
                <a:gd name="connsiteY24" fmla="*/ 122968 h 294418"/>
                <a:gd name="connsiteX25" fmla="*/ 2924175 w 5715000"/>
                <a:gd name="connsiteY25" fmla="*/ 132493 h 294418"/>
                <a:gd name="connsiteX26" fmla="*/ 2962275 w 5715000"/>
                <a:gd name="connsiteY26" fmla="*/ 151543 h 294418"/>
                <a:gd name="connsiteX27" fmla="*/ 3019425 w 5715000"/>
                <a:gd name="connsiteY27" fmla="*/ 170593 h 294418"/>
                <a:gd name="connsiteX28" fmla="*/ 3067050 w 5715000"/>
                <a:gd name="connsiteY28" fmla="*/ 189643 h 294418"/>
                <a:gd name="connsiteX29" fmla="*/ 3105150 w 5715000"/>
                <a:gd name="connsiteY29" fmla="*/ 199168 h 294418"/>
                <a:gd name="connsiteX30" fmla="*/ 3181350 w 5715000"/>
                <a:gd name="connsiteY30" fmla="*/ 218218 h 294418"/>
                <a:gd name="connsiteX31" fmla="*/ 3305175 w 5715000"/>
                <a:gd name="connsiteY31" fmla="*/ 208693 h 294418"/>
                <a:gd name="connsiteX32" fmla="*/ 3371850 w 5715000"/>
                <a:gd name="connsiteY32" fmla="*/ 189643 h 294418"/>
                <a:gd name="connsiteX33" fmla="*/ 3429000 w 5715000"/>
                <a:gd name="connsiteY33" fmla="*/ 180118 h 294418"/>
                <a:gd name="connsiteX34" fmla="*/ 3505200 w 5715000"/>
                <a:gd name="connsiteY34" fmla="*/ 151543 h 294418"/>
                <a:gd name="connsiteX35" fmla="*/ 3552825 w 5715000"/>
                <a:gd name="connsiteY35" fmla="*/ 122968 h 294418"/>
                <a:gd name="connsiteX36" fmla="*/ 3733800 w 5715000"/>
                <a:gd name="connsiteY36" fmla="*/ 94393 h 294418"/>
                <a:gd name="connsiteX37" fmla="*/ 4305300 w 5715000"/>
                <a:gd name="connsiteY37" fmla="*/ 142018 h 294418"/>
                <a:gd name="connsiteX38" fmla="*/ 4343400 w 5715000"/>
                <a:gd name="connsiteY38" fmla="*/ 161068 h 294418"/>
                <a:gd name="connsiteX39" fmla="*/ 4371975 w 5715000"/>
                <a:gd name="connsiteY39" fmla="*/ 199168 h 294418"/>
                <a:gd name="connsiteX40" fmla="*/ 4429125 w 5715000"/>
                <a:gd name="connsiteY40" fmla="*/ 237268 h 294418"/>
                <a:gd name="connsiteX41" fmla="*/ 4514850 w 5715000"/>
                <a:gd name="connsiteY41" fmla="*/ 256318 h 294418"/>
                <a:gd name="connsiteX42" fmla="*/ 4743450 w 5715000"/>
                <a:gd name="connsiteY42" fmla="*/ 227743 h 294418"/>
                <a:gd name="connsiteX43" fmla="*/ 4905375 w 5715000"/>
                <a:gd name="connsiteY43" fmla="*/ 208693 h 294418"/>
                <a:gd name="connsiteX44" fmla="*/ 4943475 w 5715000"/>
                <a:gd name="connsiteY44" fmla="*/ 199168 h 294418"/>
                <a:gd name="connsiteX45" fmla="*/ 5000625 w 5715000"/>
                <a:gd name="connsiteY45" fmla="*/ 180118 h 294418"/>
                <a:gd name="connsiteX46" fmla="*/ 5095875 w 5715000"/>
                <a:gd name="connsiteY46" fmla="*/ 170593 h 294418"/>
                <a:gd name="connsiteX47" fmla="*/ 5181600 w 5715000"/>
                <a:gd name="connsiteY47" fmla="*/ 151543 h 294418"/>
                <a:gd name="connsiteX48" fmla="*/ 5219700 w 5715000"/>
                <a:gd name="connsiteY48" fmla="*/ 142018 h 294418"/>
                <a:gd name="connsiteX49" fmla="*/ 5495925 w 5715000"/>
                <a:gd name="connsiteY49" fmla="*/ 132493 h 294418"/>
                <a:gd name="connsiteX50" fmla="*/ 5715000 w 5715000"/>
                <a:gd name="connsiteY50" fmla="*/ 142018 h 29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715000" h="294418">
                  <a:moveTo>
                    <a:pt x="0" y="294418"/>
                  </a:moveTo>
                  <a:cubicBezTo>
                    <a:pt x="37381" y="280041"/>
                    <a:pt x="221461" y="208096"/>
                    <a:pt x="257175" y="199168"/>
                  </a:cubicBezTo>
                  <a:cubicBezTo>
                    <a:pt x="269875" y="195993"/>
                    <a:pt x="283018" y="194240"/>
                    <a:pt x="295275" y="189643"/>
                  </a:cubicBezTo>
                  <a:cubicBezTo>
                    <a:pt x="308570" y="184657"/>
                    <a:pt x="320449" y="176469"/>
                    <a:pt x="333375" y="170593"/>
                  </a:cubicBezTo>
                  <a:cubicBezTo>
                    <a:pt x="355388" y="160587"/>
                    <a:pt x="377409" y="150508"/>
                    <a:pt x="400050" y="142018"/>
                  </a:cubicBezTo>
                  <a:cubicBezTo>
                    <a:pt x="483287" y="110804"/>
                    <a:pt x="469407" y="116171"/>
                    <a:pt x="542925" y="103918"/>
                  </a:cubicBezTo>
                  <a:cubicBezTo>
                    <a:pt x="633472" y="67699"/>
                    <a:pt x="574110" y="89565"/>
                    <a:pt x="723900" y="46768"/>
                  </a:cubicBezTo>
                  <a:cubicBezTo>
                    <a:pt x="746125" y="40418"/>
                    <a:pt x="767512" y="29256"/>
                    <a:pt x="790575" y="27718"/>
                  </a:cubicBezTo>
                  <a:lnTo>
                    <a:pt x="933450" y="18193"/>
                  </a:lnTo>
                  <a:cubicBezTo>
                    <a:pt x="1100499" y="-15217"/>
                    <a:pt x="980469" y="5138"/>
                    <a:pt x="1352550" y="18193"/>
                  </a:cubicBezTo>
                  <a:cubicBezTo>
                    <a:pt x="1409753" y="20200"/>
                    <a:pt x="1466821" y="25119"/>
                    <a:pt x="1524000" y="27718"/>
                  </a:cubicBezTo>
                  <a:lnTo>
                    <a:pt x="1771650" y="37243"/>
                  </a:lnTo>
                  <a:cubicBezTo>
                    <a:pt x="1778000" y="46768"/>
                    <a:pt x="1785580" y="55579"/>
                    <a:pt x="1790700" y="65818"/>
                  </a:cubicBezTo>
                  <a:cubicBezTo>
                    <a:pt x="1830135" y="144688"/>
                    <a:pt x="1764680" y="41076"/>
                    <a:pt x="1819275" y="122968"/>
                  </a:cubicBezTo>
                  <a:cubicBezTo>
                    <a:pt x="1900193" y="114876"/>
                    <a:pt x="1910888" y="119505"/>
                    <a:pt x="1981200" y="94393"/>
                  </a:cubicBezTo>
                  <a:cubicBezTo>
                    <a:pt x="2003971" y="86260"/>
                    <a:pt x="2024625" y="72461"/>
                    <a:pt x="2047875" y="65818"/>
                  </a:cubicBezTo>
                  <a:cubicBezTo>
                    <a:pt x="2091585" y="53329"/>
                    <a:pt x="2138099" y="51618"/>
                    <a:pt x="2181225" y="37243"/>
                  </a:cubicBezTo>
                  <a:lnTo>
                    <a:pt x="2209800" y="27718"/>
                  </a:lnTo>
                  <a:lnTo>
                    <a:pt x="2447925" y="46768"/>
                  </a:lnTo>
                  <a:cubicBezTo>
                    <a:pt x="2464034" y="48379"/>
                    <a:pt x="2479427" y="54827"/>
                    <a:pt x="2495550" y="56293"/>
                  </a:cubicBezTo>
                  <a:cubicBezTo>
                    <a:pt x="2549396" y="61188"/>
                    <a:pt x="2603535" y="62098"/>
                    <a:pt x="2657475" y="65818"/>
                  </a:cubicBezTo>
                  <a:cubicBezTo>
                    <a:pt x="2695616" y="68448"/>
                    <a:pt x="2733675" y="72168"/>
                    <a:pt x="2771775" y="75343"/>
                  </a:cubicBezTo>
                  <a:cubicBezTo>
                    <a:pt x="2787650" y="78518"/>
                    <a:pt x="2804241" y="79184"/>
                    <a:pt x="2819400" y="84868"/>
                  </a:cubicBezTo>
                  <a:cubicBezTo>
                    <a:pt x="2830119" y="88888"/>
                    <a:pt x="2838036" y="98238"/>
                    <a:pt x="2847975" y="103918"/>
                  </a:cubicBezTo>
                  <a:cubicBezTo>
                    <a:pt x="2860303" y="110963"/>
                    <a:pt x="2872780" y="117982"/>
                    <a:pt x="2886075" y="122968"/>
                  </a:cubicBezTo>
                  <a:cubicBezTo>
                    <a:pt x="2898332" y="127565"/>
                    <a:pt x="2911918" y="127896"/>
                    <a:pt x="2924175" y="132493"/>
                  </a:cubicBezTo>
                  <a:cubicBezTo>
                    <a:pt x="2937470" y="137479"/>
                    <a:pt x="2949092" y="146270"/>
                    <a:pt x="2962275" y="151543"/>
                  </a:cubicBezTo>
                  <a:cubicBezTo>
                    <a:pt x="2980919" y="159001"/>
                    <a:pt x="3000554" y="163731"/>
                    <a:pt x="3019425" y="170593"/>
                  </a:cubicBezTo>
                  <a:cubicBezTo>
                    <a:pt x="3035493" y="176436"/>
                    <a:pt x="3050830" y="184236"/>
                    <a:pt x="3067050" y="189643"/>
                  </a:cubicBezTo>
                  <a:cubicBezTo>
                    <a:pt x="3079469" y="193783"/>
                    <a:pt x="3092563" y="195572"/>
                    <a:pt x="3105150" y="199168"/>
                  </a:cubicBezTo>
                  <a:cubicBezTo>
                    <a:pt x="3173491" y="218694"/>
                    <a:pt x="3084524" y="198853"/>
                    <a:pt x="3181350" y="218218"/>
                  </a:cubicBezTo>
                  <a:cubicBezTo>
                    <a:pt x="3222625" y="215043"/>
                    <a:pt x="3264236" y="214834"/>
                    <a:pt x="3305175" y="208693"/>
                  </a:cubicBezTo>
                  <a:cubicBezTo>
                    <a:pt x="3328034" y="205264"/>
                    <a:pt x="3349328" y="194840"/>
                    <a:pt x="3371850" y="189643"/>
                  </a:cubicBezTo>
                  <a:cubicBezTo>
                    <a:pt x="3390668" y="185300"/>
                    <a:pt x="3409950" y="183293"/>
                    <a:pt x="3429000" y="180118"/>
                  </a:cubicBezTo>
                  <a:cubicBezTo>
                    <a:pt x="3502255" y="131281"/>
                    <a:pt x="3402212" y="192738"/>
                    <a:pt x="3505200" y="151543"/>
                  </a:cubicBezTo>
                  <a:cubicBezTo>
                    <a:pt x="3522389" y="144667"/>
                    <a:pt x="3535546" y="129614"/>
                    <a:pt x="3552825" y="122968"/>
                  </a:cubicBezTo>
                  <a:cubicBezTo>
                    <a:pt x="3612529" y="100005"/>
                    <a:pt x="3670618" y="100137"/>
                    <a:pt x="3733800" y="94393"/>
                  </a:cubicBezTo>
                  <a:cubicBezTo>
                    <a:pt x="4058398" y="107122"/>
                    <a:pt x="4101394" y="63593"/>
                    <a:pt x="4305300" y="142018"/>
                  </a:cubicBezTo>
                  <a:cubicBezTo>
                    <a:pt x="4318553" y="147115"/>
                    <a:pt x="4330700" y="154718"/>
                    <a:pt x="4343400" y="161068"/>
                  </a:cubicBezTo>
                  <a:cubicBezTo>
                    <a:pt x="4352925" y="173768"/>
                    <a:pt x="4360110" y="188621"/>
                    <a:pt x="4371975" y="199168"/>
                  </a:cubicBezTo>
                  <a:cubicBezTo>
                    <a:pt x="4389087" y="214379"/>
                    <a:pt x="4406541" y="233504"/>
                    <a:pt x="4429125" y="237268"/>
                  </a:cubicBezTo>
                  <a:cubicBezTo>
                    <a:pt x="4496179" y="248444"/>
                    <a:pt x="4467953" y="240686"/>
                    <a:pt x="4514850" y="256318"/>
                  </a:cubicBezTo>
                  <a:cubicBezTo>
                    <a:pt x="4710593" y="236744"/>
                    <a:pt x="4499971" y="259160"/>
                    <a:pt x="4743450" y="227743"/>
                  </a:cubicBezTo>
                  <a:cubicBezTo>
                    <a:pt x="4797350" y="220788"/>
                    <a:pt x="4851400" y="215043"/>
                    <a:pt x="4905375" y="208693"/>
                  </a:cubicBezTo>
                  <a:cubicBezTo>
                    <a:pt x="4918075" y="205518"/>
                    <a:pt x="4930936" y="202930"/>
                    <a:pt x="4943475" y="199168"/>
                  </a:cubicBezTo>
                  <a:cubicBezTo>
                    <a:pt x="4962709" y="193398"/>
                    <a:pt x="4980888" y="183819"/>
                    <a:pt x="5000625" y="180118"/>
                  </a:cubicBezTo>
                  <a:cubicBezTo>
                    <a:pt x="5031987" y="174238"/>
                    <a:pt x="5064125" y="173768"/>
                    <a:pt x="5095875" y="170593"/>
                  </a:cubicBezTo>
                  <a:cubicBezTo>
                    <a:pt x="5151487" y="152056"/>
                    <a:pt x="5097783" y="168306"/>
                    <a:pt x="5181600" y="151543"/>
                  </a:cubicBezTo>
                  <a:cubicBezTo>
                    <a:pt x="5194437" y="148976"/>
                    <a:pt x="5206633" y="142810"/>
                    <a:pt x="5219700" y="142018"/>
                  </a:cubicBezTo>
                  <a:cubicBezTo>
                    <a:pt x="5311661" y="136445"/>
                    <a:pt x="5403850" y="135668"/>
                    <a:pt x="5495925" y="132493"/>
                  </a:cubicBezTo>
                  <a:cubicBezTo>
                    <a:pt x="5676867" y="143137"/>
                    <a:pt x="5603782" y="142018"/>
                    <a:pt x="5715000" y="142018"/>
                  </a:cubicBezTo>
                </a:path>
              </a:pathLst>
            </a:custGeom>
            <a:noFill/>
            <a:ln>
              <a:solidFill>
                <a:srgbClr val="C09C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Plus Sign 56">
            <a:extLst>
              <a:ext uri="{FF2B5EF4-FFF2-40B4-BE49-F238E27FC236}">
                <a16:creationId xmlns:a16="http://schemas.microsoft.com/office/drawing/2014/main" id="{9DDB6EC7-AE33-BC3D-D4B6-C2662ECBE3C3}"/>
              </a:ext>
            </a:extLst>
          </p:cNvPr>
          <p:cNvSpPr/>
          <p:nvPr/>
        </p:nvSpPr>
        <p:spPr>
          <a:xfrm>
            <a:off x="8125132" y="5198969"/>
            <a:ext cx="344380" cy="34438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8AB2F0A-DF49-FDAD-7BD3-2F08BC0F0A7E}"/>
              </a:ext>
            </a:extLst>
          </p:cNvPr>
          <p:cNvCxnSpPr>
            <a:cxnSpLocks/>
          </p:cNvCxnSpPr>
          <p:nvPr/>
        </p:nvCxnSpPr>
        <p:spPr>
          <a:xfrm flipV="1">
            <a:off x="2395923" y="4815601"/>
            <a:ext cx="0" cy="9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206730-26C0-98AF-7DF5-25ED0EFFDED6}"/>
              </a:ext>
            </a:extLst>
          </p:cNvPr>
          <p:cNvCxnSpPr>
            <a:cxnSpLocks/>
          </p:cNvCxnSpPr>
          <p:nvPr/>
        </p:nvCxnSpPr>
        <p:spPr>
          <a:xfrm>
            <a:off x="2371991" y="5791064"/>
            <a:ext cx="18757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097B73F9-F85E-C112-A9C1-8DA9973A3C58}"/>
              </a:ext>
            </a:extLst>
          </p:cNvPr>
          <p:cNvSpPr/>
          <p:nvPr/>
        </p:nvSpPr>
        <p:spPr>
          <a:xfrm>
            <a:off x="2398915" y="5291983"/>
            <a:ext cx="1803916" cy="495878"/>
          </a:xfrm>
          <a:custGeom>
            <a:avLst/>
            <a:gdLst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600450 w 5743575"/>
              <a:gd name="connsiteY72" fmla="*/ 2562225 h 2762250"/>
              <a:gd name="connsiteX73" fmla="*/ 3638550 w 5743575"/>
              <a:gd name="connsiteY73" fmla="*/ 2543175 h 2762250"/>
              <a:gd name="connsiteX74" fmla="*/ 3781425 w 5743575"/>
              <a:gd name="connsiteY74" fmla="*/ 2447925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600450 w 5743575"/>
              <a:gd name="connsiteY72" fmla="*/ 2562225 h 2762250"/>
              <a:gd name="connsiteX73" fmla="*/ 3638550 w 5743575"/>
              <a:gd name="connsiteY73" fmla="*/ 2543175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600450 w 5743575"/>
              <a:gd name="connsiteY72" fmla="*/ 2562225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524250 w 5743575"/>
              <a:gd name="connsiteY71" fmla="*/ 2619375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71850 w 5743575"/>
              <a:gd name="connsiteY70" fmla="*/ 2705100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81350 w 5743575"/>
              <a:gd name="connsiteY69" fmla="*/ 2724150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24200 w 5743575"/>
              <a:gd name="connsiteY66" fmla="*/ 2533650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0 w 5743575"/>
              <a:gd name="connsiteY67" fmla="*/ 2657475 h 2762250"/>
              <a:gd name="connsiteX68" fmla="*/ 3171825 w 5743575"/>
              <a:gd name="connsiteY68" fmla="*/ 2695575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0 w 5743575"/>
              <a:gd name="connsiteY67" fmla="*/ 2657475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05300 w 5743575"/>
              <a:gd name="connsiteY89" fmla="*/ 2676525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57675 w 5743575"/>
              <a:gd name="connsiteY88" fmla="*/ 2562225 h 2762250"/>
              <a:gd name="connsiteX89" fmla="*/ 4335627 w 5743575"/>
              <a:gd name="connsiteY89" fmla="*/ 2388419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29125 w 5743575"/>
              <a:gd name="connsiteY90" fmla="*/ 2724150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57750 w 5743575"/>
              <a:gd name="connsiteY91" fmla="*/ 2714625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05375 w 5743575"/>
              <a:gd name="connsiteY92" fmla="*/ 2695575 h 2762250"/>
              <a:gd name="connsiteX93" fmla="*/ 4972050 w 5743575"/>
              <a:gd name="connsiteY93" fmla="*/ 2686050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05375 w 5743575"/>
              <a:gd name="connsiteY92" fmla="*/ 2695575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67300 w 5743575"/>
              <a:gd name="connsiteY95" fmla="*/ 2600325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59720 w 5743575"/>
              <a:gd name="connsiteY95" fmla="*/ 2418361 h 2762250"/>
              <a:gd name="connsiteX96" fmla="*/ 5095875 w 5743575"/>
              <a:gd name="connsiteY96" fmla="*/ 2562225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0 w 5743575"/>
              <a:gd name="connsiteY94" fmla="*/ 2628900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509919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497362 w 5743575"/>
              <a:gd name="connsiteY90" fmla="*/ 2436045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8625 w 5743575"/>
              <a:gd name="connsiteY87" fmla="*/ 2524125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95475 w 5743575"/>
              <a:gd name="connsiteY29" fmla="*/ 885825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87890 w 5743575"/>
              <a:gd name="connsiteY29" fmla="*/ 711444 h 2762250"/>
              <a:gd name="connsiteX30" fmla="*/ 1943100 w 5743575"/>
              <a:gd name="connsiteY30" fmla="*/ 876300 h 2762250"/>
              <a:gd name="connsiteX31" fmla="*/ 1962150 w 5743575"/>
              <a:gd name="connsiteY31" fmla="*/ 838200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38325 w 5743575"/>
              <a:gd name="connsiteY28" fmla="*/ 857250 h 2762250"/>
              <a:gd name="connsiteX29" fmla="*/ 1887890 w 5743575"/>
              <a:gd name="connsiteY29" fmla="*/ 711444 h 2762250"/>
              <a:gd name="connsiteX30" fmla="*/ 1943100 w 5743575"/>
              <a:gd name="connsiteY30" fmla="*/ 876300 h 2762250"/>
              <a:gd name="connsiteX31" fmla="*/ 1984896 w 5743575"/>
              <a:gd name="connsiteY31" fmla="*/ 747218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23164 w 5743575"/>
              <a:gd name="connsiteY28" fmla="*/ 758684 h 2762250"/>
              <a:gd name="connsiteX29" fmla="*/ 1887890 w 5743575"/>
              <a:gd name="connsiteY29" fmla="*/ 711444 h 2762250"/>
              <a:gd name="connsiteX30" fmla="*/ 1943100 w 5743575"/>
              <a:gd name="connsiteY30" fmla="*/ 876300 h 2762250"/>
              <a:gd name="connsiteX31" fmla="*/ 1984896 w 5743575"/>
              <a:gd name="connsiteY31" fmla="*/ 747218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  <a:gd name="connsiteX0" fmla="*/ 0 w 5743575"/>
              <a:gd name="connsiteY0" fmla="*/ 76200 h 2762250"/>
              <a:gd name="connsiteX1" fmla="*/ 76200 w 5743575"/>
              <a:gd name="connsiteY1" fmla="*/ 66675 h 2762250"/>
              <a:gd name="connsiteX2" fmla="*/ 171450 w 5743575"/>
              <a:gd name="connsiteY2" fmla="*/ 38100 h 2762250"/>
              <a:gd name="connsiteX3" fmla="*/ 352425 w 5743575"/>
              <a:gd name="connsiteY3" fmla="*/ 19050 h 2762250"/>
              <a:gd name="connsiteX4" fmla="*/ 571500 w 5743575"/>
              <a:gd name="connsiteY4" fmla="*/ 0 h 2762250"/>
              <a:gd name="connsiteX5" fmla="*/ 885825 w 5743575"/>
              <a:gd name="connsiteY5" fmla="*/ 9525 h 2762250"/>
              <a:gd name="connsiteX6" fmla="*/ 942975 w 5743575"/>
              <a:gd name="connsiteY6" fmla="*/ 19050 h 2762250"/>
              <a:gd name="connsiteX7" fmla="*/ 1019175 w 5743575"/>
              <a:gd name="connsiteY7" fmla="*/ 57150 h 2762250"/>
              <a:gd name="connsiteX8" fmla="*/ 1047750 w 5743575"/>
              <a:gd name="connsiteY8" fmla="*/ 66675 h 2762250"/>
              <a:gd name="connsiteX9" fmla="*/ 1095375 w 5743575"/>
              <a:gd name="connsiteY9" fmla="*/ 85725 h 2762250"/>
              <a:gd name="connsiteX10" fmla="*/ 1133475 w 5743575"/>
              <a:gd name="connsiteY10" fmla="*/ 95250 h 2762250"/>
              <a:gd name="connsiteX11" fmla="*/ 1200150 w 5743575"/>
              <a:gd name="connsiteY11" fmla="*/ 142875 h 2762250"/>
              <a:gd name="connsiteX12" fmla="*/ 1266825 w 5743575"/>
              <a:gd name="connsiteY12" fmla="*/ 200025 h 2762250"/>
              <a:gd name="connsiteX13" fmla="*/ 1371600 w 5743575"/>
              <a:gd name="connsiteY13" fmla="*/ 209550 h 2762250"/>
              <a:gd name="connsiteX14" fmla="*/ 1409700 w 5743575"/>
              <a:gd name="connsiteY14" fmla="*/ 266700 h 2762250"/>
              <a:gd name="connsiteX15" fmla="*/ 1438275 w 5743575"/>
              <a:gd name="connsiteY15" fmla="*/ 295275 h 2762250"/>
              <a:gd name="connsiteX16" fmla="*/ 1466850 w 5743575"/>
              <a:gd name="connsiteY16" fmla="*/ 342900 h 2762250"/>
              <a:gd name="connsiteX17" fmla="*/ 1504950 w 5743575"/>
              <a:gd name="connsiteY17" fmla="*/ 371475 h 2762250"/>
              <a:gd name="connsiteX18" fmla="*/ 1552575 w 5743575"/>
              <a:gd name="connsiteY18" fmla="*/ 419100 h 2762250"/>
              <a:gd name="connsiteX19" fmla="*/ 1628775 w 5743575"/>
              <a:gd name="connsiteY19" fmla="*/ 438150 h 2762250"/>
              <a:gd name="connsiteX20" fmla="*/ 1695450 w 5743575"/>
              <a:gd name="connsiteY20" fmla="*/ 504825 h 2762250"/>
              <a:gd name="connsiteX21" fmla="*/ 1724025 w 5743575"/>
              <a:gd name="connsiteY21" fmla="*/ 561975 h 2762250"/>
              <a:gd name="connsiteX22" fmla="*/ 1733550 w 5743575"/>
              <a:gd name="connsiteY22" fmla="*/ 590550 h 2762250"/>
              <a:gd name="connsiteX23" fmla="*/ 1752600 w 5743575"/>
              <a:gd name="connsiteY23" fmla="*/ 628650 h 2762250"/>
              <a:gd name="connsiteX24" fmla="*/ 1771650 w 5743575"/>
              <a:gd name="connsiteY24" fmla="*/ 695325 h 2762250"/>
              <a:gd name="connsiteX25" fmla="*/ 1781175 w 5743575"/>
              <a:gd name="connsiteY25" fmla="*/ 723900 h 2762250"/>
              <a:gd name="connsiteX26" fmla="*/ 1800225 w 5743575"/>
              <a:gd name="connsiteY26" fmla="*/ 752475 h 2762250"/>
              <a:gd name="connsiteX27" fmla="*/ 1819275 w 5743575"/>
              <a:gd name="connsiteY27" fmla="*/ 800100 h 2762250"/>
              <a:gd name="connsiteX28" fmla="*/ 1823164 w 5743575"/>
              <a:gd name="connsiteY28" fmla="*/ 758684 h 2762250"/>
              <a:gd name="connsiteX29" fmla="*/ 1887890 w 5743575"/>
              <a:gd name="connsiteY29" fmla="*/ 711444 h 2762250"/>
              <a:gd name="connsiteX30" fmla="*/ 1958262 w 5743575"/>
              <a:gd name="connsiteY30" fmla="*/ 770156 h 2762250"/>
              <a:gd name="connsiteX31" fmla="*/ 1984896 w 5743575"/>
              <a:gd name="connsiteY31" fmla="*/ 747218 h 2762250"/>
              <a:gd name="connsiteX32" fmla="*/ 1981200 w 5743575"/>
              <a:gd name="connsiteY32" fmla="*/ 809625 h 2762250"/>
              <a:gd name="connsiteX33" fmla="*/ 2009775 w 5743575"/>
              <a:gd name="connsiteY33" fmla="*/ 800100 h 2762250"/>
              <a:gd name="connsiteX34" fmla="*/ 2057400 w 5743575"/>
              <a:gd name="connsiteY34" fmla="*/ 742950 h 2762250"/>
              <a:gd name="connsiteX35" fmla="*/ 2133600 w 5743575"/>
              <a:gd name="connsiteY35" fmla="*/ 752475 h 2762250"/>
              <a:gd name="connsiteX36" fmla="*/ 2190750 w 5743575"/>
              <a:gd name="connsiteY36" fmla="*/ 838200 h 2762250"/>
              <a:gd name="connsiteX37" fmla="*/ 2209800 w 5743575"/>
              <a:gd name="connsiteY37" fmla="*/ 876300 h 2762250"/>
              <a:gd name="connsiteX38" fmla="*/ 2238375 w 5743575"/>
              <a:gd name="connsiteY38" fmla="*/ 904875 h 2762250"/>
              <a:gd name="connsiteX39" fmla="*/ 2257425 w 5743575"/>
              <a:gd name="connsiteY39" fmla="*/ 933450 h 2762250"/>
              <a:gd name="connsiteX40" fmla="*/ 2266950 w 5743575"/>
              <a:gd name="connsiteY40" fmla="*/ 981075 h 2762250"/>
              <a:gd name="connsiteX41" fmla="*/ 2286000 w 5743575"/>
              <a:gd name="connsiteY41" fmla="*/ 1038225 h 2762250"/>
              <a:gd name="connsiteX42" fmla="*/ 2295525 w 5743575"/>
              <a:gd name="connsiteY42" fmla="*/ 1066800 h 2762250"/>
              <a:gd name="connsiteX43" fmla="*/ 2362200 w 5743575"/>
              <a:gd name="connsiteY43" fmla="*/ 1219200 h 2762250"/>
              <a:gd name="connsiteX44" fmla="*/ 2381250 w 5743575"/>
              <a:gd name="connsiteY44" fmla="*/ 1247775 h 2762250"/>
              <a:gd name="connsiteX45" fmla="*/ 2419350 w 5743575"/>
              <a:gd name="connsiteY45" fmla="*/ 1362075 h 2762250"/>
              <a:gd name="connsiteX46" fmla="*/ 2457450 w 5743575"/>
              <a:gd name="connsiteY46" fmla="*/ 1409700 h 2762250"/>
              <a:gd name="connsiteX47" fmla="*/ 2466975 w 5743575"/>
              <a:gd name="connsiteY47" fmla="*/ 1438275 h 2762250"/>
              <a:gd name="connsiteX48" fmla="*/ 2581275 w 5743575"/>
              <a:gd name="connsiteY48" fmla="*/ 1476375 h 2762250"/>
              <a:gd name="connsiteX49" fmla="*/ 2819400 w 5743575"/>
              <a:gd name="connsiteY49" fmla="*/ 1495425 h 2762250"/>
              <a:gd name="connsiteX50" fmla="*/ 2847975 w 5743575"/>
              <a:gd name="connsiteY50" fmla="*/ 1514475 h 2762250"/>
              <a:gd name="connsiteX51" fmla="*/ 2857500 w 5743575"/>
              <a:gd name="connsiteY51" fmla="*/ 1543050 h 2762250"/>
              <a:gd name="connsiteX52" fmla="*/ 2876550 w 5743575"/>
              <a:gd name="connsiteY52" fmla="*/ 1581150 h 2762250"/>
              <a:gd name="connsiteX53" fmla="*/ 2914650 w 5743575"/>
              <a:gd name="connsiteY53" fmla="*/ 1638300 h 2762250"/>
              <a:gd name="connsiteX54" fmla="*/ 2952750 w 5743575"/>
              <a:gd name="connsiteY54" fmla="*/ 1704975 h 2762250"/>
              <a:gd name="connsiteX55" fmla="*/ 2971800 w 5743575"/>
              <a:gd name="connsiteY55" fmla="*/ 1771650 h 2762250"/>
              <a:gd name="connsiteX56" fmla="*/ 2981325 w 5743575"/>
              <a:gd name="connsiteY56" fmla="*/ 1809750 h 2762250"/>
              <a:gd name="connsiteX57" fmla="*/ 3000375 w 5743575"/>
              <a:gd name="connsiteY57" fmla="*/ 1838325 h 2762250"/>
              <a:gd name="connsiteX58" fmla="*/ 3019425 w 5743575"/>
              <a:gd name="connsiteY58" fmla="*/ 1943100 h 2762250"/>
              <a:gd name="connsiteX59" fmla="*/ 3028950 w 5743575"/>
              <a:gd name="connsiteY59" fmla="*/ 2057400 h 2762250"/>
              <a:gd name="connsiteX60" fmla="*/ 3038475 w 5743575"/>
              <a:gd name="connsiteY60" fmla="*/ 2085975 h 2762250"/>
              <a:gd name="connsiteX61" fmla="*/ 3057525 w 5743575"/>
              <a:gd name="connsiteY61" fmla="*/ 2181225 h 2762250"/>
              <a:gd name="connsiteX62" fmla="*/ 3067050 w 5743575"/>
              <a:gd name="connsiteY62" fmla="*/ 2228850 h 2762250"/>
              <a:gd name="connsiteX63" fmla="*/ 3076575 w 5743575"/>
              <a:gd name="connsiteY63" fmla="*/ 2286000 h 2762250"/>
              <a:gd name="connsiteX64" fmla="*/ 3086100 w 5743575"/>
              <a:gd name="connsiteY64" fmla="*/ 2324100 h 2762250"/>
              <a:gd name="connsiteX65" fmla="*/ 3095625 w 5743575"/>
              <a:gd name="connsiteY65" fmla="*/ 2419350 h 2762250"/>
              <a:gd name="connsiteX66" fmla="*/ 3139363 w 5743575"/>
              <a:gd name="connsiteY66" fmla="*/ 2389594 h 2762250"/>
              <a:gd name="connsiteX67" fmla="*/ 3143251 w 5743575"/>
              <a:gd name="connsiteY67" fmla="*/ 2376951 h 2762250"/>
              <a:gd name="connsiteX68" fmla="*/ 3141497 w 5743575"/>
              <a:gd name="connsiteY68" fmla="*/ 2415050 h 2762250"/>
              <a:gd name="connsiteX69" fmla="*/ 3158607 w 5743575"/>
              <a:gd name="connsiteY69" fmla="*/ 2382972 h 2762250"/>
              <a:gd name="connsiteX70" fmla="*/ 3318776 w 5743575"/>
              <a:gd name="connsiteY70" fmla="*/ 2416995 h 2762250"/>
              <a:gd name="connsiteX71" fmla="*/ 3402943 w 5743575"/>
              <a:gd name="connsiteY71" fmla="*/ 2376757 h 2762250"/>
              <a:gd name="connsiteX72" fmla="*/ 3486723 w 5743575"/>
              <a:gd name="connsiteY72" fmla="*/ 2334770 h 2762250"/>
              <a:gd name="connsiteX73" fmla="*/ 3608222 w 5743575"/>
              <a:gd name="connsiteY73" fmla="*/ 2315720 h 2762250"/>
              <a:gd name="connsiteX74" fmla="*/ 3773841 w 5743575"/>
              <a:gd name="connsiteY74" fmla="*/ 2220469 h 2762250"/>
              <a:gd name="connsiteX75" fmla="*/ 3857625 w 5743575"/>
              <a:gd name="connsiteY75" fmla="*/ 2409825 h 2762250"/>
              <a:gd name="connsiteX76" fmla="*/ 3933825 w 5743575"/>
              <a:gd name="connsiteY76" fmla="*/ 2362200 h 2762250"/>
              <a:gd name="connsiteX77" fmla="*/ 3962400 w 5743575"/>
              <a:gd name="connsiteY77" fmla="*/ 2343150 h 2762250"/>
              <a:gd name="connsiteX78" fmla="*/ 4000500 w 5743575"/>
              <a:gd name="connsiteY78" fmla="*/ 2314575 h 2762250"/>
              <a:gd name="connsiteX79" fmla="*/ 4029075 w 5743575"/>
              <a:gd name="connsiteY79" fmla="*/ 2305050 h 2762250"/>
              <a:gd name="connsiteX80" fmla="*/ 4057650 w 5743575"/>
              <a:gd name="connsiteY80" fmla="*/ 2276475 h 2762250"/>
              <a:gd name="connsiteX81" fmla="*/ 4114800 w 5743575"/>
              <a:gd name="connsiteY81" fmla="*/ 2257425 h 2762250"/>
              <a:gd name="connsiteX82" fmla="*/ 4143375 w 5743575"/>
              <a:gd name="connsiteY82" fmla="*/ 2276475 h 2762250"/>
              <a:gd name="connsiteX83" fmla="*/ 4181475 w 5743575"/>
              <a:gd name="connsiteY83" fmla="*/ 2343150 h 2762250"/>
              <a:gd name="connsiteX84" fmla="*/ 4200525 w 5743575"/>
              <a:gd name="connsiteY84" fmla="*/ 2381250 h 2762250"/>
              <a:gd name="connsiteX85" fmla="*/ 4210050 w 5743575"/>
              <a:gd name="connsiteY85" fmla="*/ 2419350 h 2762250"/>
              <a:gd name="connsiteX86" fmla="*/ 4219575 w 5743575"/>
              <a:gd name="connsiteY86" fmla="*/ 2447925 h 2762250"/>
              <a:gd name="connsiteX87" fmla="*/ 4231044 w 5743575"/>
              <a:gd name="connsiteY87" fmla="*/ 2364909 h 2762250"/>
              <a:gd name="connsiteX88" fmla="*/ 4265255 w 5743575"/>
              <a:gd name="connsiteY88" fmla="*/ 2410589 h 2762250"/>
              <a:gd name="connsiteX89" fmla="*/ 4335627 w 5743575"/>
              <a:gd name="connsiteY89" fmla="*/ 2388419 h 2762250"/>
              <a:gd name="connsiteX90" fmla="*/ 4512527 w 5743575"/>
              <a:gd name="connsiteY90" fmla="*/ 2382972 h 2762250"/>
              <a:gd name="connsiteX91" fmla="*/ 4835004 w 5743575"/>
              <a:gd name="connsiteY91" fmla="*/ 2487173 h 2762250"/>
              <a:gd name="connsiteX92" fmla="*/ 4912956 w 5743575"/>
              <a:gd name="connsiteY92" fmla="*/ 2415050 h 2762250"/>
              <a:gd name="connsiteX93" fmla="*/ 5032704 w 5743575"/>
              <a:gd name="connsiteY93" fmla="*/ 2504086 h 2762250"/>
              <a:gd name="connsiteX94" fmla="*/ 5048252 w 5743575"/>
              <a:gd name="connsiteY94" fmla="*/ 2484845 h 2762250"/>
              <a:gd name="connsiteX95" fmla="*/ 5059720 w 5743575"/>
              <a:gd name="connsiteY95" fmla="*/ 2418361 h 2762250"/>
              <a:gd name="connsiteX96" fmla="*/ 5111036 w 5743575"/>
              <a:gd name="connsiteY96" fmla="*/ 2425751 h 2762250"/>
              <a:gd name="connsiteX97" fmla="*/ 5153025 w 5743575"/>
              <a:gd name="connsiteY97" fmla="*/ 2514600 h 2762250"/>
              <a:gd name="connsiteX98" fmla="*/ 5181600 w 5743575"/>
              <a:gd name="connsiteY98" fmla="*/ 2486025 h 2762250"/>
              <a:gd name="connsiteX99" fmla="*/ 5257800 w 5743575"/>
              <a:gd name="connsiteY99" fmla="*/ 2428875 h 2762250"/>
              <a:gd name="connsiteX100" fmla="*/ 5410200 w 5743575"/>
              <a:gd name="connsiteY100" fmla="*/ 2457450 h 2762250"/>
              <a:gd name="connsiteX101" fmla="*/ 5476875 w 5743575"/>
              <a:gd name="connsiteY101" fmla="*/ 2533650 h 2762250"/>
              <a:gd name="connsiteX102" fmla="*/ 5495925 w 5743575"/>
              <a:gd name="connsiteY102" fmla="*/ 2562225 h 2762250"/>
              <a:gd name="connsiteX103" fmla="*/ 5562600 w 5743575"/>
              <a:gd name="connsiteY103" fmla="*/ 2609850 h 2762250"/>
              <a:gd name="connsiteX104" fmla="*/ 5591175 w 5743575"/>
              <a:gd name="connsiteY104" fmla="*/ 2638425 h 2762250"/>
              <a:gd name="connsiteX105" fmla="*/ 5648325 w 5743575"/>
              <a:gd name="connsiteY105" fmla="*/ 2705100 h 2762250"/>
              <a:gd name="connsiteX106" fmla="*/ 5676900 w 5743575"/>
              <a:gd name="connsiteY106" fmla="*/ 2714625 h 2762250"/>
              <a:gd name="connsiteX107" fmla="*/ 5743575 w 5743575"/>
              <a:gd name="connsiteY107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743575" h="2762250">
                <a:moveTo>
                  <a:pt x="0" y="76200"/>
                </a:moveTo>
                <a:cubicBezTo>
                  <a:pt x="25400" y="73025"/>
                  <a:pt x="51171" y="72038"/>
                  <a:pt x="76200" y="66675"/>
                </a:cubicBezTo>
                <a:cubicBezTo>
                  <a:pt x="165123" y="47620"/>
                  <a:pt x="101252" y="49800"/>
                  <a:pt x="171450" y="38100"/>
                </a:cubicBezTo>
                <a:cubicBezTo>
                  <a:pt x="233776" y="27712"/>
                  <a:pt x="288839" y="26115"/>
                  <a:pt x="352425" y="19050"/>
                </a:cubicBezTo>
                <a:cubicBezTo>
                  <a:pt x="545937" y="-2451"/>
                  <a:pt x="223371" y="21758"/>
                  <a:pt x="571500" y="0"/>
                </a:cubicBezTo>
                <a:cubicBezTo>
                  <a:pt x="676275" y="3175"/>
                  <a:pt x="781139" y="4157"/>
                  <a:pt x="885825" y="9525"/>
                </a:cubicBezTo>
                <a:cubicBezTo>
                  <a:pt x="905112" y="10514"/>
                  <a:pt x="924787" y="12554"/>
                  <a:pt x="942975" y="19050"/>
                </a:cubicBezTo>
                <a:cubicBezTo>
                  <a:pt x="969719" y="28601"/>
                  <a:pt x="992234" y="48170"/>
                  <a:pt x="1019175" y="57150"/>
                </a:cubicBezTo>
                <a:cubicBezTo>
                  <a:pt x="1028700" y="60325"/>
                  <a:pt x="1038349" y="63150"/>
                  <a:pt x="1047750" y="66675"/>
                </a:cubicBezTo>
                <a:cubicBezTo>
                  <a:pt x="1063759" y="72678"/>
                  <a:pt x="1079155" y="80318"/>
                  <a:pt x="1095375" y="85725"/>
                </a:cubicBezTo>
                <a:cubicBezTo>
                  <a:pt x="1107794" y="89865"/>
                  <a:pt x="1120775" y="92075"/>
                  <a:pt x="1133475" y="95250"/>
                </a:cubicBezTo>
                <a:cubicBezTo>
                  <a:pt x="1260271" y="222046"/>
                  <a:pt x="1108922" y="82057"/>
                  <a:pt x="1200150" y="142875"/>
                </a:cubicBezTo>
                <a:cubicBezTo>
                  <a:pt x="1223004" y="158111"/>
                  <a:pt x="1237920" y="192317"/>
                  <a:pt x="1266825" y="200025"/>
                </a:cubicBezTo>
                <a:cubicBezTo>
                  <a:pt x="1300710" y="209061"/>
                  <a:pt x="1336675" y="206375"/>
                  <a:pt x="1371600" y="209550"/>
                </a:cubicBezTo>
                <a:cubicBezTo>
                  <a:pt x="1384300" y="228600"/>
                  <a:pt x="1395644" y="248628"/>
                  <a:pt x="1409700" y="266700"/>
                </a:cubicBezTo>
                <a:cubicBezTo>
                  <a:pt x="1417970" y="277333"/>
                  <a:pt x="1430193" y="284499"/>
                  <a:pt x="1438275" y="295275"/>
                </a:cubicBezTo>
                <a:cubicBezTo>
                  <a:pt x="1449383" y="310086"/>
                  <a:pt x="1454659" y="328967"/>
                  <a:pt x="1466850" y="342900"/>
                </a:cubicBezTo>
                <a:cubicBezTo>
                  <a:pt x="1477304" y="354847"/>
                  <a:pt x="1493725" y="360250"/>
                  <a:pt x="1504950" y="371475"/>
                </a:cubicBezTo>
                <a:cubicBezTo>
                  <a:pt x="1532164" y="398689"/>
                  <a:pt x="1512661" y="404586"/>
                  <a:pt x="1552575" y="419100"/>
                </a:cubicBezTo>
                <a:cubicBezTo>
                  <a:pt x="1577180" y="428047"/>
                  <a:pt x="1603375" y="431800"/>
                  <a:pt x="1628775" y="438150"/>
                </a:cubicBezTo>
                <a:cubicBezTo>
                  <a:pt x="1651000" y="460375"/>
                  <a:pt x="1685511" y="475007"/>
                  <a:pt x="1695450" y="504825"/>
                </a:cubicBezTo>
                <a:cubicBezTo>
                  <a:pt x="1719391" y="576649"/>
                  <a:pt x="1687096" y="488117"/>
                  <a:pt x="1724025" y="561975"/>
                </a:cubicBezTo>
                <a:cubicBezTo>
                  <a:pt x="1728515" y="570955"/>
                  <a:pt x="1729595" y="581322"/>
                  <a:pt x="1733550" y="590550"/>
                </a:cubicBezTo>
                <a:cubicBezTo>
                  <a:pt x="1739143" y="603601"/>
                  <a:pt x="1747007" y="615599"/>
                  <a:pt x="1752600" y="628650"/>
                </a:cubicBezTo>
                <a:cubicBezTo>
                  <a:pt x="1762388" y="651488"/>
                  <a:pt x="1764745" y="671158"/>
                  <a:pt x="1771650" y="695325"/>
                </a:cubicBezTo>
                <a:cubicBezTo>
                  <a:pt x="1774408" y="704979"/>
                  <a:pt x="1776685" y="714920"/>
                  <a:pt x="1781175" y="723900"/>
                </a:cubicBezTo>
                <a:cubicBezTo>
                  <a:pt x="1786295" y="734139"/>
                  <a:pt x="1795105" y="742236"/>
                  <a:pt x="1800225" y="752475"/>
                </a:cubicBezTo>
                <a:cubicBezTo>
                  <a:pt x="1807871" y="767768"/>
                  <a:pt x="1815452" y="799065"/>
                  <a:pt x="1819275" y="800100"/>
                </a:cubicBezTo>
                <a:cubicBezTo>
                  <a:pt x="1823098" y="801135"/>
                  <a:pt x="1811728" y="773460"/>
                  <a:pt x="1823164" y="758684"/>
                </a:cubicBezTo>
                <a:cubicBezTo>
                  <a:pt x="1834600" y="743908"/>
                  <a:pt x="1848455" y="698299"/>
                  <a:pt x="1887890" y="711444"/>
                </a:cubicBezTo>
                <a:cubicBezTo>
                  <a:pt x="1903765" y="708269"/>
                  <a:pt x="1942094" y="764194"/>
                  <a:pt x="1958262" y="770156"/>
                </a:cubicBezTo>
                <a:cubicBezTo>
                  <a:pt x="1974430" y="776118"/>
                  <a:pt x="1981073" y="740640"/>
                  <a:pt x="1984896" y="747218"/>
                </a:cubicBezTo>
                <a:cubicBezTo>
                  <a:pt x="1988719" y="753796"/>
                  <a:pt x="1977054" y="800811"/>
                  <a:pt x="1981200" y="809625"/>
                </a:cubicBezTo>
                <a:cubicBezTo>
                  <a:pt x="1985346" y="818439"/>
                  <a:pt x="2000250" y="803275"/>
                  <a:pt x="2009775" y="800100"/>
                </a:cubicBezTo>
                <a:cubicBezTo>
                  <a:pt x="2016954" y="789331"/>
                  <a:pt x="2043491" y="745479"/>
                  <a:pt x="2057400" y="742950"/>
                </a:cubicBezTo>
                <a:cubicBezTo>
                  <a:pt x="2082585" y="738371"/>
                  <a:pt x="2108200" y="749300"/>
                  <a:pt x="2133600" y="752475"/>
                </a:cubicBezTo>
                <a:cubicBezTo>
                  <a:pt x="2152650" y="781050"/>
                  <a:pt x="2175391" y="807483"/>
                  <a:pt x="2190750" y="838200"/>
                </a:cubicBezTo>
                <a:cubicBezTo>
                  <a:pt x="2197100" y="850900"/>
                  <a:pt x="2201547" y="864746"/>
                  <a:pt x="2209800" y="876300"/>
                </a:cubicBezTo>
                <a:cubicBezTo>
                  <a:pt x="2217630" y="887261"/>
                  <a:pt x="2229751" y="894527"/>
                  <a:pt x="2238375" y="904875"/>
                </a:cubicBezTo>
                <a:cubicBezTo>
                  <a:pt x="2245704" y="913669"/>
                  <a:pt x="2251075" y="923925"/>
                  <a:pt x="2257425" y="933450"/>
                </a:cubicBezTo>
                <a:cubicBezTo>
                  <a:pt x="2260600" y="949325"/>
                  <a:pt x="2262690" y="965456"/>
                  <a:pt x="2266950" y="981075"/>
                </a:cubicBezTo>
                <a:cubicBezTo>
                  <a:pt x="2272234" y="1000448"/>
                  <a:pt x="2279650" y="1019175"/>
                  <a:pt x="2286000" y="1038225"/>
                </a:cubicBezTo>
                <a:cubicBezTo>
                  <a:pt x="2289175" y="1047750"/>
                  <a:pt x="2291796" y="1057478"/>
                  <a:pt x="2295525" y="1066800"/>
                </a:cubicBezTo>
                <a:cubicBezTo>
                  <a:pt x="2321412" y="1131517"/>
                  <a:pt x="2330866" y="1162799"/>
                  <a:pt x="2362200" y="1219200"/>
                </a:cubicBezTo>
                <a:cubicBezTo>
                  <a:pt x="2367759" y="1229207"/>
                  <a:pt x="2374900" y="1238250"/>
                  <a:pt x="2381250" y="1247775"/>
                </a:cubicBezTo>
                <a:cubicBezTo>
                  <a:pt x="2397467" y="1377509"/>
                  <a:pt x="2372487" y="1280066"/>
                  <a:pt x="2419350" y="1362075"/>
                </a:cubicBezTo>
                <a:cubicBezTo>
                  <a:pt x="2447662" y="1411622"/>
                  <a:pt x="2403228" y="1373552"/>
                  <a:pt x="2457450" y="1409700"/>
                </a:cubicBezTo>
                <a:cubicBezTo>
                  <a:pt x="2460625" y="1419225"/>
                  <a:pt x="2459875" y="1431175"/>
                  <a:pt x="2466975" y="1438275"/>
                </a:cubicBezTo>
                <a:cubicBezTo>
                  <a:pt x="2500535" y="1471835"/>
                  <a:pt x="2536674" y="1472194"/>
                  <a:pt x="2581275" y="1476375"/>
                </a:cubicBezTo>
                <a:cubicBezTo>
                  <a:pt x="2660556" y="1483808"/>
                  <a:pt x="2740025" y="1489075"/>
                  <a:pt x="2819400" y="1495425"/>
                </a:cubicBezTo>
                <a:cubicBezTo>
                  <a:pt x="2828925" y="1501775"/>
                  <a:pt x="2840824" y="1505536"/>
                  <a:pt x="2847975" y="1514475"/>
                </a:cubicBezTo>
                <a:cubicBezTo>
                  <a:pt x="2854247" y="1522315"/>
                  <a:pt x="2853545" y="1533822"/>
                  <a:pt x="2857500" y="1543050"/>
                </a:cubicBezTo>
                <a:cubicBezTo>
                  <a:pt x="2863093" y="1556101"/>
                  <a:pt x="2869245" y="1568974"/>
                  <a:pt x="2876550" y="1581150"/>
                </a:cubicBezTo>
                <a:cubicBezTo>
                  <a:pt x="2888330" y="1600783"/>
                  <a:pt x="2902651" y="1618801"/>
                  <a:pt x="2914650" y="1638300"/>
                </a:cubicBezTo>
                <a:cubicBezTo>
                  <a:pt x="2928066" y="1660100"/>
                  <a:pt x="2940050" y="1682750"/>
                  <a:pt x="2952750" y="1704975"/>
                </a:cubicBezTo>
                <a:cubicBezTo>
                  <a:pt x="2982527" y="1824082"/>
                  <a:pt x="2944471" y="1675997"/>
                  <a:pt x="2971800" y="1771650"/>
                </a:cubicBezTo>
                <a:cubicBezTo>
                  <a:pt x="2975396" y="1784237"/>
                  <a:pt x="2976168" y="1797718"/>
                  <a:pt x="2981325" y="1809750"/>
                </a:cubicBezTo>
                <a:cubicBezTo>
                  <a:pt x="2985834" y="1820272"/>
                  <a:pt x="2994025" y="1828800"/>
                  <a:pt x="3000375" y="1838325"/>
                </a:cubicBezTo>
                <a:cubicBezTo>
                  <a:pt x="3006026" y="1866579"/>
                  <a:pt x="3016378" y="1915680"/>
                  <a:pt x="3019425" y="1943100"/>
                </a:cubicBezTo>
                <a:cubicBezTo>
                  <a:pt x="3023647" y="1981098"/>
                  <a:pt x="3023897" y="2019503"/>
                  <a:pt x="3028950" y="2057400"/>
                </a:cubicBezTo>
                <a:cubicBezTo>
                  <a:pt x="3030277" y="2067352"/>
                  <a:pt x="3036217" y="2076192"/>
                  <a:pt x="3038475" y="2085975"/>
                </a:cubicBezTo>
                <a:cubicBezTo>
                  <a:pt x="3045756" y="2117525"/>
                  <a:pt x="3051175" y="2149475"/>
                  <a:pt x="3057525" y="2181225"/>
                </a:cubicBezTo>
                <a:cubicBezTo>
                  <a:pt x="3060700" y="2197100"/>
                  <a:pt x="3064388" y="2212881"/>
                  <a:pt x="3067050" y="2228850"/>
                </a:cubicBezTo>
                <a:cubicBezTo>
                  <a:pt x="3070225" y="2247900"/>
                  <a:pt x="3072787" y="2267062"/>
                  <a:pt x="3076575" y="2286000"/>
                </a:cubicBezTo>
                <a:cubicBezTo>
                  <a:pt x="3079142" y="2298837"/>
                  <a:pt x="3082925" y="2311400"/>
                  <a:pt x="3086100" y="2324100"/>
                </a:cubicBezTo>
                <a:cubicBezTo>
                  <a:pt x="3089275" y="2355850"/>
                  <a:pt x="3086748" y="2408434"/>
                  <a:pt x="3095625" y="2419350"/>
                </a:cubicBezTo>
                <a:cubicBezTo>
                  <a:pt x="3104502" y="2430266"/>
                  <a:pt x="3124586" y="2345263"/>
                  <a:pt x="3139363" y="2389594"/>
                </a:cubicBezTo>
                <a:cubicBezTo>
                  <a:pt x="3139981" y="2395157"/>
                  <a:pt x="3142895" y="2372708"/>
                  <a:pt x="3143251" y="2376951"/>
                </a:cubicBezTo>
                <a:cubicBezTo>
                  <a:pt x="3143607" y="2381194"/>
                  <a:pt x="3131972" y="2402350"/>
                  <a:pt x="3141497" y="2415050"/>
                </a:cubicBezTo>
                <a:cubicBezTo>
                  <a:pt x="3144672" y="2424575"/>
                  <a:pt x="3129061" y="2382648"/>
                  <a:pt x="3158607" y="2382972"/>
                </a:cubicBezTo>
                <a:cubicBezTo>
                  <a:pt x="3188153" y="2383296"/>
                  <a:pt x="3278053" y="2418031"/>
                  <a:pt x="3318776" y="2416995"/>
                </a:cubicBezTo>
                <a:cubicBezTo>
                  <a:pt x="3359499" y="2415959"/>
                  <a:pt x="3374952" y="2390461"/>
                  <a:pt x="3402943" y="2376757"/>
                </a:cubicBezTo>
                <a:cubicBezTo>
                  <a:pt x="3430934" y="2363053"/>
                  <a:pt x="3452510" y="2344943"/>
                  <a:pt x="3486723" y="2334770"/>
                </a:cubicBezTo>
                <a:cubicBezTo>
                  <a:pt x="3520936" y="2324597"/>
                  <a:pt x="3560369" y="2334770"/>
                  <a:pt x="3608222" y="2315720"/>
                </a:cubicBezTo>
                <a:cubicBezTo>
                  <a:pt x="3656075" y="2296670"/>
                  <a:pt x="3732274" y="2204785"/>
                  <a:pt x="3773841" y="2220469"/>
                </a:cubicBezTo>
                <a:cubicBezTo>
                  <a:pt x="3815408" y="2236153"/>
                  <a:pt x="3816302" y="2423599"/>
                  <a:pt x="3857625" y="2409825"/>
                </a:cubicBezTo>
                <a:cubicBezTo>
                  <a:pt x="3930473" y="2355189"/>
                  <a:pt x="3860606" y="2404039"/>
                  <a:pt x="3933825" y="2362200"/>
                </a:cubicBezTo>
                <a:cubicBezTo>
                  <a:pt x="3943764" y="2356520"/>
                  <a:pt x="3953085" y="2349804"/>
                  <a:pt x="3962400" y="2343150"/>
                </a:cubicBezTo>
                <a:cubicBezTo>
                  <a:pt x="3975318" y="2333923"/>
                  <a:pt x="3986717" y="2322451"/>
                  <a:pt x="4000500" y="2314575"/>
                </a:cubicBezTo>
                <a:cubicBezTo>
                  <a:pt x="4009217" y="2309594"/>
                  <a:pt x="4019550" y="2308225"/>
                  <a:pt x="4029075" y="2305050"/>
                </a:cubicBezTo>
                <a:cubicBezTo>
                  <a:pt x="4038600" y="2295525"/>
                  <a:pt x="4045875" y="2283017"/>
                  <a:pt x="4057650" y="2276475"/>
                </a:cubicBezTo>
                <a:cubicBezTo>
                  <a:pt x="4075203" y="2266723"/>
                  <a:pt x="4114800" y="2257425"/>
                  <a:pt x="4114800" y="2257425"/>
                </a:cubicBezTo>
                <a:cubicBezTo>
                  <a:pt x="4124325" y="2263775"/>
                  <a:pt x="4135280" y="2268380"/>
                  <a:pt x="4143375" y="2276475"/>
                </a:cubicBezTo>
                <a:cubicBezTo>
                  <a:pt x="4180823" y="2313923"/>
                  <a:pt x="4165128" y="2305007"/>
                  <a:pt x="4181475" y="2343150"/>
                </a:cubicBezTo>
                <a:cubicBezTo>
                  <a:pt x="4187068" y="2356201"/>
                  <a:pt x="4195539" y="2367955"/>
                  <a:pt x="4200525" y="2381250"/>
                </a:cubicBezTo>
                <a:cubicBezTo>
                  <a:pt x="4205122" y="2393507"/>
                  <a:pt x="4206454" y="2406763"/>
                  <a:pt x="4210050" y="2419350"/>
                </a:cubicBezTo>
                <a:cubicBezTo>
                  <a:pt x="4212808" y="2429004"/>
                  <a:pt x="4216076" y="2456999"/>
                  <a:pt x="4219575" y="2447925"/>
                </a:cubicBezTo>
                <a:cubicBezTo>
                  <a:pt x="4223074" y="2438851"/>
                  <a:pt x="4223431" y="2371132"/>
                  <a:pt x="4231044" y="2364909"/>
                </a:cubicBezTo>
                <a:cubicBezTo>
                  <a:pt x="4238657" y="2358686"/>
                  <a:pt x="4247825" y="2406671"/>
                  <a:pt x="4265255" y="2410589"/>
                </a:cubicBezTo>
                <a:cubicBezTo>
                  <a:pt x="4282686" y="2414507"/>
                  <a:pt x="4294415" y="2393022"/>
                  <a:pt x="4335627" y="2388419"/>
                </a:cubicBezTo>
                <a:cubicBezTo>
                  <a:pt x="4376839" y="2383816"/>
                  <a:pt x="4418366" y="2359432"/>
                  <a:pt x="4512527" y="2382972"/>
                </a:cubicBezTo>
                <a:cubicBezTo>
                  <a:pt x="4655402" y="2379797"/>
                  <a:pt x="4768266" y="2481827"/>
                  <a:pt x="4835004" y="2487173"/>
                </a:cubicBezTo>
                <a:cubicBezTo>
                  <a:pt x="4901742" y="2492519"/>
                  <a:pt x="4880006" y="2412231"/>
                  <a:pt x="4912956" y="2415050"/>
                </a:cubicBezTo>
                <a:cubicBezTo>
                  <a:pt x="4945906" y="2417869"/>
                  <a:pt x="5010479" y="2507261"/>
                  <a:pt x="5032704" y="2504086"/>
                </a:cubicBezTo>
                <a:cubicBezTo>
                  <a:pt x="5059084" y="2486499"/>
                  <a:pt x="5043749" y="2499132"/>
                  <a:pt x="5048252" y="2484845"/>
                </a:cubicBezTo>
                <a:cubicBezTo>
                  <a:pt x="5052755" y="2470558"/>
                  <a:pt x="5049256" y="2428210"/>
                  <a:pt x="5059720" y="2418361"/>
                </a:cubicBezTo>
                <a:cubicBezTo>
                  <a:pt x="5070184" y="2408512"/>
                  <a:pt x="5095485" y="2409711"/>
                  <a:pt x="5111036" y="2425751"/>
                </a:cubicBezTo>
                <a:cubicBezTo>
                  <a:pt x="5126587" y="2441791"/>
                  <a:pt x="5141264" y="2504554"/>
                  <a:pt x="5153025" y="2514600"/>
                </a:cubicBezTo>
                <a:cubicBezTo>
                  <a:pt x="5164786" y="2524646"/>
                  <a:pt x="5171174" y="2494555"/>
                  <a:pt x="5181600" y="2486025"/>
                </a:cubicBezTo>
                <a:cubicBezTo>
                  <a:pt x="5206173" y="2465920"/>
                  <a:pt x="5257800" y="2428875"/>
                  <a:pt x="5257800" y="2428875"/>
                </a:cubicBezTo>
                <a:cubicBezTo>
                  <a:pt x="5310317" y="2433649"/>
                  <a:pt x="5363795" y="2428447"/>
                  <a:pt x="5410200" y="2457450"/>
                </a:cubicBezTo>
                <a:cubicBezTo>
                  <a:pt x="5426786" y="2467816"/>
                  <a:pt x="5470150" y="2524683"/>
                  <a:pt x="5476875" y="2533650"/>
                </a:cubicBezTo>
                <a:cubicBezTo>
                  <a:pt x="5483744" y="2542808"/>
                  <a:pt x="5487830" y="2554130"/>
                  <a:pt x="5495925" y="2562225"/>
                </a:cubicBezTo>
                <a:cubicBezTo>
                  <a:pt x="5530240" y="2596540"/>
                  <a:pt x="5530150" y="2582808"/>
                  <a:pt x="5562600" y="2609850"/>
                </a:cubicBezTo>
                <a:cubicBezTo>
                  <a:pt x="5572948" y="2618474"/>
                  <a:pt x="5582551" y="2628077"/>
                  <a:pt x="5591175" y="2638425"/>
                </a:cubicBezTo>
                <a:cubicBezTo>
                  <a:pt x="5620788" y="2673960"/>
                  <a:pt x="5601189" y="2671431"/>
                  <a:pt x="5648325" y="2705100"/>
                </a:cubicBezTo>
                <a:cubicBezTo>
                  <a:pt x="5656495" y="2710936"/>
                  <a:pt x="5668123" y="2709749"/>
                  <a:pt x="5676900" y="2714625"/>
                </a:cubicBezTo>
                <a:cubicBezTo>
                  <a:pt x="5722565" y="2739994"/>
                  <a:pt x="5720846" y="2739521"/>
                  <a:pt x="5743575" y="276225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quals 2">
            <a:extLst>
              <a:ext uri="{FF2B5EF4-FFF2-40B4-BE49-F238E27FC236}">
                <a16:creationId xmlns:a16="http://schemas.microsoft.com/office/drawing/2014/main" id="{3A9E20CD-A79A-E51A-6202-2631A186C28E}"/>
              </a:ext>
            </a:extLst>
          </p:cNvPr>
          <p:cNvSpPr/>
          <p:nvPr/>
        </p:nvSpPr>
        <p:spPr>
          <a:xfrm>
            <a:off x="4288268" y="5098469"/>
            <a:ext cx="344381" cy="495878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AE401-6876-811F-FAD4-83194FFBF1F7}"/>
              </a:ext>
            </a:extLst>
          </p:cNvPr>
          <p:cNvSpPr txBox="1"/>
          <p:nvPr/>
        </p:nvSpPr>
        <p:spPr>
          <a:xfrm rot="16200000">
            <a:off x="1832233" y="5223626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reflectance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01FA4-DDD1-9413-2F24-1621DA2B6791}"/>
              </a:ext>
            </a:extLst>
          </p:cNvPr>
          <p:cNvSpPr txBox="1"/>
          <p:nvPr/>
        </p:nvSpPr>
        <p:spPr>
          <a:xfrm rot="16200000">
            <a:off x="5583477" y="5217590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reflectance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F3BB0-D19C-2D0C-A54E-090677DE8704}"/>
              </a:ext>
            </a:extLst>
          </p:cNvPr>
          <p:cNvSpPr txBox="1"/>
          <p:nvPr/>
        </p:nvSpPr>
        <p:spPr>
          <a:xfrm rot="16200000">
            <a:off x="9460325" y="5238010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reflectance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2A88D-38FB-6098-2EA1-F58C5F158123}"/>
              </a:ext>
            </a:extLst>
          </p:cNvPr>
          <p:cNvSpPr txBox="1"/>
          <p:nvPr/>
        </p:nvSpPr>
        <p:spPr>
          <a:xfrm>
            <a:off x="7831341" y="5892586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λ</a:t>
            </a:r>
            <a:endParaRPr lang="en-US" sz="100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7B8978-D852-C4DE-C890-9F5ACD7C73BF}"/>
              </a:ext>
            </a:extLst>
          </p:cNvPr>
          <p:cNvSpPr txBox="1"/>
          <p:nvPr/>
        </p:nvSpPr>
        <p:spPr>
          <a:xfrm>
            <a:off x="3989734" y="5863021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λ</a:t>
            </a:r>
            <a:endParaRPr lang="en-US" sz="100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B6679-465D-B4E8-8468-60B5CCA78331}"/>
              </a:ext>
            </a:extLst>
          </p:cNvPr>
          <p:cNvSpPr txBox="1"/>
          <p:nvPr/>
        </p:nvSpPr>
        <p:spPr>
          <a:xfrm>
            <a:off x="11717421" y="5909050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λ</a:t>
            </a:r>
            <a:endParaRPr lang="en-US" sz="100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697245-F1FB-77CD-BB49-3B152AE941B6}"/>
                  </a:ext>
                </a:extLst>
              </p:cNvPr>
              <p:cNvSpPr txBox="1"/>
              <p:nvPr/>
            </p:nvSpPr>
            <p:spPr>
              <a:xfrm>
                <a:off x="4845210" y="5086441"/>
                <a:ext cx="5894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697245-F1FB-77CD-BB49-3B152AE94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210" y="5086441"/>
                <a:ext cx="589456" cy="461665"/>
              </a:xfrm>
              <a:prstGeom prst="rect">
                <a:avLst/>
              </a:prstGeom>
              <a:blipFill>
                <a:blip r:embed="rId7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604C6B-B89B-CD31-42D2-11AF6032AE65}"/>
                  </a:ext>
                </a:extLst>
              </p:cNvPr>
              <p:cNvSpPr txBox="1"/>
              <p:nvPr/>
            </p:nvSpPr>
            <p:spPr>
              <a:xfrm>
                <a:off x="8682396" y="5086441"/>
                <a:ext cx="5965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604C6B-B89B-CD31-42D2-11AF6032A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396" y="5086441"/>
                <a:ext cx="596574" cy="461665"/>
              </a:xfrm>
              <a:prstGeom prst="rect">
                <a:avLst/>
              </a:prstGeom>
              <a:blipFill>
                <a:blip r:embed="rId8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501B5C-05C4-98B4-8ECC-0989EAD8CC4E}"/>
                  </a:ext>
                </a:extLst>
              </p:cNvPr>
              <p:cNvSpPr txBox="1"/>
              <p:nvPr/>
            </p:nvSpPr>
            <p:spPr>
              <a:xfrm>
                <a:off x="4494786" y="1793574"/>
                <a:ext cx="7347028" cy="24468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The </a:t>
                </a:r>
                <a:r>
                  <a:rPr lang="en-US" sz="1600" b="1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hypothesis of linear mixture modeling </a:t>
                </a: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is that:</a:t>
                </a:r>
              </a:p>
              <a:p>
                <a:pPr marL="896386" lvl="1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The surface inside the cell is made up by a small number of distinct (independent) materials;</a:t>
                </a:r>
              </a:p>
              <a:p>
                <a:pPr marL="896386" lvl="1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The different components inside the cell </a:t>
                </a:r>
                <a:r>
                  <a:rPr lang="en-US" sz="1600" b="1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reflects the solar radiation in the same proportion of the area they cover</a:t>
                </a: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. </a:t>
                </a:r>
              </a:p>
              <a:p>
                <a:pPr marL="896386" lvl="1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We know all the “pure” components involved.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The “pure” and distinct components are called </a:t>
                </a:r>
                <a:r>
                  <a:rPr lang="en-US" sz="1600" b="1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endmembers </a:t>
                </a: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).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The fraction in which they appear in a mixed pixel is called </a:t>
                </a:r>
                <a:r>
                  <a:rPr lang="en-US" sz="1600" b="1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abundance </a:t>
                </a:r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501B5C-05C4-98B4-8ECC-0989EAD8C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786" y="1793574"/>
                <a:ext cx="7347028" cy="2446824"/>
              </a:xfrm>
              <a:prstGeom prst="rect">
                <a:avLst/>
              </a:prstGeom>
              <a:blipFill>
                <a:blip r:embed="rId9"/>
                <a:stretch>
                  <a:fillRect l="-248" t="-495" r="-331" b="-19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ADFF35AA-513D-3B22-88E9-0CE6AE84736D}"/>
              </a:ext>
            </a:extLst>
          </p:cNvPr>
          <p:cNvSpPr/>
          <p:nvPr/>
        </p:nvSpPr>
        <p:spPr>
          <a:xfrm rot="5400000">
            <a:off x="797597" y="4822576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A273D86F-B21F-6507-F8CD-1A0BE5D32F62}"/>
              </a:ext>
            </a:extLst>
          </p:cNvPr>
          <p:cNvSpPr/>
          <p:nvPr/>
        </p:nvSpPr>
        <p:spPr>
          <a:xfrm rot="2700000">
            <a:off x="5447285" y="5194283"/>
            <a:ext cx="344380" cy="34438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38845BF7-F0D6-C421-0B40-FCEBB37C3A88}"/>
              </a:ext>
            </a:extLst>
          </p:cNvPr>
          <p:cNvSpPr/>
          <p:nvPr/>
        </p:nvSpPr>
        <p:spPr>
          <a:xfrm rot="2700000">
            <a:off x="9295968" y="5221107"/>
            <a:ext cx="344380" cy="34438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E39C78-A03B-0D39-DD3F-40177295BE58}"/>
                  </a:ext>
                </a:extLst>
              </p:cNvPr>
              <p:cNvSpPr txBox="1"/>
              <p:nvPr/>
            </p:nvSpPr>
            <p:spPr>
              <a:xfrm>
                <a:off x="6355165" y="4604318"/>
                <a:ext cx="15602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E39C78-A03B-0D39-DD3F-40177295B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165" y="4604318"/>
                <a:ext cx="1560265" cy="369332"/>
              </a:xfrm>
              <a:prstGeom prst="rect">
                <a:avLst/>
              </a:prstGeom>
              <a:blipFill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813B7A7-2D6E-7DD8-9156-A2D6ED4C88BA}"/>
                  </a:ext>
                </a:extLst>
              </p:cNvPr>
              <p:cNvSpPr txBox="1"/>
              <p:nvPr/>
            </p:nvSpPr>
            <p:spPr>
              <a:xfrm>
                <a:off x="10219034" y="4664220"/>
                <a:ext cx="15602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813B7A7-2D6E-7DD8-9156-A2D6ED4C8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034" y="4664220"/>
                <a:ext cx="1560265" cy="369332"/>
              </a:xfrm>
              <a:prstGeom prst="rect">
                <a:avLst/>
              </a:prstGeom>
              <a:blipFill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07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SoA: Unmixing methods for SCF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241BA3-C38E-28AF-17C4-EB1410A10111}"/>
                  </a:ext>
                </a:extLst>
              </p:cNvPr>
              <p:cNvSpPr txBox="1"/>
              <p:nvPr/>
            </p:nvSpPr>
            <p:spPr>
              <a:xfrm>
                <a:off x="528590" y="1221485"/>
                <a:ext cx="11431762" cy="5058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𝒀</m:t>
                      </m:r>
                      <m:r>
                        <a:rPr lang="it-IT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it-IT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it-IT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𝑬𝒂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sz="1600" dirty="0">
                  <a:latin typeface="+mn-lt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pPr algn="ctr"/>
                <a:r>
                  <a:rPr lang="en-US" sz="1600" u="sng" dirty="0">
                    <a:latin typeface="+mn-lt"/>
                  </a:rPr>
                  <a:t>Subject to</a:t>
                </a:r>
                <a:r>
                  <a:rPr lang="en-US" sz="1600" dirty="0">
                    <a:latin typeface="+mn-lt"/>
                  </a:rPr>
                  <a:t>:</a:t>
                </a:r>
              </a:p>
              <a:p>
                <a:pPr algn="ctr"/>
                <a:endParaRPr lang="en-US" sz="1600" dirty="0">
                  <a:latin typeface="+mn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1600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600" dirty="0">
                  <a:latin typeface="+mn-lt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n-lt"/>
                  </a:rPr>
                  <a:t>When there are </a:t>
                </a:r>
                <a:r>
                  <a:rPr lang="en-US" sz="1600" b="1" dirty="0">
                    <a:latin typeface="+mn-lt"/>
                  </a:rPr>
                  <a:t>more bands M than endmembers N </a:t>
                </a:r>
                <a:r>
                  <a:rPr lang="en-US" sz="1600" dirty="0">
                    <a:latin typeface="+mn-lt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1600" dirty="0">
                    <a:latin typeface="+mn-lt"/>
                  </a:rPr>
                  <a:t> is </a:t>
                </a:r>
                <a:r>
                  <a:rPr lang="en-US" sz="1600" b="1" dirty="0">
                    <a:latin typeface="+mn-lt"/>
                  </a:rPr>
                  <a:t>full rank </a:t>
                </a:r>
                <a:r>
                  <a:rPr lang="en-US" sz="1600" dirty="0">
                    <a:latin typeface="+mn-lt"/>
                  </a:rPr>
                  <a:t>the </a:t>
                </a:r>
                <a:r>
                  <a:rPr lang="en-US" sz="1600" b="1" dirty="0">
                    <a:latin typeface="+mn-lt"/>
                  </a:rPr>
                  <a:t>unconstrained solution </a:t>
                </a:r>
                <a:r>
                  <a:rPr lang="en-US" sz="1600" dirty="0">
                    <a:latin typeface="+mn-lt"/>
                  </a:rPr>
                  <a:t>can be computed by solving the normal equation i.e., (neglecting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1600" dirty="0">
                    <a:latin typeface="+mn-lt"/>
                  </a:rPr>
                  <a:t>):</a:t>
                </a:r>
              </a:p>
              <a:p>
                <a:endParaRPr lang="en-US" sz="1600" dirty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</m:acc>
                        </m:e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en-US" sz="1600" b="1" dirty="0">
                  <a:latin typeface="+mn-lt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latin typeface="+mn-lt"/>
                    <a:ea typeface="Cambria Math" panose="02040503050406030204" pitchFamily="18" charset="0"/>
                  </a:rPr>
                  <a:t>The solution of the unconstrained problem minimizes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𝒀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  <m:sSup>
                              <m:sSup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6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b="0" dirty="0">
                    <a:latin typeface="+mn-lt"/>
                    <a:ea typeface="Cambria Math" panose="02040503050406030204" pitchFamily="18" charset="0"/>
                  </a:rPr>
                  <a:t> i.e., a </a:t>
                </a:r>
                <a:r>
                  <a:rPr lang="en-US" sz="1600" b="1" dirty="0">
                    <a:latin typeface="+mn-lt"/>
                    <a:ea typeface="Cambria Math" panose="02040503050406030204" pitchFamily="18" charset="0"/>
                  </a:rPr>
                  <a:t>least squares solution</a:t>
                </a:r>
                <a:r>
                  <a:rPr lang="en-US" sz="1600" b="0" dirty="0">
                    <a:latin typeface="+mn-lt"/>
                    <a:ea typeface="Cambria Math" panose="02040503050406030204" pitchFamily="18" charset="0"/>
                  </a:rPr>
                  <a:t>.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latin typeface="+mn-lt"/>
                    <a:ea typeface="Cambria Math" panose="02040503050406030204" pitchFamily="18" charset="0"/>
                  </a:rPr>
                  <a:t>We can force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</m:acc>
                      </m:e>
                      <m:sup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sup>
                    </m:sSup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dirty="0">
                    <a:latin typeface="+mn-lt"/>
                    <a:ea typeface="Cambria Math" panose="02040503050406030204" pitchFamily="18" charset="0"/>
                  </a:rPr>
                  <a:t>fulfill</a:t>
                </a:r>
                <a:r>
                  <a:rPr lang="en-US" sz="1600" dirty="0">
                    <a:latin typeface="+mn-lt"/>
                    <a:ea typeface="Cambria Math" panose="02040503050406030204" pitchFamily="18" charset="0"/>
                  </a:rPr>
                  <a:t> the full additivity condition using the Lagrange multipliers method constrained to the condition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1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>
                    <a:latin typeface="+mn-lt"/>
                    <a:ea typeface="Cambria Math" panose="02040503050406030204" pitchFamily="18" charset="0"/>
                  </a:rPr>
                  <a:t> however, the non negativity is difficult to be addressed in closed form.</a:t>
                </a:r>
              </a:p>
              <a:p>
                <a:pPr marL="285750" indent="-28575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dirty="0">
                    <a:latin typeface="+mn-lt"/>
                    <a:ea typeface="Cambria Math" panose="02040503050406030204" pitchFamily="18" charset="0"/>
                  </a:rPr>
                  <a:t>is generally estimated solving the following </a:t>
                </a:r>
                <a:r>
                  <a:rPr lang="en-US" sz="1600" b="1" dirty="0">
                    <a:latin typeface="+mn-lt"/>
                    <a:ea typeface="Cambria Math" panose="02040503050406030204" pitchFamily="18" charset="0"/>
                  </a:rPr>
                  <a:t>quadratic optimization problem: </a:t>
                </a:r>
              </a:p>
              <a:p>
                <a:pPr algn="ctr"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𝑎𝑟𝑔𝑚𝑖𝑛</m:t>
                            </m:r>
                          </m:e>
                          <m:lim>
                            <m:r>
                              <a:rPr lang="en-US" sz="16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𝒀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1600" dirty="0">
                    <a:latin typeface="+mn-lt"/>
                  </a:rPr>
                  <a:t> subjected to: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=1,  0≤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241BA3-C38E-28AF-17C4-EB1410A10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90" y="1221485"/>
                <a:ext cx="11431762" cy="5058051"/>
              </a:xfrm>
              <a:prstGeom prst="rect">
                <a:avLst/>
              </a:prstGeom>
              <a:blipFill>
                <a:blip r:embed="rId2"/>
                <a:stretch>
                  <a:fillRect l="-213" r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DE29A8A-2C50-544E-61DE-46EC3E825A26}"/>
              </a:ext>
            </a:extLst>
          </p:cNvPr>
          <p:cNvSpPr/>
          <p:nvPr/>
        </p:nvSpPr>
        <p:spPr>
          <a:xfrm>
            <a:off x="5924918" y="3815640"/>
            <a:ext cx="1018903" cy="461554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7C7C20-3CDC-D00A-AFDC-E75368C0542C}"/>
              </a:ext>
            </a:extLst>
          </p:cNvPr>
          <p:cNvSpPr/>
          <p:nvPr/>
        </p:nvSpPr>
        <p:spPr>
          <a:xfrm>
            <a:off x="4950823" y="1460600"/>
            <a:ext cx="326571" cy="322043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2FE627-8639-7903-9546-B6E1251605D5}"/>
              </a:ext>
            </a:extLst>
          </p:cNvPr>
          <p:cNvSpPr/>
          <p:nvPr/>
        </p:nvSpPr>
        <p:spPr>
          <a:xfrm>
            <a:off x="5416732" y="1221485"/>
            <a:ext cx="326571" cy="251695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D0EE6F-C9B6-4C38-38D1-A6E51297F92B}"/>
              </a:ext>
            </a:extLst>
          </p:cNvPr>
          <p:cNvSpPr/>
          <p:nvPr/>
        </p:nvSpPr>
        <p:spPr>
          <a:xfrm>
            <a:off x="5743303" y="1473180"/>
            <a:ext cx="235816" cy="331655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4D0DB4-F309-41FA-11CF-C63216C29CF5}"/>
              </a:ext>
            </a:extLst>
          </p:cNvPr>
          <p:cNvSpPr/>
          <p:nvPr/>
        </p:nvSpPr>
        <p:spPr>
          <a:xfrm>
            <a:off x="7236824" y="1473909"/>
            <a:ext cx="235816" cy="273560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3FA686-0F25-6A9E-ED88-1DCDA7880147}"/>
              </a:ext>
            </a:extLst>
          </p:cNvPr>
          <p:cNvSpPr/>
          <p:nvPr/>
        </p:nvSpPr>
        <p:spPr>
          <a:xfrm>
            <a:off x="6792347" y="1495773"/>
            <a:ext cx="175321" cy="251695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9B350-AEF4-E168-4F16-C773A8F369E5}"/>
              </a:ext>
            </a:extLst>
          </p:cNvPr>
          <p:cNvSpPr txBox="1"/>
          <p:nvPr/>
        </p:nvSpPr>
        <p:spPr>
          <a:xfrm>
            <a:off x="3244629" y="1109586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Observed reflectance [Mx1]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A943E-5066-CF51-D00E-42ACED993259}"/>
              </a:ext>
            </a:extLst>
          </p:cNvPr>
          <p:cNvSpPr txBox="1"/>
          <p:nvPr/>
        </p:nvSpPr>
        <p:spPr>
          <a:xfrm>
            <a:off x="5653547" y="1012759"/>
            <a:ext cx="1561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Number of endmembers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C3CC5-8758-D9A1-2506-E0B4C55FF43A}"/>
              </a:ext>
            </a:extLst>
          </p:cNvPr>
          <p:cNvSpPr txBox="1"/>
          <p:nvPr/>
        </p:nvSpPr>
        <p:spPr>
          <a:xfrm>
            <a:off x="4442929" y="2119538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Abundance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4B4C08-CE2B-36FC-2082-BD0A3C6ACF04}"/>
              </a:ext>
            </a:extLst>
          </p:cNvPr>
          <p:cNvSpPr txBox="1"/>
          <p:nvPr/>
        </p:nvSpPr>
        <p:spPr>
          <a:xfrm>
            <a:off x="7597147" y="1392786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Additive noise [Mx1]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B5F41-B39A-81E8-ED2B-AAF9D858F6CF}"/>
              </a:ext>
            </a:extLst>
          </p:cNvPr>
          <p:cNvSpPr txBox="1"/>
          <p:nvPr/>
        </p:nvSpPr>
        <p:spPr>
          <a:xfrm>
            <a:off x="7124902" y="2119538"/>
            <a:ext cx="1699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Endmembers matrix [</a:t>
            </a:r>
            <a:r>
              <a:rPr lang="en-US" sz="100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MxN</a:t>
            </a:r>
            <a:r>
              <a:rPr lang="en-US" sz="10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A11C497C-FD34-4BA3-B9CC-F475290B44C7}"/>
              </a:ext>
            </a:extLst>
          </p:cNvPr>
          <p:cNvCxnSpPr>
            <a:stCxn id="5" idx="2"/>
            <a:endCxn id="11" idx="2"/>
          </p:cNvCxnSpPr>
          <p:nvPr/>
        </p:nvCxnSpPr>
        <p:spPr>
          <a:xfrm rot="10800000">
            <a:off x="4116823" y="1355808"/>
            <a:ext cx="834000" cy="26581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2BE23EAD-698A-784D-7F9A-056FCEF7BF29}"/>
              </a:ext>
            </a:extLst>
          </p:cNvPr>
          <p:cNvCxnSpPr>
            <a:cxnSpLocks/>
            <a:stCxn id="6" idx="0"/>
            <a:endCxn id="12" idx="0"/>
          </p:cNvCxnSpPr>
          <p:nvPr/>
        </p:nvCxnSpPr>
        <p:spPr>
          <a:xfrm rot="5400000" flipH="1" flipV="1">
            <a:off x="5902831" y="689946"/>
            <a:ext cx="208726" cy="854352"/>
          </a:xfrm>
          <a:prstGeom prst="curvedConnector3">
            <a:avLst>
              <a:gd name="adj1" fmla="val 20952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D2611AE1-01A2-88AF-2D11-2A27D7AFEE94}"/>
              </a:ext>
            </a:extLst>
          </p:cNvPr>
          <p:cNvCxnSpPr>
            <a:cxnSpLocks/>
            <a:stCxn id="7" idx="4"/>
            <a:endCxn id="13" idx="0"/>
          </p:cNvCxnSpPr>
          <p:nvPr/>
        </p:nvCxnSpPr>
        <p:spPr>
          <a:xfrm rot="5400000">
            <a:off x="5201587" y="1459913"/>
            <a:ext cx="314703" cy="100454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CA55EFEA-FB4A-AAEC-524C-B3E0DF8CCE69}"/>
              </a:ext>
            </a:extLst>
          </p:cNvPr>
          <p:cNvCxnSpPr>
            <a:cxnSpLocks/>
            <a:stCxn id="10" idx="4"/>
            <a:endCxn id="15" idx="0"/>
          </p:cNvCxnSpPr>
          <p:nvPr/>
        </p:nvCxnSpPr>
        <p:spPr>
          <a:xfrm rot="16200000" flipH="1">
            <a:off x="7241296" y="1386180"/>
            <a:ext cx="372070" cy="109464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85D4A9D5-72C3-3F87-6881-D46A47DA82F3}"/>
              </a:ext>
            </a:extLst>
          </p:cNvPr>
          <p:cNvCxnSpPr>
            <a:cxnSpLocks/>
            <a:stCxn id="8" idx="0"/>
            <a:endCxn id="14" idx="0"/>
          </p:cNvCxnSpPr>
          <p:nvPr/>
        </p:nvCxnSpPr>
        <p:spPr>
          <a:xfrm rot="5400000" flipH="1" flipV="1">
            <a:off x="7766879" y="980640"/>
            <a:ext cx="81123" cy="905417"/>
          </a:xfrm>
          <a:prstGeom prst="curvedConnector3">
            <a:avLst>
              <a:gd name="adj1" fmla="val 3817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C133DF-5A13-C9BA-E3CE-D14D2EAE6CC7}"/>
                  </a:ext>
                </a:extLst>
              </p:cNvPr>
              <p:cNvSpPr txBox="1"/>
              <p:nvPr/>
            </p:nvSpPr>
            <p:spPr>
              <a:xfrm>
                <a:off x="7807440" y="3923306"/>
                <a:ext cx="18366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0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(left) Pseudoinverse of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0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C133DF-5A13-C9BA-E3CE-D14D2EAE6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440" y="3923306"/>
                <a:ext cx="1836657" cy="246221"/>
              </a:xfrm>
              <a:prstGeom prst="rect">
                <a:avLst/>
              </a:prstGeom>
              <a:blipFill>
                <a:blip r:embed="rId3"/>
                <a:stretch>
                  <a:fillRect t="-25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1CE7EE3B-27CB-1F53-D6FF-85AE6DE749FC}"/>
              </a:ext>
            </a:extLst>
          </p:cNvPr>
          <p:cNvCxnSpPr>
            <a:cxnSpLocks/>
            <a:stCxn id="4" idx="0"/>
            <a:endCxn id="34" idx="1"/>
          </p:cNvCxnSpPr>
          <p:nvPr/>
        </p:nvCxnSpPr>
        <p:spPr>
          <a:xfrm rot="16200000" flipH="1">
            <a:off x="7005516" y="3244493"/>
            <a:ext cx="230777" cy="1373070"/>
          </a:xfrm>
          <a:prstGeom prst="curvedConnector4">
            <a:avLst>
              <a:gd name="adj1" fmla="val -99057"/>
              <a:gd name="adj2" fmla="val 6855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85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8DD2-4632-5391-B305-9B543881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/>
              <a:t>Spectral Variability: Atmospheric effects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9DC94-7B47-401C-41D3-B4DF712DB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3626">
            <a:off x="1219834" y="4112688"/>
            <a:ext cx="933580" cy="914528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3FBCAF-7E2C-4D78-B9B6-B9B3795611F1}"/>
              </a:ext>
            </a:extLst>
          </p:cNvPr>
          <p:cNvCxnSpPr>
            <a:cxnSpLocks/>
          </p:cNvCxnSpPr>
          <p:nvPr/>
        </p:nvCxnSpPr>
        <p:spPr>
          <a:xfrm>
            <a:off x="653681" y="3273364"/>
            <a:ext cx="858824" cy="1103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E7BEB6-3858-C058-A4A0-CB126B145E73}"/>
              </a:ext>
            </a:extLst>
          </p:cNvPr>
          <p:cNvCxnSpPr>
            <a:cxnSpLocks/>
          </p:cNvCxnSpPr>
          <p:nvPr/>
        </p:nvCxnSpPr>
        <p:spPr>
          <a:xfrm>
            <a:off x="1592495" y="3359976"/>
            <a:ext cx="94129" cy="950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E37FB7-D880-F0CF-6711-B90C48BA36D3}"/>
              </a:ext>
            </a:extLst>
          </p:cNvPr>
          <p:cNvCxnSpPr>
            <a:cxnSpLocks/>
          </p:cNvCxnSpPr>
          <p:nvPr/>
        </p:nvCxnSpPr>
        <p:spPr>
          <a:xfrm>
            <a:off x="742872" y="2826034"/>
            <a:ext cx="860520" cy="489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27C9BC-26FC-987B-8EDE-8A422EF912D7}"/>
              </a:ext>
            </a:extLst>
          </p:cNvPr>
          <p:cNvCxnSpPr>
            <a:cxnSpLocks/>
          </p:cNvCxnSpPr>
          <p:nvPr/>
        </p:nvCxnSpPr>
        <p:spPr>
          <a:xfrm flipV="1">
            <a:off x="1765521" y="3085261"/>
            <a:ext cx="1615122" cy="1252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Dim (Medium Sun) outline">
            <a:extLst>
              <a:ext uri="{FF2B5EF4-FFF2-40B4-BE49-F238E27FC236}">
                <a16:creationId xmlns:a16="http://schemas.microsoft.com/office/drawing/2014/main" id="{1F9E9F89-7B0A-67A4-503E-B717458A1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380" y="2155542"/>
            <a:ext cx="914400" cy="914400"/>
          </a:xfrm>
          <a:prstGeom prst="rect">
            <a:avLst/>
          </a:prstGeom>
        </p:spPr>
      </p:pic>
      <p:pic>
        <p:nvPicPr>
          <p:cNvPr id="11" name="Graphic 10" descr="Satellite outline">
            <a:extLst>
              <a:ext uri="{FF2B5EF4-FFF2-40B4-BE49-F238E27FC236}">
                <a16:creationId xmlns:a16="http://schemas.microsoft.com/office/drawing/2014/main" id="{FE156ADA-77A8-0C3E-A197-8591E0424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3865" y="193851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71EBEF-5056-7918-D5EE-BBE28C5C6917}"/>
              </a:ext>
            </a:extLst>
          </p:cNvPr>
          <p:cNvSpPr txBox="1"/>
          <p:nvPr/>
        </p:nvSpPr>
        <p:spPr>
          <a:xfrm rot="19319533">
            <a:off x="2298614" y="350857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9CEE8-2260-44C0-06F7-5E3BDBC4925D}"/>
              </a:ext>
            </a:extLst>
          </p:cNvPr>
          <p:cNvSpPr txBox="1"/>
          <p:nvPr/>
        </p:nvSpPr>
        <p:spPr>
          <a:xfrm>
            <a:off x="4434420" y="1313379"/>
            <a:ext cx="7459216" cy="4575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One of the main sources of spectral variability is </a:t>
            </a:r>
            <a:r>
              <a:rPr lang="en-US" sz="1600" b="1">
                <a:latin typeface="+mn-lt"/>
              </a:rPr>
              <a:t>atmospheric interference</a:t>
            </a:r>
            <a:r>
              <a:rPr lang="en-US" sz="1600">
                <a:latin typeface="+mn-lt"/>
              </a:rPr>
              <a:t> when measuring ground reflectance. </a:t>
            </a:r>
          </a:p>
          <a:p>
            <a:pPr marL="342900" indent="-34290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The light detected by the sensor can come from four sources:</a:t>
            </a:r>
          </a:p>
          <a:p>
            <a:pPr marL="953536" lvl="1" indent="-342900" algn="just">
              <a:spcBef>
                <a:spcPts val="0"/>
              </a:spcBef>
              <a:spcAft>
                <a:spcPts val="1400"/>
              </a:spcAft>
              <a:buAutoNum type="arabicParenR"/>
            </a:pPr>
            <a:r>
              <a:rPr lang="en-US" sz="1400">
                <a:latin typeface="+mn-lt"/>
              </a:rPr>
              <a:t>solar radiation directly reflected off the ground;</a:t>
            </a:r>
          </a:p>
          <a:p>
            <a:pPr marL="953536" lvl="1" indent="-342900" algn="just">
              <a:spcBef>
                <a:spcPts val="0"/>
              </a:spcBef>
              <a:spcAft>
                <a:spcPts val="1400"/>
              </a:spcAft>
              <a:buAutoNum type="arabicParenR"/>
            </a:pPr>
            <a:r>
              <a:rPr lang="en-US" sz="1400">
                <a:latin typeface="+mn-lt"/>
              </a:rPr>
              <a:t>light directly reflected off the atmosphere into the sensor;</a:t>
            </a:r>
          </a:p>
          <a:p>
            <a:pPr marL="953536" lvl="1" indent="-342900" algn="just">
              <a:spcBef>
                <a:spcPts val="0"/>
              </a:spcBef>
              <a:spcAft>
                <a:spcPts val="1400"/>
              </a:spcAft>
              <a:buAutoNum type="arabicParenR"/>
            </a:pPr>
            <a:r>
              <a:rPr lang="en-US" sz="1400">
                <a:latin typeface="+mn-lt"/>
              </a:rPr>
              <a:t>light scattered by the atmosphere and reflected off the ground;</a:t>
            </a:r>
          </a:p>
          <a:p>
            <a:pPr marL="953536" lvl="1" indent="-342900" algn="just">
              <a:spcBef>
                <a:spcPts val="0"/>
              </a:spcBef>
              <a:spcAft>
                <a:spcPts val="1400"/>
              </a:spcAft>
              <a:buAutoNum type="arabicParenR"/>
            </a:pPr>
            <a:r>
              <a:rPr lang="en-US" sz="1400">
                <a:latin typeface="+mn-lt"/>
              </a:rPr>
              <a:t>light reflected off surrounding regions on the ground and then scattered before reaching the sensor (adjacency effect).</a:t>
            </a:r>
          </a:p>
          <a:p>
            <a:pPr marL="285750" indent="-28575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These effects </a:t>
            </a:r>
            <a:r>
              <a:rPr lang="en-US" sz="1600" b="1">
                <a:latin typeface="+mn-lt"/>
              </a:rPr>
              <a:t>must be compensated </a:t>
            </a:r>
            <a:r>
              <a:rPr lang="en-US" sz="1600">
                <a:latin typeface="+mn-lt"/>
              </a:rPr>
              <a:t>to achieve an accurate characterization of surface reflectance.</a:t>
            </a:r>
          </a:p>
          <a:p>
            <a:pPr marL="285750" indent="-28575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Statistical or physical models are generally employed to perform the so-called </a:t>
            </a:r>
            <a:r>
              <a:rPr lang="en-US" sz="1600" b="1">
                <a:latin typeface="+mn-lt"/>
              </a:rPr>
              <a:t>atmospheric correction </a:t>
            </a:r>
            <a:r>
              <a:rPr lang="en-US" sz="1600">
                <a:latin typeface="+mn-lt"/>
              </a:rPr>
              <a:t>(e.g., L2A </a:t>
            </a:r>
            <a:r>
              <a:rPr lang="en-US" sz="1600" err="1">
                <a:latin typeface="+mn-lt"/>
              </a:rPr>
              <a:t>BoA</a:t>
            </a:r>
            <a:r>
              <a:rPr lang="en-US" sz="1600">
                <a:latin typeface="+mn-lt"/>
              </a:rPr>
              <a:t> products).</a:t>
            </a:r>
          </a:p>
          <a:p>
            <a:pPr marL="285750" indent="-285750" algn="jus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Bad specification of the model parameter, will produce large errors.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69775A-C2DB-F9F0-97A8-1C7B9E40E33E}"/>
              </a:ext>
            </a:extLst>
          </p:cNvPr>
          <p:cNvSpPr txBox="1"/>
          <p:nvPr/>
        </p:nvSpPr>
        <p:spPr>
          <a:xfrm>
            <a:off x="277567" y="6015699"/>
            <a:ext cx="11448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R. A. </a:t>
            </a:r>
            <a:r>
              <a:rPr lang="en-US" sz="800" err="1"/>
              <a:t>Borsoi</a:t>
            </a:r>
            <a:r>
              <a:rPr lang="en-US" sz="800"/>
              <a:t> </a:t>
            </a:r>
            <a:r>
              <a:rPr lang="en-US" sz="800" i="1"/>
              <a:t>et al</a:t>
            </a:r>
            <a:r>
              <a:rPr lang="en-US" sz="800"/>
              <a:t>., "Spectral Variability in Hyperspectral Data Unmixing: A comprehensive review," in </a:t>
            </a:r>
            <a:r>
              <a:rPr lang="en-US" sz="800" i="1"/>
              <a:t>IEEE Geoscience and Remote Sensing Magazine</a:t>
            </a:r>
            <a:r>
              <a:rPr lang="en-US" sz="800"/>
              <a:t>, vol. 9, no. 4, pp. 223-270, Dec. 2021, </a:t>
            </a:r>
            <a:r>
              <a:rPr lang="en-US" sz="800" err="1"/>
              <a:t>doi</a:t>
            </a:r>
            <a:r>
              <a:rPr lang="en-US" sz="800"/>
              <a:t>: 10.1109/MGRS.2021.3071158.</a:t>
            </a:r>
          </a:p>
        </p:txBody>
      </p:sp>
      <p:pic>
        <p:nvPicPr>
          <p:cNvPr id="21" name="Graphic 20" descr="Cloud outline">
            <a:extLst>
              <a:ext uri="{FF2B5EF4-FFF2-40B4-BE49-F238E27FC236}">
                <a16:creationId xmlns:a16="http://schemas.microsoft.com/office/drawing/2014/main" id="{7F14B35A-D77D-6F34-8359-9CBFD3EB2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1712" y="2725661"/>
            <a:ext cx="914400" cy="9144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EBE94CC-83C9-1D45-FE74-AFFE9FF42C62}"/>
              </a:ext>
            </a:extLst>
          </p:cNvPr>
          <p:cNvCxnSpPr>
            <a:cxnSpLocks/>
          </p:cNvCxnSpPr>
          <p:nvPr/>
        </p:nvCxnSpPr>
        <p:spPr>
          <a:xfrm>
            <a:off x="911846" y="2662104"/>
            <a:ext cx="622686" cy="27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4185C4-03BA-58FC-FFB0-C5AC61F483CE}"/>
              </a:ext>
            </a:extLst>
          </p:cNvPr>
          <p:cNvCxnSpPr>
            <a:cxnSpLocks/>
          </p:cNvCxnSpPr>
          <p:nvPr/>
        </p:nvCxnSpPr>
        <p:spPr>
          <a:xfrm flipV="1">
            <a:off x="1902437" y="2725661"/>
            <a:ext cx="772367" cy="200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64203E3-611E-D585-D084-285785A6065A}"/>
              </a:ext>
            </a:extLst>
          </p:cNvPr>
          <p:cNvSpPr txBox="1"/>
          <p:nvPr/>
        </p:nvSpPr>
        <p:spPr>
          <a:xfrm rot="20930007">
            <a:off x="1903315" y="240419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(2)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5CFB677-767C-86E6-1179-0FD754901076}"/>
              </a:ext>
            </a:extLst>
          </p:cNvPr>
          <p:cNvCxnSpPr>
            <a:cxnSpLocks/>
          </p:cNvCxnSpPr>
          <p:nvPr/>
        </p:nvCxnSpPr>
        <p:spPr>
          <a:xfrm flipV="1">
            <a:off x="1683382" y="2852919"/>
            <a:ext cx="1697261" cy="1386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40BCEE0-0C3F-9D94-15AF-B83497990476}"/>
              </a:ext>
            </a:extLst>
          </p:cNvPr>
          <p:cNvSpPr txBox="1"/>
          <p:nvPr/>
        </p:nvSpPr>
        <p:spPr>
          <a:xfrm rot="19319533">
            <a:off x="2416149" y="300399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(3)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D697367-52A8-6C87-9136-B41FA2874FF7}"/>
              </a:ext>
            </a:extLst>
          </p:cNvPr>
          <p:cNvCxnSpPr>
            <a:cxnSpLocks/>
          </p:cNvCxnSpPr>
          <p:nvPr/>
        </p:nvCxnSpPr>
        <p:spPr>
          <a:xfrm>
            <a:off x="287066" y="3078432"/>
            <a:ext cx="485158" cy="1491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BCAA188-D2D7-BE4F-4B98-74F212A127E5}"/>
              </a:ext>
            </a:extLst>
          </p:cNvPr>
          <p:cNvCxnSpPr>
            <a:cxnSpLocks/>
          </p:cNvCxnSpPr>
          <p:nvPr/>
        </p:nvCxnSpPr>
        <p:spPr>
          <a:xfrm flipV="1">
            <a:off x="806791" y="3539649"/>
            <a:ext cx="600266" cy="847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749847F-E113-7EA9-7C88-E14C27B9AFFF}"/>
              </a:ext>
            </a:extLst>
          </p:cNvPr>
          <p:cNvCxnSpPr>
            <a:cxnSpLocks/>
          </p:cNvCxnSpPr>
          <p:nvPr/>
        </p:nvCxnSpPr>
        <p:spPr>
          <a:xfrm>
            <a:off x="1471772" y="3601185"/>
            <a:ext cx="94129" cy="950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35D647-CF27-2388-7FBA-AA8B8AE72649}"/>
              </a:ext>
            </a:extLst>
          </p:cNvPr>
          <p:cNvCxnSpPr>
            <a:cxnSpLocks/>
          </p:cNvCxnSpPr>
          <p:nvPr/>
        </p:nvCxnSpPr>
        <p:spPr>
          <a:xfrm flipV="1">
            <a:off x="1711564" y="3091304"/>
            <a:ext cx="1876545" cy="1450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B7D25A1-0AA4-2912-8016-C0AABAB53C2B}"/>
              </a:ext>
            </a:extLst>
          </p:cNvPr>
          <p:cNvSpPr txBox="1"/>
          <p:nvPr/>
        </p:nvSpPr>
        <p:spPr>
          <a:xfrm rot="19319533">
            <a:off x="2905612" y="329343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3366218663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ddc99d1b-0883-4f2c-a8e6-6d8ebaa0e5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2253E4B-BB15-4AC1-82DB-CDDE390D8876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0</TotalTime>
  <Words>2162</Words>
  <Application>Microsoft Office PowerPoint</Application>
  <PresentationFormat>Custom</PresentationFormat>
  <Paragraphs>314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Verdana</vt:lpstr>
      <vt:lpstr>ESA_Presentation_CLEAR</vt:lpstr>
      <vt:lpstr>PowerPoint Presentation</vt:lpstr>
      <vt:lpstr>Agenda</vt:lpstr>
      <vt:lpstr>Introduction: Snow Cover Fraction (SCF)</vt:lpstr>
      <vt:lpstr>Introduction: Snow Cover Fraction (SCF)</vt:lpstr>
      <vt:lpstr>Introduction: Snow Cover Fraction (SCF)</vt:lpstr>
      <vt:lpstr>SoA: Unmixing methods for SCF detection</vt:lpstr>
      <vt:lpstr>SoA: Unmixing methods for SCF detection</vt:lpstr>
      <vt:lpstr>SoA: Unmixing methods for SCF detection</vt:lpstr>
      <vt:lpstr>Spectral Variability: Atmospheric effects</vt:lpstr>
      <vt:lpstr>Spectral Variability: Illumination and Topography</vt:lpstr>
      <vt:lpstr>Spectral Variability: Intrinsic Spectral Variability</vt:lpstr>
      <vt:lpstr>Spectral Variability</vt:lpstr>
      <vt:lpstr>Spectral Variability</vt:lpstr>
      <vt:lpstr>ML Unmixing – Problem Formulation</vt:lpstr>
      <vt:lpstr>ML Unmixing – Pure and Mixed samples</vt:lpstr>
      <vt:lpstr>ML Unmixing – Maximization of class distance</vt:lpstr>
      <vt:lpstr>ML Unmixing – Maximization of class distance</vt:lpstr>
      <vt:lpstr>ML Unmixing procedure – Selection of 𝜸 and 𝜶𝒊 </vt:lpstr>
      <vt:lpstr>ML Unmixing procedure – SCF estimation</vt:lpstr>
      <vt:lpstr>Results: Val Senales - Schnalstal</vt:lpstr>
      <vt:lpstr>Results: Val Senales - Schnalstal</vt:lpstr>
      <vt:lpstr>Results: Val Senales - Schnalstal</vt:lpstr>
      <vt:lpstr>Results: Val Senales - Schnalstal</vt:lpstr>
      <vt:lpstr>Results: Isere (France)</vt:lpstr>
    </vt:vector>
  </TitlesOfParts>
  <Manager/>
  <Company>ESA European Space Agency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TITLE OF PRESENTATION</dc:subject>
  <dc:creator>Irene Renis</dc:creator>
  <cp:keywords/>
  <dc:description/>
  <cp:lastModifiedBy>Juen, Irmgard</cp:lastModifiedBy>
  <cp:revision>2</cp:revision>
  <cp:lastPrinted>2008-08-26T16:26:23Z</cp:lastPrinted>
  <dcterms:created xsi:type="dcterms:W3CDTF">2024-08-08T10:20:00Z</dcterms:created>
  <dcterms:modified xsi:type="dcterms:W3CDTF">2024-09-19T12:51:31Z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2024-08-07T22:00:00Z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