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26.xml" ContentType="application/vnd.openxmlformats-officedocument.presentationml.tags+xml"/>
  <Override PartName="/ppt/tags/tag27.xml" ContentType="application/vnd.openxmlformats-officedocument.presentationml.tags+xml"/>
  <Override PartName="/ppt/notesSlides/notesSlide1.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0.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62" r:id="rId1"/>
  </p:sldMasterIdLst>
  <p:notesMasterIdLst>
    <p:notesMasterId r:id="rId81"/>
  </p:notesMasterIdLst>
  <p:handoutMasterIdLst>
    <p:handoutMasterId r:id="rId82"/>
  </p:handoutMasterIdLst>
  <p:sldIdLst>
    <p:sldId id="368" r:id="rId2"/>
    <p:sldId id="440" r:id="rId3"/>
    <p:sldId id="377" r:id="rId4"/>
    <p:sldId id="378" r:id="rId5"/>
    <p:sldId id="379" r:id="rId6"/>
    <p:sldId id="380" r:id="rId7"/>
    <p:sldId id="382" r:id="rId8"/>
    <p:sldId id="386" r:id="rId9"/>
    <p:sldId id="387" r:id="rId10"/>
    <p:sldId id="381" r:id="rId11"/>
    <p:sldId id="389" r:id="rId12"/>
    <p:sldId id="390" r:id="rId13"/>
    <p:sldId id="442" r:id="rId14"/>
    <p:sldId id="392" r:id="rId15"/>
    <p:sldId id="393" r:id="rId16"/>
    <p:sldId id="394" r:id="rId17"/>
    <p:sldId id="395" r:id="rId18"/>
    <p:sldId id="396" r:id="rId19"/>
    <p:sldId id="397" r:id="rId20"/>
    <p:sldId id="398" r:id="rId21"/>
    <p:sldId id="399" r:id="rId22"/>
    <p:sldId id="400" r:id="rId23"/>
    <p:sldId id="401" r:id="rId24"/>
    <p:sldId id="405" r:id="rId25"/>
    <p:sldId id="403" r:id="rId26"/>
    <p:sldId id="404" r:id="rId27"/>
    <p:sldId id="344" r:id="rId28"/>
    <p:sldId id="342" r:id="rId29"/>
    <p:sldId id="343" r:id="rId30"/>
    <p:sldId id="345" r:id="rId31"/>
    <p:sldId id="406" r:id="rId32"/>
    <p:sldId id="407" r:id="rId33"/>
    <p:sldId id="353" r:id="rId34"/>
    <p:sldId id="354" r:id="rId35"/>
    <p:sldId id="411" r:id="rId36"/>
    <p:sldId id="412" r:id="rId37"/>
    <p:sldId id="365" r:id="rId38"/>
    <p:sldId id="366" r:id="rId39"/>
    <p:sldId id="364" r:id="rId40"/>
    <p:sldId id="355" r:id="rId41"/>
    <p:sldId id="356" r:id="rId42"/>
    <p:sldId id="357" r:id="rId43"/>
    <p:sldId id="358" r:id="rId44"/>
    <p:sldId id="359" r:id="rId45"/>
    <p:sldId id="415" r:id="rId46"/>
    <p:sldId id="369" r:id="rId47"/>
    <p:sldId id="417" r:id="rId48"/>
    <p:sldId id="360" r:id="rId49"/>
    <p:sldId id="361" r:id="rId50"/>
    <p:sldId id="362" r:id="rId51"/>
    <p:sldId id="363" r:id="rId52"/>
    <p:sldId id="418" r:id="rId53"/>
    <p:sldId id="419" r:id="rId54"/>
    <p:sldId id="351" r:id="rId55"/>
    <p:sldId id="420" r:id="rId56"/>
    <p:sldId id="421" r:id="rId57"/>
    <p:sldId id="422" r:id="rId58"/>
    <p:sldId id="423" r:id="rId59"/>
    <p:sldId id="435" r:id="rId60"/>
    <p:sldId id="350" r:id="rId61"/>
    <p:sldId id="424" r:id="rId62"/>
    <p:sldId id="425" r:id="rId63"/>
    <p:sldId id="426" r:id="rId64"/>
    <p:sldId id="427" r:id="rId65"/>
    <p:sldId id="428" r:id="rId66"/>
    <p:sldId id="429" r:id="rId67"/>
    <p:sldId id="430" r:id="rId68"/>
    <p:sldId id="383" r:id="rId69"/>
    <p:sldId id="384" r:id="rId70"/>
    <p:sldId id="439" r:id="rId71"/>
    <p:sldId id="441" r:id="rId72"/>
    <p:sldId id="346" r:id="rId73"/>
    <p:sldId id="388" r:id="rId74"/>
    <p:sldId id="408" r:id="rId75"/>
    <p:sldId id="409" r:id="rId76"/>
    <p:sldId id="410" r:id="rId77"/>
    <p:sldId id="413" r:id="rId78"/>
    <p:sldId id="416" r:id="rId79"/>
    <p:sldId id="371" r:id="rId80"/>
  </p:sldIdLst>
  <p:sldSz cx="9144000" cy="6858000" type="screen4x3"/>
  <p:notesSz cx="6858000" cy="9144000"/>
  <p:custDataLst>
    <p:tags r:id="rId83"/>
  </p:custDataLst>
  <p:defaultTextStyle>
    <a:defPPr>
      <a:defRPr lang="da-DK"/>
    </a:defPPr>
    <a:lvl1pPr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1pPr>
    <a:lvl2pPr marL="4572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2pPr>
    <a:lvl3pPr marL="9144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3pPr>
    <a:lvl4pPr marL="13716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4pPr>
    <a:lvl5pPr marL="18288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5pPr>
    <a:lvl6pPr marL="2286000" algn="l" defTabSz="914400" rtl="0" eaLnBrk="1" latinLnBrk="0" hangingPunct="1">
      <a:defRPr sz="1600" kern="1200">
        <a:solidFill>
          <a:schemeClr val="tx1"/>
        </a:solidFill>
        <a:latin typeface="Verdana" pitchFamily="34" charset="0"/>
        <a:ea typeface="ＭＳ Ｐゴシック" pitchFamily="-80" charset="-128"/>
        <a:cs typeface="+mn-cs"/>
      </a:defRPr>
    </a:lvl6pPr>
    <a:lvl7pPr marL="2743200" algn="l" defTabSz="914400" rtl="0" eaLnBrk="1" latinLnBrk="0" hangingPunct="1">
      <a:defRPr sz="1600" kern="1200">
        <a:solidFill>
          <a:schemeClr val="tx1"/>
        </a:solidFill>
        <a:latin typeface="Verdana" pitchFamily="34" charset="0"/>
        <a:ea typeface="ＭＳ Ｐゴシック" pitchFamily="-80" charset="-128"/>
        <a:cs typeface="+mn-cs"/>
      </a:defRPr>
    </a:lvl7pPr>
    <a:lvl8pPr marL="3200400" algn="l" defTabSz="914400" rtl="0" eaLnBrk="1" latinLnBrk="0" hangingPunct="1">
      <a:defRPr sz="1600" kern="1200">
        <a:solidFill>
          <a:schemeClr val="tx1"/>
        </a:solidFill>
        <a:latin typeface="Verdana" pitchFamily="34" charset="0"/>
        <a:ea typeface="ＭＳ Ｐゴシック" pitchFamily="-80" charset="-128"/>
        <a:cs typeface="+mn-cs"/>
      </a:defRPr>
    </a:lvl8pPr>
    <a:lvl9pPr marL="3657600" algn="l" defTabSz="914400" rtl="0" eaLnBrk="1" latinLnBrk="0" hangingPunct="1">
      <a:defRPr sz="1600" kern="1200">
        <a:solidFill>
          <a:schemeClr val="tx1"/>
        </a:solidFill>
        <a:latin typeface="Verdana" pitchFamily="34" charset="0"/>
        <a:ea typeface="ＭＳ Ｐゴシック" pitchFamily="-80" charset="-128"/>
        <a:cs typeface="+mn-cs"/>
      </a:defRPr>
    </a:lvl9pPr>
  </p:defaultTextStyle>
  <p:extLst>
    <p:ext uri="{EFAFB233-063F-42B5-8137-9DF3F51BA10A}">
      <p15:sldGuideLst xmlns:p15="http://schemas.microsoft.com/office/powerpoint/2012/main">
        <p15:guide id="1" orient="horz" pos="1012">
          <p15:clr>
            <a:srgbClr val="A4A3A4"/>
          </p15:clr>
        </p15:guide>
        <p15:guide id="2" orient="horz" pos="3884">
          <p15:clr>
            <a:srgbClr val="A4A3A4"/>
          </p15:clr>
        </p15:guide>
        <p15:guide id="3" pos="385">
          <p15:clr>
            <a:srgbClr val="A4A3A4"/>
          </p15:clr>
        </p15:guide>
        <p15:guide id="4" pos="2789">
          <p15:clr>
            <a:srgbClr val="A4A3A4"/>
          </p15:clr>
        </p15:guide>
        <p15:guide id="5" pos="2880">
          <p15:clr>
            <a:srgbClr val="A4A3A4"/>
          </p15:clr>
        </p15:guide>
        <p15:guide id="6" pos="528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6600"/>
    <a:srgbClr val="FFCC00"/>
    <a:srgbClr val="FF0000"/>
    <a:srgbClr val="990000"/>
    <a:srgbClr val="FF0099"/>
    <a:srgbClr val="808080"/>
    <a:srgbClr val="FFFF99"/>
    <a:srgbClr val="CC3399"/>
    <a:srgbClr val="660066"/>
    <a:srgbClr val="66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224" autoAdjust="0"/>
    <p:restoredTop sz="78909" autoAdjust="0"/>
  </p:normalViewPr>
  <p:slideViewPr>
    <p:cSldViewPr showGuides="1">
      <p:cViewPr varScale="1">
        <p:scale>
          <a:sx n="50" d="100"/>
          <a:sy n="50" d="100"/>
        </p:scale>
        <p:origin x="1876" y="36"/>
      </p:cViewPr>
      <p:guideLst>
        <p:guide orient="horz" pos="1012"/>
        <p:guide orient="horz" pos="3884"/>
        <p:guide pos="385"/>
        <p:guide pos="2789"/>
        <p:guide pos="2880"/>
        <p:guide pos="5281"/>
      </p:guideLst>
    </p:cSldViewPr>
  </p:slideViewPr>
  <p:notesTextViewPr>
    <p:cViewPr>
      <p:scale>
        <a:sx n="100" d="100"/>
        <a:sy n="100" d="100"/>
      </p:scale>
      <p:origin x="0" y="0"/>
    </p:cViewPr>
  </p:notesTextViewPr>
  <p:sorterViewPr>
    <p:cViewPr>
      <p:scale>
        <a:sx n="100" d="100"/>
        <a:sy n="100" d="100"/>
      </p:scale>
      <p:origin x="0" y="0"/>
    </p:cViewPr>
  </p:sorterViewPr>
  <p:notesViewPr>
    <p:cSldViewPr showGuide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handoutMaster" Target="handoutMasters/handout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image" Target="../media/image6.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81.wmf"/><Relationship Id="rId2" Type="http://schemas.openxmlformats.org/officeDocument/2006/relationships/image" Target="../media/image80.wmf"/><Relationship Id="rId1" Type="http://schemas.openxmlformats.org/officeDocument/2006/relationships/image" Target="../media/image79.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27.wmf"/><Relationship Id="rId1" Type="http://schemas.openxmlformats.org/officeDocument/2006/relationships/image" Target="../media/image83.wmf"/><Relationship Id="rId4" Type="http://schemas.openxmlformats.org/officeDocument/2006/relationships/image" Target="../media/image29.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50.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33.e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140.wmf"/><Relationship Id="rId2" Type="http://schemas.openxmlformats.org/officeDocument/2006/relationships/image" Target="../media/image139.wmf"/><Relationship Id="rId1" Type="http://schemas.openxmlformats.org/officeDocument/2006/relationships/image" Target="../media/image138.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5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28.wmf"/><Relationship Id="rId1" Type="http://schemas.openxmlformats.org/officeDocument/2006/relationships/image" Target="../media/image27.wmf"/><Relationship Id="rId6" Type="http://schemas.openxmlformats.org/officeDocument/2006/relationships/image" Target="../media/image32.wmf"/><Relationship Id="rId5" Type="http://schemas.openxmlformats.org/officeDocument/2006/relationships/image" Target="../media/image31.wmf"/><Relationship Id="rId4" Type="http://schemas.openxmlformats.org/officeDocument/2006/relationships/image" Target="../media/image3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image" Target="../media/image32.wmf"/><Relationship Id="rId1" Type="http://schemas.openxmlformats.org/officeDocument/2006/relationships/image" Target="../media/image34.wmf"/><Relationship Id="rId4" Type="http://schemas.openxmlformats.org/officeDocument/2006/relationships/image" Target="../media/image36.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45.wmf"/><Relationship Id="rId7" Type="http://schemas.openxmlformats.org/officeDocument/2006/relationships/image" Target="../media/image48.wmf"/><Relationship Id="rId2" Type="http://schemas.openxmlformats.org/officeDocument/2006/relationships/image" Target="../media/image44.wmf"/><Relationship Id="rId1" Type="http://schemas.openxmlformats.org/officeDocument/2006/relationships/image" Target="../media/image43.wmf"/><Relationship Id="rId6" Type="http://schemas.openxmlformats.org/officeDocument/2006/relationships/image" Target="../media/image47.wmf"/><Relationship Id="rId5" Type="http://schemas.openxmlformats.org/officeDocument/2006/relationships/image" Target="../media/image46.wmf"/><Relationship Id="rId4" Type="http://schemas.openxmlformats.org/officeDocument/2006/relationships/image" Target="../media/image32.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51.wmf"/><Relationship Id="rId7" Type="http://schemas.openxmlformats.org/officeDocument/2006/relationships/image" Target="../media/image32.wmf"/><Relationship Id="rId2" Type="http://schemas.openxmlformats.org/officeDocument/2006/relationships/image" Target="../media/image50.wmf"/><Relationship Id="rId1" Type="http://schemas.openxmlformats.org/officeDocument/2006/relationships/image" Target="../media/image49.wmf"/><Relationship Id="rId6" Type="http://schemas.openxmlformats.org/officeDocument/2006/relationships/image" Target="../media/image54.wmf"/><Relationship Id="rId5" Type="http://schemas.openxmlformats.org/officeDocument/2006/relationships/image" Target="../media/image53.wmf"/><Relationship Id="rId4" Type="http://schemas.openxmlformats.org/officeDocument/2006/relationships/image" Target="../media/image52.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image" Target="../media/image61.wmf"/><Relationship Id="rId1" Type="http://schemas.openxmlformats.org/officeDocument/2006/relationships/image" Target="../media/image60.wmf"/><Relationship Id="rId4" Type="http://schemas.openxmlformats.org/officeDocument/2006/relationships/image" Target="../media/image63.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spcBef>
                <a:spcPct val="0"/>
              </a:spcBef>
              <a:defRPr sz="1200"/>
            </a:lvl1pPr>
          </a:lstStyle>
          <a:p>
            <a:endParaRPr lang="da-DK" dirty="0"/>
          </a:p>
        </p:txBody>
      </p:sp>
      <p:sp>
        <p:nvSpPr>
          <p:cNvPr id="63491"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spcBef>
                <a:spcPct val="0"/>
              </a:spcBef>
              <a:defRPr sz="1200"/>
            </a:lvl1pPr>
          </a:lstStyle>
          <a:p>
            <a:endParaRPr lang="da-DK" dirty="0"/>
          </a:p>
        </p:txBody>
      </p:sp>
      <p:sp>
        <p:nvSpPr>
          <p:cNvPr id="63492"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0" hangingPunct="0">
              <a:spcBef>
                <a:spcPct val="0"/>
              </a:spcBef>
              <a:defRPr sz="1200"/>
            </a:lvl1pPr>
          </a:lstStyle>
          <a:p>
            <a:endParaRPr lang="da-DK" dirty="0"/>
          </a:p>
        </p:txBody>
      </p:sp>
      <p:sp>
        <p:nvSpPr>
          <p:cNvPr id="63493"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0" hangingPunct="0">
              <a:spcBef>
                <a:spcPct val="0"/>
              </a:spcBef>
              <a:defRPr sz="1200"/>
            </a:lvl1pPr>
          </a:lstStyle>
          <a:p>
            <a:fld id="{491ECFBD-4A0D-4BCF-98A8-E205F44719BF}" type="slidenum">
              <a:rPr lang="da-DK" smtClean="0"/>
              <a:pPr/>
              <a:t>‹#›</a:t>
            </a:fld>
            <a:endParaRPr lang="da-DK" dirty="0"/>
          </a:p>
        </p:txBody>
      </p:sp>
    </p:spTree>
    <p:extLst>
      <p:ext uri="{BB962C8B-B14F-4D97-AF65-F5344CB8AC3E}">
        <p14:creationId xmlns:p14="http://schemas.microsoft.com/office/powerpoint/2010/main" val="13728099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spcBef>
                <a:spcPct val="0"/>
              </a:spcBef>
              <a:defRPr sz="1200"/>
            </a:lvl1pPr>
          </a:lstStyle>
          <a:p>
            <a:endParaRPr lang="da-DK" dirty="0"/>
          </a:p>
        </p:txBody>
      </p:sp>
      <p:sp>
        <p:nvSpPr>
          <p:cNvPr id="3075"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0" hangingPunct="0">
              <a:spcBef>
                <a:spcPct val="0"/>
              </a:spcBef>
              <a:defRPr sz="1200"/>
            </a:lvl1pPr>
          </a:lstStyle>
          <a:p>
            <a:endParaRPr lang="da-DK" dirty="0"/>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3078"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eaLnBrk="0" hangingPunct="0">
              <a:spcBef>
                <a:spcPct val="0"/>
              </a:spcBef>
              <a:defRPr sz="1200"/>
            </a:lvl1pPr>
          </a:lstStyle>
          <a:p>
            <a:endParaRPr lang="da-DK" dirty="0"/>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eaLnBrk="0" hangingPunct="0">
              <a:spcBef>
                <a:spcPct val="0"/>
              </a:spcBef>
              <a:defRPr sz="1200"/>
            </a:lvl1pPr>
          </a:lstStyle>
          <a:p>
            <a:fld id="{C734BB09-483B-4C4B-A5A4-C02A22055B01}" type="slidenum">
              <a:rPr lang="da-DK"/>
              <a:pPr/>
              <a:t>‹#›</a:t>
            </a:fld>
            <a:endParaRPr lang="da-DK" dirty="0"/>
          </a:p>
        </p:txBody>
      </p:sp>
    </p:spTree>
    <p:extLst>
      <p:ext uri="{BB962C8B-B14F-4D97-AF65-F5344CB8AC3E}">
        <p14:creationId xmlns:p14="http://schemas.microsoft.com/office/powerpoint/2010/main" val="127783607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Verdana" pitchFamily="34" charset="0"/>
        <a:ea typeface="ＭＳ Ｐゴシック" pitchFamily="-80" charset="-128"/>
        <a:cs typeface="+mn-cs"/>
      </a:defRPr>
    </a:lvl1pPr>
    <a:lvl2pPr marL="457200" algn="l" rtl="0" fontAlgn="base">
      <a:spcBef>
        <a:spcPct val="30000"/>
      </a:spcBef>
      <a:spcAft>
        <a:spcPct val="0"/>
      </a:spcAft>
      <a:defRPr sz="1200" kern="1200">
        <a:solidFill>
          <a:schemeClr val="tx1"/>
        </a:solidFill>
        <a:latin typeface="Verdana" pitchFamily="34" charset="0"/>
        <a:ea typeface="ＭＳ Ｐゴシック" pitchFamily="-80" charset="-128"/>
        <a:cs typeface="+mn-cs"/>
      </a:defRPr>
    </a:lvl2pPr>
    <a:lvl3pPr marL="914400" algn="l" rtl="0" fontAlgn="base">
      <a:spcBef>
        <a:spcPct val="30000"/>
      </a:spcBef>
      <a:spcAft>
        <a:spcPct val="0"/>
      </a:spcAft>
      <a:defRPr sz="1200" kern="1200">
        <a:solidFill>
          <a:schemeClr val="tx1"/>
        </a:solidFill>
        <a:latin typeface="Verdana" pitchFamily="34" charset="0"/>
        <a:ea typeface="ＭＳ Ｐゴシック" pitchFamily="-80" charset="-128"/>
        <a:cs typeface="+mn-cs"/>
      </a:defRPr>
    </a:lvl3pPr>
    <a:lvl4pPr marL="1371600" algn="l" rtl="0" fontAlgn="base">
      <a:spcBef>
        <a:spcPct val="30000"/>
      </a:spcBef>
      <a:spcAft>
        <a:spcPct val="0"/>
      </a:spcAft>
      <a:defRPr sz="1200" kern="1200">
        <a:solidFill>
          <a:schemeClr val="tx1"/>
        </a:solidFill>
        <a:latin typeface="Verdana" pitchFamily="34" charset="0"/>
        <a:ea typeface="ＭＳ Ｐゴシック" pitchFamily="-80" charset="-128"/>
        <a:cs typeface="+mn-cs"/>
      </a:defRPr>
    </a:lvl4pPr>
    <a:lvl5pPr marL="1828800" algn="l" rtl="0" fontAlgn="base">
      <a:spcBef>
        <a:spcPct val="30000"/>
      </a:spcBef>
      <a:spcAft>
        <a:spcPct val="0"/>
      </a:spcAft>
      <a:defRPr sz="1200" kern="1200">
        <a:solidFill>
          <a:schemeClr val="tx1"/>
        </a:solidFill>
        <a:latin typeface="Verdana" pitchFamily="34" charset="0"/>
        <a:ea typeface="ＭＳ Ｐゴシック" pitchFamily="-80"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C734BB09-483B-4C4B-A5A4-C02A22055B01}" type="slidenum">
              <a:rPr lang="da-DK" smtClean="0"/>
              <a:pPr/>
              <a:t>1</a:t>
            </a:fld>
            <a:endParaRPr lang="da-DK" dirty="0"/>
          </a:p>
        </p:txBody>
      </p:sp>
    </p:spTree>
    <p:extLst>
      <p:ext uri="{BB962C8B-B14F-4D97-AF65-F5344CB8AC3E}">
        <p14:creationId xmlns:p14="http://schemas.microsoft.com/office/powerpoint/2010/main" val="3530236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Let </a:t>
            </a:r>
            <a:r>
              <a:rPr lang="da-DK" dirty="0" err="1"/>
              <a:t>us</a:t>
            </a:r>
            <a:r>
              <a:rPr lang="da-DK" dirty="0"/>
              <a:t> </a:t>
            </a:r>
            <a:r>
              <a:rPr lang="da-DK" dirty="0" err="1"/>
              <a:t>know</a:t>
            </a:r>
            <a:r>
              <a:rPr lang="da-DK" dirty="0"/>
              <a:t> </a:t>
            </a:r>
            <a:r>
              <a:rPr lang="da-DK" dirty="0" err="1"/>
              <a:t>dive</a:t>
            </a:r>
            <a:r>
              <a:rPr lang="da-DK" dirty="0"/>
              <a:t> </a:t>
            </a:r>
            <a:r>
              <a:rPr lang="da-DK" dirty="0" err="1"/>
              <a:t>into</a:t>
            </a:r>
            <a:r>
              <a:rPr lang="da-DK" dirty="0"/>
              <a:t> </a:t>
            </a:r>
            <a:r>
              <a:rPr lang="da-DK" dirty="0" err="1"/>
              <a:t>differential</a:t>
            </a:r>
            <a:r>
              <a:rPr lang="da-DK" dirty="0"/>
              <a:t> SAR </a:t>
            </a:r>
            <a:r>
              <a:rPr lang="da-DK" dirty="0" err="1"/>
              <a:t>interferometry</a:t>
            </a:r>
            <a:r>
              <a:rPr lang="da-DK" dirty="0"/>
              <a:t>, or </a:t>
            </a:r>
            <a:r>
              <a:rPr lang="da-DK" dirty="0" err="1"/>
              <a:t>DInSAR</a:t>
            </a:r>
            <a:r>
              <a:rPr lang="da-DK" dirty="0"/>
              <a:t> as it is </a:t>
            </a:r>
            <a:r>
              <a:rPr lang="da-DK" dirty="0" err="1"/>
              <a:t>usually</a:t>
            </a:r>
            <a:r>
              <a:rPr lang="da-DK" dirty="0"/>
              <a:t> </a:t>
            </a:r>
            <a:r>
              <a:rPr lang="da-DK" dirty="0" err="1"/>
              <a:t>called</a:t>
            </a:r>
            <a:r>
              <a:rPr lang="da-DK" dirty="0"/>
              <a:t>.</a:t>
            </a:r>
          </a:p>
        </p:txBody>
      </p:sp>
      <p:sp>
        <p:nvSpPr>
          <p:cNvPr id="4" name="Pladsholder til diasnummer 3"/>
          <p:cNvSpPr>
            <a:spLocks noGrp="1"/>
          </p:cNvSpPr>
          <p:nvPr>
            <p:ph type="sldNum" sz="quarter" idx="10"/>
          </p:nvPr>
        </p:nvSpPr>
        <p:spPr/>
        <p:txBody>
          <a:bodyPr/>
          <a:lstStyle/>
          <a:p>
            <a:fld id="{C734BB09-483B-4C4B-A5A4-C02A22055B01}" type="slidenum">
              <a:rPr lang="da-DK" smtClean="0"/>
              <a:pPr/>
              <a:t>11</a:t>
            </a:fld>
            <a:endParaRPr lang="da-DK" dirty="0"/>
          </a:p>
        </p:txBody>
      </p:sp>
    </p:spTree>
    <p:extLst>
      <p:ext uri="{BB962C8B-B14F-4D97-AF65-F5344CB8AC3E}">
        <p14:creationId xmlns:p14="http://schemas.microsoft.com/office/powerpoint/2010/main" val="14952065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going to do so in a</a:t>
            </a:r>
            <a:r>
              <a:rPr lang="en-US" baseline="0" dirty="0"/>
              <a:t> top-down fashion, meaning that I will start by showing you some </a:t>
            </a:r>
            <a:r>
              <a:rPr lang="en-US" baseline="0" dirty="0" err="1"/>
              <a:t>DInSAR</a:t>
            </a:r>
            <a:r>
              <a:rPr lang="en-US" baseline="0" dirty="0"/>
              <a:t> results on a given area, which is the one you see in this image. The area is called </a:t>
            </a:r>
            <a:r>
              <a:rPr lang="en-US" baseline="0" dirty="0" err="1"/>
              <a:t>Karrat</a:t>
            </a:r>
            <a:r>
              <a:rPr lang="en-US" baseline="0" dirty="0"/>
              <a:t> fjord, it is in western Greenland, and several researchers worldwide including myself have been applying </a:t>
            </a:r>
            <a:r>
              <a:rPr lang="en-US" baseline="0" dirty="0" err="1"/>
              <a:t>DInSAR</a:t>
            </a:r>
            <a:r>
              <a:rPr lang="en-US" baseline="0" dirty="0"/>
              <a:t> to this area following a large landslide occurred on June 17</a:t>
            </a:r>
            <a:r>
              <a:rPr lang="en-US" baseline="30000" dirty="0"/>
              <a:t>th</a:t>
            </a:r>
            <a:r>
              <a:rPr lang="en-US" baseline="0" dirty="0"/>
              <a:t>, 2017, which you might recall reading about in the press.</a:t>
            </a:r>
            <a:endParaRPr lang="en-US" dirty="0"/>
          </a:p>
        </p:txBody>
      </p:sp>
      <p:sp>
        <p:nvSpPr>
          <p:cNvPr id="4" name="Slide Number Placeholder 3"/>
          <p:cNvSpPr>
            <a:spLocks noGrp="1"/>
          </p:cNvSpPr>
          <p:nvPr>
            <p:ph type="sldNum" sz="quarter" idx="10"/>
          </p:nvPr>
        </p:nvSpPr>
        <p:spPr/>
        <p:txBody>
          <a:bodyPr/>
          <a:lstStyle/>
          <a:p>
            <a:fld id="{C734BB09-483B-4C4B-A5A4-C02A22055B01}" type="slidenum">
              <a:rPr lang="da-DK" smtClean="0"/>
              <a:pPr/>
              <a:t>12</a:t>
            </a:fld>
            <a:endParaRPr lang="da-DK" dirty="0"/>
          </a:p>
        </p:txBody>
      </p:sp>
    </p:spTree>
    <p:extLst>
      <p:ext uri="{BB962C8B-B14F-4D97-AF65-F5344CB8AC3E}">
        <p14:creationId xmlns:p14="http://schemas.microsoft.com/office/powerpoint/2010/main" val="11651754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image</a:t>
            </a:r>
            <a:r>
              <a:rPr lang="en-US" baseline="0" dirty="0"/>
              <a:t> shows a (geocoded) Sentinel-1a </a:t>
            </a:r>
            <a:r>
              <a:rPr lang="en-US" baseline="0" dirty="0" err="1"/>
              <a:t>interferogram</a:t>
            </a:r>
            <a:r>
              <a:rPr lang="en-US" baseline="0" dirty="0"/>
              <a:t> of this area, generated using two images acquired 12 days a part: on Oct. 23</a:t>
            </a:r>
            <a:r>
              <a:rPr lang="en-US" baseline="30000" dirty="0"/>
              <a:t>rd</a:t>
            </a:r>
            <a:r>
              <a:rPr lang="en-US" baseline="0" dirty="0"/>
              <a:t>, 2014 and on Nov., 4</a:t>
            </a:r>
            <a:r>
              <a:rPr lang="en-US" baseline="30000" dirty="0"/>
              <a:t>th</a:t>
            </a:r>
            <a:r>
              <a:rPr lang="en-US" baseline="0" dirty="0"/>
              <a:t> 2014. In differential </a:t>
            </a:r>
            <a:r>
              <a:rPr lang="en-US" baseline="0" dirty="0" err="1"/>
              <a:t>sar</a:t>
            </a:r>
            <a:r>
              <a:rPr lang="en-US" baseline="0" dirty="0"/>
              <a:t> interferometry a wrapped </a:t>
            </a:r>
            <a:r>
              <a:rPr lang="en-US" baseline="0" dirty="0" err="1"/>
              <a:t>interferogram</a:t>
            </a:r>
            <a:r>
              <a:rPr lang="en-US" baseline="0" dirty="0"/>
              <a:t> is the basic intermediate result we generate and analyze to measure ground deformation. It represents a phase difference in time (between two acquisitions) and in space (the color variations you see). Typically an </a:t>
            </a:r>
            <a:r>
              <a:rPr lang="en-US" baseline="0" dirty="0" err="1"/>
              <a:t>interferogram</a:t>
            </a:r>
            <a:r>
              <a:rPr lang="en-US" baseline="0" dirty="0"/>
              <a:t> is shown with a cyclic color scale between –pi and pi radians.   </a:t>
            </a:r>
            <a:endParaRPr lang="en-US" dirty="0"/>
          </a:p>
        </p:txBody>
      </p:sp>
      <p:sp>
        <p:nvSpPr>
          <p:cNvPr id="4" name="Slide Number Placeholder 3"/>
          <p:cNvSpPr>
            <a:spLocks noGrp="1"/>
          </p:cNvSpPr>
          <p:nvPr>
            <p:ph type="sldNum" sz="quarter" idx="10"/>
          </p:nvPr>
        </p:nvSpPr>
        <p:spPr/>
        <p:txBody>
          <a:bodyPr/>
          <a:lstStyle/>
          <a:p>
            <a:fld id="{C734BB09-483B-4C4B-A5A4-C02A22055B01}" type="slidenum">
              <a:rPr lang="da-DK" smtClean="0"/>
              <a:pPr/>
              <a:t>13</a:t>
            </a:fld>
            <a:endParaRPr lang="da-DK" dirty="0"/>
          </a:p>
        </p:txBody>
      </p:sp>
    </p:spTree>
    <p:extLst>
      <p:ext uri="{BB962C8B-B14F-4D97-AF65-F5344CB8AC3E}">
        <p14:creationId xmlns:p14="http://schemas.microsoft.com/office/powerpoint/2010/main" val="1126915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another differential </a:t>
            </a:r>
            <a:r>
              <a:rPr lang="en-US" dirty="0" err="1"/>
              <a:t>interferogram</a:t>
            </a:r>
            <a:r>
              <a:rPr lang="en-US" dirty="0"/>
              <a:t> of the same</a:t>
            </a:r>
            <a:r>
              <a:rPr lang="en-US" baseline="0" dirty="0"/>
              <a:t> area, generated using an image from Sentinel-1a and one from Sentinel-1b, acquired 6 days later. As you can see it looks quite different compared to the previous </a:t>
            </a:r>
            <a:r>
              <a:rPr lang="en-US" baseline="0" dirty="0" err="1"/>
              <a:t>interferogram</a:t>
            </a:r>
            <a:r>
              <a:rPr lang="en-US" baseline="0" dirty="0"/>
              <a:t>.</a:t>
            </a:r>
            <a:endParaRPr lang="en-US" dirty="0"/>
          </a:p>
        </p:txBody>
      </p:sp>
      <p:sp>
        <p:nvSpPr>
          <p:cNvPr id="4" name="Slide Number Placeholder 3"/>
          <p:cNvSpPr>
            <a:spLocks noGrp="1"/>
          </p:cNvSpPr>
          <p:nvPr>
            <p:ph type="sldNum" sz="quarter" idx="10"/>
          </p:nvPr>
        </p:nvSpPr>
        <p:spPr/>
        <p:txBody>
          <a:bodyPr/>
          <a:lstStyle/>
          <a:p>
            <a:fld id="{C734BB09-483B-4C4B-A5A4-C02A22055B01}" type="slidenum">
              <a:rPr lang="da-DK" smtClean="0"/>
              <a:pPr/>
              <a:t>14</a:t>
            </a:fld>
            <a:endParaRPr lang="da-DK" dirty="0"/>
          </a:p>
        </p:txBody>
      </p:sp>
    </p:spTree>
    <p:extLst>
      <p:ext uri="{BB962C8B-B14F-4D97-AF65-F5344CB8AC3E}">
        <p14:creationId xmlns:p14="http://schemas.microsoft.com/office/powerpoint/2010/main" val="15771759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all 6-day </a:t>
            </a:r>
            <a:r>
              <a:rPr lang="en-US" dirty="0" err="1"/>
              <a:t>interferograms</a:t>
            </a:r>
            <a:r>
              <a:rPr lang="en-US" dirty="0"/>
              <a:t> look like that however. Take this other one for example.</a:t>
            </a:r>
          </a:p>
        </p:txBody>
      </p:sp>
      <p:sp>
        <p:nvSpPr>
          <p:cNvPr id="4" name="Slide Number Placeholder 3"/>
          <p:cNvSpPr>
            <a:spLocks noGrp="1"/>
          </p:cNvSpPr>
          <p:nvPr>
            <p:ph type="sldNum" sz="quarter" idx="10"/>
          </p:nvPr>
        </p:nvSpPr>
        <p:spPr/>
        <p:txBody>
          <a:bodyPr/>
          <a:lstStyle/>
          <a:p>
            <a:fld id="{C734BB09-483B-4C4B-A5A4-C02A22055B01}" type="slidenum">
              <a:rPr lang="da-DK" smtClean="0"/>
              <a:pPr/>
              <a:t>15</a:t>
            </a:fld>
            <a:endParaRPr lang="da-DK" dirty="0"/>
          </a:p>
        </p:txBody>
      </p:sp>
    </p:spTree>
    <p:extLst>
      <p:ext uri="{BB962C8B-B14F-4D97-AF65-F5344CB8AC3E}">
        <p14:creationId xmlns:p14="http://schemas.microsoft.com/office/powerpoint/2010/main" val="16612475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now you probably have several legitimate questions</a:t>
            </a:r>
            <a:r>
              <a:rPr lang="en-US" baseline="0" dirty="0"/>
              <a:t>. What do these </a:t>
            </a:r>
            <a:r>
              <a:rPr lang="en-US" baseline="0" dirty="0" err="1"/>
              <a:t>colour</a:t>
            </a:r>
            <a:r>
              <a:rPr lang="en-US" baseline="0" dirty="0"/>
              <a:t> variations </a:t>
            </a:r>
            <a:r>
              <a:rPr lang="en-US" baseline="0" dirty="0" err="1"/>
              <a:t>acutally</a:t>
            </a:r>
            <a:r>
              <a:rPr lang="en-US" baseline="0" dirty="0"/>
              <a:t> represent? How do we get from these </a:t>
            </a:r>
            <a:r>
              <a:rPr lang="en-US" baseline="0" dirty="0" err="1"/>
              <a:t>coloured</a:t>
            </a:r>
            <a:r>
              <a:rPr lang="en-US" baseline="0" dirty="0"/>
              <a:t> pictures to deformation maps like the ones we saw in the very beginning? What are the parameters I’ve shown, such as </a:t>
            </a:r>
            <a:r>
              <a:rPr lang="en-US" baseline="0" dirty="0" err="1"/>
              <a:t>Bn</a:t>
            </a:r>
            <a:r>
              <a:rPr lang="en-US" baseline="0" dirty="0"/>
              <a:t>, and what role do they </a:t>
            </a:r>
            <a:r>
              <a:rPr lang="en-US" baseline="0"/>
              <a:t>play?</a:t>
            </a:r>
            <a:endParaRPr lang="en-US" dirty="0"/>
          </a:p>
        </p:txBody>
      </p:sp>
      <p:sp>
        <p:nvSpPr>
          <p:cNvPr id="4" name="Slide Number Placeholder 3"/>
          <p:cNvSpPr>
            <a:spLocks noGrp="1"/>
          </p:cNvSpPr>
          <p:nvPr>
            <p:ph type="sldNum" sz="quarter" idx="10"/>
          </p:nvPr>
        </p:nvSpPr>
        <p:spPr/>
        <p:txBody>
          <a:bodyPr/>
          <a:lstStyle/>
          <a:p>
            <a:fld id="{C734BB09-483B-4C4B-A5A4-C02A22055B01}" type="slidenum">
              <a:rPr lang="da-DK" smtClean="0"/>
              <a:pPr/>
              <a:t>16</a:t>
            </a:fld>
            <a:endParaRPr lang="da-DK" dirty="0"/>
          </a:p>
        </p:txBody>
      </p:sp>
    </p:spTree>
    <p:extLst>
      <p:ext uri="{BB962C8B-B14F-4D97-AF65-F5344CB8AC3E}">
        <p14:creationId xmlns:p14="http://schemas.microsoft.com/office/powerpoint/2010/main" val="30588427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find an answer to our questions, lets start by looking at the amplitude and phase of a focused SAR image (what the</a:t>
            </a:r>
            <a:r>
              <a:rPr lang="en-US" baseline="0" dirty="0"/>
              <a:t> European Space Agency traditionally refers to as a Single Look Complex image). The ones shown in this slide are extracted from an ascending Sentinel-1a image of </a:t>
            </a:r>
            <a:r>
              <a:rPr lang="en-US" baseline="0" dirty="0" err="1"/>
              <a:t>Karrat</a:t>
            </a:r>
            <a:r>
              <a:rPr lang="en-US" baseline="0" dirty="0"/>
              <a:t> fjord (like the </a:t>
            </a:r>
            <a:r>
              <a:rPr lang="en-US" baseline="0" dirty="0" err="1"/>
              <a:t>interferograms</a:t>
            </a:r>
            <a:r>
              <a:rPr lang="en-US" baseline="0" dirty="0"/>
              <a:t> shown previously by the way). The two image dimensions, as you should know by now, are azimuth (i.e. parallel to the flight path) and slant-range (that is the direction from the satellite to the ground). While the amplitude looks like a microwave picture of the area, which looks similar to the optical image shown in </a:t>
            </a:r>
            <a:r>
              <a:rPr lang="en-US" baseline="0"/>
              <a:t>slide 12, </a:t>
            </a:r>
            <a:r>
              <a:rPr lang="en-US" baseline="0" dirty="0"/>
              <a:t>the phase looks mostly random.</a:t>
            </a:r>
            <a:endParaRPr lang="en-US" dirty="0"/>
          </a:p>
        </p:txBody>
      </p:sp>
      <p:sp>
        <p:nvSpPr>
          <p:cNvPr id="4" name="Slide Number Placeholder 3"/>
          <p:cNvSpPr>
            <a:spLocks noGrp="1"/>
          </p:cNvSpPr>
          <p:nvPr>
            <p:ph type="sldNum" sz="quarter" idx="10"/>
          </p:nvPr>
        </p:nvSpPr>
        <p:spPr/>
        <p:txBody>
          <a:bodyPr/>
          <a:lstStyle/>
          <a:p>
            <a:fld id="{C734BB09-483B-4C4B-A5A4-C02A22055B01}" type="slidenum">
              <a:rPr lang="da-DK" smtClean="0"/>
              <a:pPr/>
              <a:t>17</a:t>
            </a:fld>
            <a:endParaRPr lang="da-DK" dirty="0"/>
          </a:p>
        </p:txBody>
      </p:sp>
    </p:spTree>
    <p:extLst>
      <p:ext uri="{BB962C8B-B14F-4D97-AF65-F5344CB8AC3E}">
        <p14:creationId xmlns:p14="http://schemas.microsoft.com/office/powerpoint/2010/main" val="15312575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the same situation if we look at a second image, acquired 6 days later by Sentinel-1 b. The amplitude looks like a black and white picture, while the phase is random.</a:t>
            </a:r>
          </a:p>
        </p:txBody>
      </p:sp>
      <p:sp>
        <p:nvSpPr>
          <p:cNvPr id="4" name="Slide Number Placeholder 3"/>
          <p:cNvSpPr>
            <a:spLocks noGrp="1"/>
          </p:cNvSpPr>
          <p:nvPr>
            <p:ph type="sldNum" sz="quarter" idx="10"/>
          </p:nvPr>
        </p:nvSpPr>
        <p:spPr/>
        <p:txBody>
          <a:bodyPr/>
          <a:lstStyle/>
          <a:p>
            <a:fld id="{C734BB09-483B-4C4B-A5A4-C02A22055B01}" type="slidenum">
              <a:rPr lang="da-DK" smtClean="0"/>
              <a:pPr/>
              <a:t>18</a:t>
            </a:fld>
            <a:endParaRPr lang="da-DK" dirty="0"/>
          </a:p>
        </p:txBody>
      </p:sp>
    </p:spTree>
    <p:extLst>
      <p:ext uri="{BB962C8B-B14F-4D97-AF65-F5344CB8AC3E}">
        <p14:creationId xmlns:p14="http://schemas.microsoft.com/office/powerpoint/2010/main" val="291668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the phase difference is not random everywhere luckily. It</a:t>
            </a:r>
            <a:r>
              <a:rPr lang="en-US" baseline="0" dirty="0"/>
              <a:t> is not random or shows clear fringes as we say in SAR jargon where a parameter called interferometric coherence, shown to the left, is close to 1.</a:t>
            </a:r>
            <a:endParaRPr lang="en-US" dirty="0"/>
          </a:p>
        </p:txBody>
      </p:sp>
      <p:sp>
        <p:nvSpPr>
          <p:cNvPr id="4" name="Slide Number Placeholder 3"/>
          <p:cNvSpPr>
            <a:spLocks noGrp="1"/>
          </p:cNvSpPr>
          <p:nvPr>
            <p:ph type="sldNum" sz="quarter" idx="10"/>
          </p:nvPr>
        </p:nvSpPr>
        <p:spPr/>
        <p:txBody>
          <a:bodyPr/>
          <a:lstStyle/>
          <a:p>
            <a:fld id="{C734BB09-483B-4C4B-A5A4-C02A22055B01}" type="slidenum">
              <a:rPr lang="da-DK" smtClean="0"/>
              <a:pPr/>
              <a:t>19</a:t>
            </a:fld>
            <a:endParaRPr lang="da-DK" dirty="0"/>
          </a:p>
        </p:txBody>
      </p:sp>
    </p:spTree>
    <p:extLst>
      <p:ext uri="{BB962C8B-B14F-4D97-AF65-F5344CB8AC3E}">
        <p14:creationId xmlns:p14="http://schemas.microsoft.com/office/powerpoint/2010/main" val="10732536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a:t>
            </a:r>
            <a:r>
              <a:rPr lang="en-US" baseline="0" dirty="0"/>
              <a:t> now describe these concepts using some </a:t>
            </a:r>
            <a:r>
              <a:rPr lang="en-US" dirty="0"/>
              <a:t>equations. Each</a:t>
            </a:r>
            <a:r>
              <a:rPr lang="en-US" baseline="0" dirty="0"/>
              <a:t> complex pixel value in a focused SAR image can be considered to have two phase terms: a more deterministic one related to propagation delay, and a random one due to speckle. Speckle is due to the coherent sum of backscattering contributions from all the objects within a radar resolution cell. Coherent sum means a sum of complex vectors where both amplitude and phase play a role. The propagation delay term in turn depends on the geometric distance of closest approach between the satellite and the phase-</a:t>
            </a:r>
            <a:r>
              <a:rPr lang="en-US" baseline="0" dirty="0" err="1"/>
              <a:t>centre</a:t>
            </a:r>
            <a:r>
              <a:rPr lang="en-US" baseline="0" dirty="0"/>
              <a:t> of the resolution cell (R0), but also on atmospheric propagation, as we will see later on. The fact that the phase of a single SLC image appears random, is due to the fact that the deterministic terms are covered by the random one due to speckle. This does not mean that the deterministic terms are not there however, just that they cannot be seen in a single image.</a:t>
            </a:r>
            <a:endParaRPr lang="en-US" dirty="0"/>
          </a:p>
        </p:txBody>
      </p:sp>
      <p:sp>
        <p:nvSpPr>
          <p:cNvPr id="4" name="Slide Number Placeholder 3"/>
          <p:cNvSpPr>
            <a:spLocks noGrp="1"/>
          </p:cNvSpPr>
          <p:nvPr>
            <p:ph type="sldNum" sz="quarter" idx="10"/>
          </p:nvPr>
        </p:nvSpPr>
        <p:spPr/>
        <p:txBody>
          <a:bodyPr/>
          <a:lstStyle/>
          <a:p>
            <a:fld id="{C734BB09-483B-4C4B-A5A4-C02A22055B01}" type="slidenum">
              <a:rPr lang="da-DK" smtClean="0"/>
              <a:pPr/>
              <a:t>20</a:t>
            </a:fld>
            <a:endParaRPr lang="da-DK" dirty="0"/>
          </a:p>
        </p:txBody>
      </p:sp>
    </p:spTree>
    <p:extLst>
      <p:ext uri="{BB962C8B-B14F-4D97-AF65-F5344CB8AC3E}">
        <p14:creationId xmlns:p14="http://schemas.microsoft.com/office/powerpoint/2010/main" val="1871057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da-DK"/>
              <a:t>Before focusing our attention on</a:t>
            </a:r>
            <a:r>
              <a:rPr lang="da-DK" baseline="0"/>
              <a:t> measurement techniques. </a:t>
            </a:r>
            <a:r>
              <a:rPr lang="da-DK"/>
              <a:t>Lets </a:t>
            </a:r>
            <a:r>
              <a:rPr lang="da-DK" dirty="0"/>
              <a:t>start with </a:t>
            </a:r>
            <a:r>
              <a:rPr lang="da-DK" dirty="0" err="1"/>
              <a:t>some</a:t>
            </a:r>
            <a:r>
              <a:rPr lang="da-DK" dirty="0"/>
              <a:t> general </a:t>
            </a:r>
            <a:r>
              <a:rPr lang="da-DK" dirty="0" err="1"/>
              <a:t>concepts</a:t>
            </a:r>
            <a:r>
              <a:rPr lang="da-DK" dirty="0"/>
              <a:t> </a:t>
            </a:r>
            <a:r>
              <a:rPr lang="da-DK" dirty="0" err="1"/>
              <a:t>related</a:t>
            </a:r>
            <a:r>
              <a:rPr lang="da-DK" dirty="0"/>
              <a:t> to SAR and ground motion. </a:t>
            </a:r>
          </a:p>
          <a:p>
            <a:endParaRPr lang="da-DK" dirty="0"/>
          </a:p>
        </p:txBody>
      </p:sp>
      <p:sp>
        <p:nvSpPr>
          <p:cNvPr id="4" name="Pladsholder til diasnummer 3"/>
          <p:cNvSpPr>
            <a:spLocks noGrp="1"/>
          </p:cNvSpPr>
          <p:nvPr>
            <p:ph type="sldNum" sz="quarter" idx="10"/>
          </p:nvPr>
        </p:nvSpPr>
        <p:spPr/>
        <p:txBody>
          <a:bodyPr/>
          <a:lstStyle/>
          <a:p>
            <a:fld id="{C734BB09-483B-4C4B-A5A4-C02A22055B01}" type="slidenum">
              <a:rPr lang="da-DK" smtClean="0"/>
              <a:pPr/>
              <a:t>3</a:t>
            </a:fld>
            <a:endParaRPr lang="da-DK" dirty="0"/>
          </a:p>
        </p:txBody>
      </p:sp>
    </p:spTree>
    <p:extLst>
      <p:ext uri="{BB962C8B-B14F-4D97-AF65-F5344CB8AC3E}">
        <p14:creationId xmlns:p14="http://schemas.microsoft.com/office/powerpoint/2010/main" val="14882858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If</a:t>
            </a:r>
            <a:r>
              <a:rPr lang="en-US" baseline="0" dirty="0"/>
              <a:t> we now have a second image acquired from a slightly different satellite orbit, we form a complex </a:t>
            </a:r>
            <a:r>
              <a:rPr lang="en-US" baseline="0" dirty="0" err="1"/>
              <a:t>interferogram</a:t>
            </a:r>
            <a:r>
              <a:rPr lang="en-US" baseline="0" dirty="0"/>
              <a:t> by multiplying each pixel in image 1 by the complex conjugate of the corresponding pixel in image 2. This corresponds to subtracting the phase of image 2 from that of image 1. The phase of the resulting </a:t>
            </a:r>
            <a:r>
              <a:rPr lang="en-US" baseline="0" dirty="0" err="1"/>
              <a:t>interferogram</a:t>
            </a:r>
            <a:r>
              <a:rPr lang="en-US" baseline="0" dirty="0"/>
              <a:t> will have several contributions. One corresponding to the difference of the geometric terms, one to the difference of the atmospheric delays, and one to the difference between the speckle terms. Also, since the </a:t>
            </a:r>
            <a:r>
              <a:rPr lang="en-US" baseline="0" dirty="0" err="1"/>
              <a:t>interferogram</a:t>
            </a:r>
            <a:r>
              <a:rPr lang="en-US" baseline="0" dirty="0"/>
              <a:t> phase is the phase of a complex number (that is the complex </a:t>
            </a:r>
            <a:r>
              <a:rPr lang="en-US" baseline="0" dirty="0" err="1"/>
              <a:t>interferogram</a:t>
            </a:r>
            <a:r>
              <a:rPr lang="en-US" baseline="0" dirty="0"/>
              <a:t> pixel), its value can only be between 0 and 360 degrees or equivalently –pi and pi radians. In SAR jargon we say the phase is wrapped in this interval.</a:t>
            </a:r>
            <a:endParaRPr lang="en-US" dirty="0"/>
          </a:p>
          <a:p>
            <a:r>
              <a:rPr lang="en-US" baseline="0" dirty="0"/>
              <a:t> </a:t>
            </a:r>
            <a:endParaRPr lang="en-US" dirty="0"/>
          </a:p>
        </p:txBody>
      </p:sp>
      <p:sp>
        <p:nvSpPr>
          <p:cNvPr id="4" name="Slide Number Placeholder 3"/>
          <p:cNvSpPr>
            <a:spLocks noGrp="1"/>
          </p:cNvSpPr>
          <p:nvPr>
            <p:ph type="sldNum" sz="quarter" idx="10"/>
          </p:nvPr>
        </p:nvSpPr>
        <p:spPr/>
        <p:txBody>
          <a:bodyPr/>
          <a:lstStyle/>
          <a:p>
            <a:fld id="{C734BB09-483B-4C4B-A5A4-C02A22055B01}" type="slidenum">
              <a:rPr lang="da-DK" smtClean="0"/>
              <a:pPr/>
              <a:t>21</a:t>
            </a:fld>
            <a:endParaRPr lang="da-DK" dirty="0"/>
          </a:p>
        </p:txBody>
      </p:sp>
    </p:spTree>
    <p:extLst>
      <p:ext uri="{BB962C8B-B14F-4D97-AF65-F5344CB8AC3E}">
        <p14:creationId xmlns:p14="http://schemas.microsoft.com/office/powerpoint/2010/main" val="38183062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What we see in an </a:t>
            </a:r>
            <a:r>
              <a:rPr lang="en-US" baseline="0" dirty="0" err="1"/>
              <a:t>interferogram</a:t>
            </a:r>
            <a:r>
              <a:rPr lang="en-US" baseline="0" dirty="0"/>
              <a:t> represented with cyclic color scale are the spatial variations of the sum of all the phase contributions. If these phase contributions were the same for each image pixel we would see no color variations. We see color variations where the sum of these terms takes on different values for close-by image pixels. Smooth variations among pixels give rise to clear fringes and occur where the differences between the spatially-correlated and more deterministic terms prevail. Abrupt variations lead to phase noise and occur where the random terms to not cancel out. The only welcome term for ground motion measurements is that related to the slant-range distance difference R01-R02. However only part of this is due to deformation.</a:t>
            </a:r>
            <a:endParaRPr lang="en-US" dirty="0"/>
          </a:p>
        </p:txBody>
      </p:sp>
      <p:sp>
        <p:nvSpPr>
          <p:cNvPr id="4" name="Slide Number Placeholder 3"/>
          <p:cNvSpPr>
            <a:spLocks noGrp="1"/>
          </p:cNvSpPr>
          <p:nvPr>
            <p:ph type="sldNum" sz="quarter" idx="10"/>
          </p:nvPr>
        </p:nvSpPr>
        <p:spPr/>
        <p:txBody>
          <a:bodyPr/>
          <a:lstStyle/>
          <a:p>
            <a:fld id="{C734BB09-483B-4C4B-A5A4-C02A22055B01}" type="slidenum">
              <a:rPr lang="da-DK" smtClean="0"/>
              <a:pPr/>
              <a:t>22</a:t>
            </a:fld>
            <a:endParaRPr lang="da-DK" dirty="0"/>
          </a:p>
        </p:txBody>
      </p:sp>
    </p:spTree>
    <p:extLst>
      <p:ext uri="{BB962C8B-B14F-4D97-AF65-F5344CB8AC3E}">
        <p14:creationId xmlns:p14="http://schemas.microsoft.com/office/powerpoint/2010/main" val="9263084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fact the value of</a:t>
            </a:r>
            <a:r>
              <a:rPr lang="en-US" baseline="0" dirty="0"/>
              <a:t> the geometric term R01 – R02 can be different for two image pixels even if there is no relative deformation between them. If two image pixels have different positions of on the Earth ellipsoid, such as the blue and yellow points in the figure, or if they have different topographic heights such as the yellow and black points, R01 – R02 will take on different values and we will observe a color difference in the </a:t>
            </a:r>
            <a:r>
              <a:rPr lang="en-US" baseline="0" dirty="0" err="1"/>
              <a:t>interferogram</a:t>
            </a:r>
            <a:r>
              <a:rPr lang="en-US" baseline="0" dirty="0"/>
              <a:t>. Since we are interested in deformation, we can form a so-called differential </a:t>
            </a:r>
            <a:r>
              <a:rPr lang="en-US" baseline="0" dirty="0" err="1"/>
              <a:t>interferogram</a:t>
            </a:r>
            <a:r>
              <a:rPr lang="en-US" baseline="0" dirty="0"/>
              <a:t> by estimating these phase contributions based on an Earth ellipsoid model and on a Digital Elevation Model and subtracting them from the </a:t>
            </a:r>
            <a:r>
              <a:rPr lang="en-US" baseline="0" dirty="0" err="1"/>
              <a:t>interferogram</a:t>
            </a:r>
            <a:r>
              <a:rPr lang="en-US" baseline="0" dirty="0"/>
              <a:t> phase. These processing steps are called “phase flattening” and “topographic phase removal”. All the </a:t>
            </a:r>
            <a:r>
              <a:rPr lang="en-US" baseline="0" dirty="0" err="1"/>
              <a:t>interferograms</a:t>
            </a:r>
            <a:r>
              <a:rPr lang="en-US" baseline="0" dirty="0"/>
              <a:t> we have seen so far are differential </a:t>
            </a:r>
            <a:r>
              <a:rPr lang="en-US" baseline="0" dirty="0" err="1"/>
              <a:t>interferograms</a:t>
            </a:r>
            <a:r>
              <a:rPr lang="en-US" baseline="0" dirty="0"/>
              <a:t>, meaning that the phase contributions from flat Earth and topography have been estimated and subtracted in the processing. Therefore any variations in the geometric term R01 – R02 can in principle only be due to deformation. In practice however, if our Digital Elevation Model is not perfect, and if we don’t perfectly know the satellite positions (that is their orbits), there can still be residual contributions from the flattening and topographic phase terms. </a:t>
            </a:r>
            <a:endParaRPr lang="en-US" dirty="0"/>
          </a:p>
        </p:txBody>
      </p:sp>
      <p:sp>
        <p:nvSpPr>
          <p:cNvPr id="4" name="Slide Number Placeholder 3"/>
          <p:cNvSpPr>
            <a:spLocks noGrp="1"/>
          </p:cNvSpPr>
          <p:nvPr>
            <p:ph type="sldNum" sz="quarter" idx="10"/>
          </p:nvPr>
        </p:nvSpPr>
        <p:spPr/>
        <p:txBody>
          <a:bodyPr/>
          <a:lstStyle/>
          <a:p>
            <a:fld id="{C734BB09-483B-4C4B-A5A4-C02A22055B01}" type="slidenum">
              <a:rPr lang="da-DK" smtClean="0"/>
              <a:pPr/>
              <a:t>23</a:t>
            </a:fld>
            <a:endParaRPr lang="da-DK" dirty="0"/>
          </a:p>
        </p:txBody>
      </p:sp>
    </p:spTree>
    <p:extLst>
      <p:ext uri="{BB962C8B-B14F-4D97-AF65-F5344CB8AC3E}">
        <p14:creationId xmlns:p14="http://schemas.microsoft.com/office/powerpoint/2010/main" val="32612560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a:t>An important parameter of an interferometric system is the interferometric baseline. For a given pixel it represents the difference between the position vectors of the two satellites at the moment that pixel was imaged. In particular, the interferometer’s sensitivity to height (and also to DEM height errors), depends on the normal or perpendicular baseline component </a:t>
            </a:r>
            <a:r>
              <a:rPr lang="en-US" baseline="0" dirty="0" err="1"/>
              <a:t>Bn</a:t>
            </a:r>
            <a:r>
              <a:rPr lang="en-US" baseline="0" dirty="0"/>
              <a:t>, shown in this slide. You might recall that this parameter appeared in the very first </a:t>
            </a:r>
            <a:r>
              <a:rPr lang="en-US" baseline="0" dirty="0" err="1"/>
              <a:t>interferograms</a:t>
            </a:r>
            <a:r>
              <a:rPr lang="en-US" baseline="0" dirty="0"/>
              <a:t> I’ve showed you in </a:t>
            </a:r>
            <a:r>
              <a:rPr lang="en-US" baseline="0"/>
              <a:t>slides 13 to 15 </a:t>
            </a:r>
            <a:r>
              <a:rPr lang="en-US" baseline="0" dirty="0"/>
              <a:t>and in the previous one. Another parameter often used to describe sensitivity to height is the so called height of ambiguity, that is the height variation which would lead to a 2 pi phase variation.</a:t>
            </a:r>
            <a:endParaRPr lang="en-US" dirty="0"/>
          </a:p>
          <a:p>
            <a:endParaRPr lang="en-US" dirty="0"/>
          </a:p>
        </p:txBody>
      </p:sp>
      <p:sp>
        <p:nvSpPr>
          <p:cNvPr id="4" name="Slide Number Placeholder 3"/>
          <p:cNvSpPr>
            <a:spLocks noGrp="1"/>
          </p:cNvSpPr>
          <p:nvPr>
            <p:ph type="sldNum" sz="quarter" idx="10"/>
          </p:nvPr>
        </p:nvSpPr>
        <p:spPr/>
        <p:txBody>
          <a:bodyPr/>
          <a:lstStyle/>
          <a:p>
            <a:fld id="{C734BB09-483B-4C4B-A5A4-C02A22055B01}" type="slidenum">
              <a:rPr lang="da-DK" smtClean="0"/>
              <a:pPr/>
              <a:t>24</a:t>
            </a:fld>
            <a:endParaRPr lang="da-DK" dirty="0"/>
          </a:p>
        </p:txBody>
      </p:sp>
    </p:spTree>
    <p:extLst>
      <p:ext uri="{BB962C8B-B14F-4D97-AF65-F5344CB8AC3E}">
        <p14:creationId xmlns:p14="http://schemas.microsoft.com/office/powerpoint/2010/main" val="9362708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about deformation? For clarity let us consider the case of a zero interferometric baseline.</a:t>
            </a:r>
            <a:r>
              <a:rPr lang="en-US" baseline="0" dirty="0"/>
              <a:t> In this case the flattening and topographic phase terms are zero for each pixel. However, if now there is a local surface deformation between acquisitions 1 and 2, such as the exaggerated orange uplift shown in this picture, R02 will differ from R01 for all the pixels in the deforming area, causing a local change in the </a:t>
            </a:r>
            <a:r>
              <a:rPr lang="en-US" baseline="0" dirty="0" err="1"/>
              <a:t>interferogram</a:t>
            </a:r>
            <a:r>
              <a:rPr lang="en-US" baseline="0" dirty="0"/>
              <a:t> </a:t>
            </a:r>
            <a:r>
              <a:rPr lang="en-US" baseline="0" dirty="0" err="1"/>
              <a:t>colour</a:t>
            </a:r>
            <a:r>
              <a:rPr lang="en-US" baseline="0" dirty="0"/>
              <a:t>. This range difference can also be written as the projection of the 3D deformation vector onto the unit line-of-sight vector. Note that a line of sight deformation of half a radar wavelength is enough to cause a phase variation of 2 pi radians, that is a full phase fringe in the cyclic </a:t>
            </a:r>
            <a:r>
              <a:rPr lang="en-US" baseline="0" dirty="0" err="1"/>
              <a:t>colour</a:t>
            </a:r>
            <a:r>
              <a:rPr lang="en-US" baseline="0" dirty="0"/>
              <a:t> scale we use to represent </a:t>
            </a:r>
            <a:r>
              <a:rPr lang="en-US" baseline="0" dirty="0" err="1"/>
              <a:t>interferograms</a:t>
            </a:r>
            <a:r>
              <a:rPr lang="en-US" baseline="0" dirty="0"/>
              <a:t>. For Sentinel-1a,b, a deformation fringe corresponds to about 2.8 cm of deformation. Note that in the presence of a steady motion, such as a glacier flow with a constant velocity, the deformation and therefore the number of </a:t>
            </a:r>
            <a:r>
              <a:rPr lang="en-US" baseline="0" dirty="0" err="1"/>
              <a:t>interferogram</a:t>
            </a:r>
            <a:r>
              <a:rPr lang="en-US" baseline="0" dirty="0"/>
              <a:t> fringes will increase proportionally to time separation between the two SAR images. This time separation between two images forming an interferometric pair is also called “temporal baseline” in SAR jargon.</a:t>
            </a:r>
            <a:endParaRPr lang="en-US" dirty="0"/>
          </a:p>
        </p:txBody>
      </p:sp>
      <p:sp>
        <p:nvSpPr>
          <p:cNvPr id="4" name="Slide Number Placeholder 3"/>
          <p:cNvSpPr>
            <a:spLocks noGrp="1"/>
          </p:cNvSpPr>
          <p:nvPr>
            <p:ph type="sldNum" sz="quarter" idx="10"/>
          </p:nvPr>
        </p:nvSpPr>
        <p:spPr/>
        <p:txBody>
          <a:bodyPr/>
          <a:lstStyle/>
          <a:p>
            <a:fld id="{C734BB09-483B-4C4B-A5A4-C02A22055B01}" type="slidenum">
              <a:rPr lang="da-DK" smtClean="0"/>
              <a:pPr/>
              <a:t>25</a:t>
            </a:fld>
            <a:endParaRPr lang="da-DK" dirty="0"/>
          </a:p>
        </p:txBody>
      </p:sp>
    </p:spTree>
    <p:extLst>
      <p:ext uri="{BB962C8B-B14F-4D97-AF65-F5344CB8AC3E}">
        <p14:creationId xmlns:p14="http://schemas.microsoft.com/office/powerpoint/2010/main" val="16364572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see if we can now explain a</a:t>
            </a:r>
            <a:r>
              <a:rPr lang="en-US" baseline="0" dirty="0"/>
              <a:t> little more of what we see in these differential </a:t>
            </a:r>
            <a:r>
              <a:rPr lang="en-US" baseline="0" dirty="0" err="1"/>
              <a:t>interferograms</a:t>
            </a:r>
            <a:r>
              <a:rPr lang="en-US" baseline="0" dirty="0"/>
              <a:t>. Where do the deterministic phase difference terms prevail and where to the random components prevail? On ice-covered areas such as the one pointed at by the arrows, why are there more fringes in the </a:t>
            </a:r>
            <a:r>
              <a:rPr lang="en-US" baseline="0" dirty="0" err="1"/>
              <a:t>interferogram</a:t>
            </a:r>
            <a:r>
              <a:rPr lang="en-US" baseline="0" dirty="0"/>
              <a:t> to the left? If you recall the optical image of </a:t>
            </a:r>
            <a:r>
              <a:rPr lang="en-US" baseline="0" dirty="0" err="1"/>
              <a:t>Karrat</a:t>
            </a:r>
            <a:r>
              <a:rPr lang="en-US" baseline="0" dirty="0"/>
              <a:t> fjord on </a:t>
            </a:r>
            <a:r>
              <a:rPr lang="en-US" baseline="0"/>
              <a:t>slide 12, </a:t>
            </a:r>
            <a:r>
              <a:rPr lang="en-US" baseline="0" dirty="0"/>
              <a:t>you will notice that areas with a noisy phase include mainly water bodies and areas covered in snow/ice. For the bare-rock areas, in these </a:t>
            </a:r>
            <a:r>
              <a:rPr lang="en-US" baseline="0" dirty="0" err="1"/>
              <a:t>interferograms</a:t>
            </a:r>
            <a:r>
              <a:rPr lang="en-US" baseline="0" dirty="0"/>
              <a:t> the deterministic phase difference terms prevail. If ice is moving at a steady rate, we will see twice as much motion in the </a:t>
            </a:r>
            <a:r>
              <a:rPr lang="en-US" baseline="0" dirty="0" err="1"/>
              <a:t>interferogram</a:t>
            </a:r>
            <a:r>
              <a:rPr lang="en-US" baseline="0" dirty="0"/>
              <a:t> to the left, which has a 12 day temporal baseline, compared to that to the right with a 6 day time separation.</a:t>
            </a:r>
            <a:endParaRPr lang="en-US" dirty="0"/>
          </a:p>
        </p:txBody>
      </p:sp>
      <p:sp>
        <p:nvSpPr>
          <p:cNvPr id="4" name="Slide Number Placeholder 3"/>
          <p:cNvSpPr>
            <a:spLocks noGrp="1"/>
          </p:cNvSpPr>
          <p:nvPr>
            <p:ph type="sldNum" sz="quarter" idx="10"/>
          </p:nvPr>
        </p:nvSpPr>
        <p:spPr/>
        <p:txBody>
          <a:bodyPr/>
          <a:lstStyle/>
          <a:p>
            <a:fld id="{C734BB09-483B-4C4B-A5A4-C02A22055B01}" type="slidenum">
              <a:rPr lang="da-DK" smtClean="0"/>
              <a:pPr/>
              <a:t>26</a:t>
            </a:fld>
            <a:endParaRPr lang="da-DK" dirty="0"/>
          </a:p>
        </p:txBody>
      </p:sp>
    </p:spTree>
    <p:extLst>
      <p:ext uri="{BB962C8B-B14F-4D97-AF65-F5344CB8AC3E}">
        <p14:creationId xmlns:p14="http://schemas.microsoft.com/office/powerpoint/2010/main" val="13839457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As mentioned initially, the reason for generating so many differential </a:t>
            </a:r>
            <a:r>
              <a:rPr lang="en-US" dirty="0" err="1"/>
              <a:t>interferograms</a:t>
            </a:r>
            <a:r>
              <a:rPr lang="en-US" dirty="0"/>
              <a:t> of </a:t>
            </a:r>
            <a:r>
              <a:rPr lang="en-US" dirty="0" err="1"/>
              <a:t>Karrat</a:t>
            </a:r>
            <a:r>
              <a:rPr lang="en-US" dirty="0"/>
              <a:t> fjord was to study landslides and slope-instabilities. These differential </a:t>
            </a:r>
            <a:r>
              <a:rPr lang="en-US" dirty="0" err="1"/>
              <a:t>interferograms</a:t>
            </a:r>
            <a:r>
              <a:rPr lang="en-US" dirty="0"/>
              <a:t> are from a descending Sentinel-1 orbit. What areas are</a:t>
            </a:r>
            <a:r>
              <a:rPr lang="en-US" baseline="0" dirty="0"/>
              <a:t> moving? What can the localized phase noise in certain areas be due to? </a:t>
            </a:r>
            <a:endParaRPr lang="en-US" dirty="0"/>
          </a:p>
          <a:p>
            <a:endParaRPr lang="en-US" dirty="0"/>
          </a:p>
        </p:txBody>
      </p:sp>
      <p:sp>
        <p:nvSpPr>
          <p:cNvPr id="4" name="Slide Number Placeholder 3"/>
          <p:cNvSpPr>
            <a:spLocks noGrp="1"/>
          </p:cNvSpPr>
          <p:nvPr>
            <p:ph type="sldNum" sz="quarter" idx="10"/>
          </p:nvPr>
        </p:nvSpPr>
        <p:spPr/>
        <p:txBody>
          <a:bodyPr/>
          <a:lstStyle/>
          <a:p>
            <a:fld id="{C734BB09-483B-4C4B-A5A4-C02A22055B01}" type="slidenum">
              <a:rPr lang="da-DK" smtClean="0"/>
              <a:pPr/>
              <a:t>27</a:t>
            </a:fld>
            <a:endParaRPr lang="da-DK" dirty="0"/>
          </a:p>
        </p:txBody>
      </p:sp>
    </p:spTree>
    <p:extLst>
      <p:ext uri="{BB962C8B-B14F-4D97-AF65-F5344CB8AC3E}">
        <p14:creationId xmlns:p14="http://schemas.microsoft.com/office/powerpoint/2010/main" val="39368054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We mentioned earlier,</a:t>
            </a:r>
            <a:r>
              <a:rPr lang="en-US" baseline="0" dirty="0"/>
              <a:t> on </a:t>
            </a:r>
            <a:r>
              <a:rPr lang="en-US" baseline="0"/>
              <a:t>slide 19, </a:t>
            </a:r>
            <a:r>
              <a:rPr lang="en-US" baseline="0" dirty="0"/>
              <a:t>that wherever interferometric coherence was high, the interferometric phase difference did not appear to be random. The complex interferometric coherence is defined as the complex cross-correlation coefficient between two SAR images. It’s magnitude, also known as interferometric coherence, is a local measure of statistical similarity between the radar returns at the times of the two acquisitions. Values close to 0 mean the pixel values are dissimilar. Values close to 1 mean that they are very similar. The curve in this slide shows that if coherence values are high, the difference between the random phase terms due to speckle, phi b 1 and phi b 2, have probability distributions which are sharply peaked around a zero mean. Therefore the probability of this difference being small is high when and where the coherence is high. In contrast, when the coherence is low, there is a high probability of the random phase difference values to be high and therefore cover the deterministic ones we are interested in to measure deformation. </a:t>
            </a:r>
            <a:endParaRPr lang="en-US" dirty="0"/>
          </a:p>
          <a:p>
            <a:endParaRPr lang="en-US" dirty="0"/>
          </a:p>
        </p:txBody>
      </p:sp>
      <p:sp>
        <p:nvSpPr>
          <p:cNvPr id="4" name="Slide Number Placeholder 3"/>
          <p:cNvSpPr>
            <a:spLocks noGrp="1"/>
          </p:cNvSpPr>
          <p:nvPr>
            <p:ph type="sldNum" sz="quarter" idx="10"/>
          </p:nvPr>
        </p:nvSpPr>
        <p:spPr/>
        <p:txBody>
          <a:bodyPr/>
          <a:lstStyle/>
          <a:p>
            <a:fld id="{C734BB09-483B-4C4B-A5A4-C02A22055B01}" type="slidenum">
              <a:rPr lang="da-DK" smtClean="0"/>
              <a:pPr/>
              <a:t>28</a:t>
            </a:fld>
            <a:endParaRPr lang="da-DK" dirty="0"/>
          </a:p>
        </p:txBody>
      </p:sp>
    </p:spTree>
    <p:extLst>
      <p:ext uri="{BB962C8B-B14F-4D97-AF65-F5344CB8AC3E}">
        <p14:creationId xmlns:p14="http://schemas.microsoft.com/office/powerpoint/2010/main" val="4051832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Several factors can</a:t>
            </a:r>
            <a:r>
              <a:rPr lang="en-US" baseline="0" dirty="0"/>
              <a:t> influence interferometric coherence and in particular cause coherence to be lost, which is referred to as decorrelation. Geometric decorrelation arises from the horizontal spreading of </a:t>
            </a:r>
            <a:r>
              <a:rPr lang="en-US" baseline="0" dirty="0" err="1"/>
              <a:t>scatterers</a:t>
            </a:r>
            <a:r>
              <a:rPr lang="en-US" baseline="0" dirty="0"/>
              <a:t> within a resolution cell, viewed from different angles at the two acquisition times, due to a non-zero perpendicular baseline and/or squint angle. Volume decorrelation arises from the vertical spreading of </a:t>
            </a:r>
            <a:r>
              <a:rPr lang="en-US" baseline="0" dirty="0" err="1"/>
              <a:t>scatterers</a:t>
            </a:r>
            <a:r>
              <a:rPr lang="en-US" baseline="0" dirty="0"/>
              <a:t> within a resolution cell, due to penetration of the radar signal into a medium such </a:t>
            </a:r>
            <a:r>
              <a:rPr lang="en-US" baseline="0"/>
              <a:t>as ice, snow </a:t>
            </a:r>
            <a:r>
              <a:rPr lang="en-US" baseline="0" dirty="0"/>
              <a:t>or vegetation, and from viewing these returns from different angles due to a non-zero baseline. Temporal decorrelation arises from changes in time of electromagnetic properties of the surface, e.g. due to weather or surface changes such as </a:t>
            </a:r>
            <a:r>
              <a:rPr lang="en-US" baseline="0" dirty="0" err="1"/>
              <a:t>rockfall</a:t>
            </a:r>
            <a:r>
              <a:rPr lang="en-US" baseline="0" dirty="0"/>
              <a:t>, ploughing, </a:t>
            </a:r>
            <a:r>
              <a:rPr lang="en-US" baseline="0" dirty="0" err="1"/>
              <a:t>irrligation</a:t>
            </a:r>
            <a:r>
              <a:rPr lang="en-US" baseline="0" dirty="0"/>
              <a:t>. Thermal noise and processing decorrelation will be neglected in this presentation. </a:t>
            </a:r>
            <a:endParaRPr lang="en-US" dirty="0"/>
          </a:p>
          <a:p>
            <a:endParaRPr lang="en-US" dirty="0"/>
          </a:p>
        </p:txBody>
      </p:sp>
      <p:sp>
        <p:nvSpPr>
          <p:cNvPr id="4" name="Slide Number Placeholder 3"/>
          <p:cNvSpPr>
            <a:spLocks noGrp="1"/>
          </p:cNvSpPr>
          <p:nvPr>
            <p:ph type="sldNum" sz="quarter" idx="10"/>
          </p:nvPr>
        </p:nvSpPr>
        <p:spPr/>
        <p:txBody>
          <a:bodyPr/>
          <a:lstStyle/>
          <a:p>
            <a:fld id="{C734BB09-483B-4C4B-A5A4-C02A22055B01}" type="slidenum">
              <a:rPr lang="da-DK" smtClean="0"/>
              <a:pPr/>
              <a:t>29</a:t>
            </a:fld>
            <a:endParaRPr lang="da-DK" dirty="0"/>
          </a:p>
        </p:txBody>
      </p:sp>
    </p:spTree>
    <p:extLst>
      <p:ext uri="{BB962C8B-B14F-4D97-AF65-F5344CB8AC3E}">
        <p14:creationId xmlns:p14="http://schemas.microsoft.com/office/powerpoint/2010/main" val="36522847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a:t>
            </a:r>
            <a:r>
              <a:rPr lang="en-US" baseline="0" dirty="0"/>
              <a:t> sources of decorrelation can you point out in these Sentinel-1 </a:t>
            </a:r>
            <a:r>
              <a:rPr lang="en-US" baseline="0" dirty="0" err="1"/>
              <a:t>interferograms</a:t>
            </a:r>
            <a:r>
              <a:rPr lang="en-US" baseline="0" dirty="0"/>
              <a:t>?</a:t>
            </a:r>
            <a:endParaRPr lang="en-US" dirty="0"/>
          </a:p>
        </p:txBody>
      </p:sp>
      <p:sp>
        <p:nvSpPr>
          <p:cNvPr id="4" name="Slide Number Placeholder 3"/>
          <p:cNvSpPr>
            <a:spLocks noGrp="1"/>
          </p:cNvSpPr>
          <p:nvPr>
            <p:ph type="sldNum" sz="quarter" idx="10"/>
          </p:nvPr>
        </p:nvSpPr>
        <p:spPr/>
        <p:txBody>
          <a:bodyPr/>
          <a:lstStyle/>
          <a:p>
            <a:fld id="{C734BB09-483B-4C4B-A5A4-C02A22055B01}" type="slidenum">
              <a:rPr lang="da-DK" smtClean="0"/>
              <a:pPr/>
              <a:t>30</a:t>
            </a:fld>
            <a:endParaRPr lang="da-DK" dirty="0"/>
          </a:p>
        </p:txBody>
      </p:sp>
    </p:spTree>
    <p:extLst>
      <p:ext uri="{BB962C8B-B14F-4D97-AF65-F5344CB8AC3E}">
        <p14:creationId xmlns:p14="http://schemas.microsoft.com/office/powerpoint/2010/main" val="2128656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a:t>
            </a:r>
            <a:r>
              <a:rPr lang="en-US" dirty="0"/>
              <a:t>elements</a:t>
            </a:r>
            <a:r>
              <a:rPr lang="en-US" baseline="0" dirty="0"/>
              <a:t> of a SAR image provide sensitivity to motion? One of them is image amplitude. This is a SAR amplitude image of one of the </a:t>
            </a:r>
            <a:r>
              <a:rPr lang="en-US" baseline="0" dirty="0" err="1"/>
              <a:t>Upernavik</a:t>
            </a:r>
            <a:r>
              <a:rPr lang="en-US" baseline="0" dirty="0"/>
              <a:t> glaciers in north west Greenland, acquired by the ENVISAT ASAR sensor in July 2010. If we compare it to the image acquired on the next repeat cycle (35 days later) we might be able to see some areas moving.</a:t>
            </a:r>
            <a:endParaRPr lang="en-US" dirty="0"/>
          </a:p>
        </p:txBody>
      </p:sp>
      <p:sp>
        <p:nvSpPr>
          <p:cNvPr id="4" name="Slide Number Placeholder 3"/>
          <p:cNvSpPr>
            <a:spLocks noGrp="1"/>
          </p:cNvSpPr>
          <p:nvPr>
            <p:ph type="sldNum" sz="quarter" idx="10"/>
          </p:nvPr>
        </p:nvSpPr>
        <p:spPr/>
        <p:txBody>
          <a:bodyPr/>
          <a:lstStyle/>
          <a:p>
            <a:fld id="{C734BB09-483B-4C4B-A5A4-C02A22055B01}" type="slidenum">
              <a:rPr lang="da-DK" smtClean="0"/>
              <a:pPr/>
              <a:t>4</a:t>
            </a:fld>
            <a:endParaRPr lang="da-DK" dirty="0"/>
          </a:p>
        </p:txBody>
      </p:sp>
    </p:spTree>
    <p:extLst>
      <p:ext uri="{BB962C8B-B14F-4D97-AF65-F5344CB8AC3E}">
        <p14:creationId xmlns:p14="http://schemas.microsoft.com/office/powerpoint/2010/main" val="17981425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da-DK"/>
              <a:t>The concepts</a:t>
            </a:r>
            <a:r>
              <a:rPr lang="da-DK" baseline="0"/>
              <a:t> presented so far help us explain most but not all of the phase patterns we have observed in our differential interferograms. </a:t>
            </a:r>
            <a:r>
              <a:rPr lang="en-US"/>
              <a:t>This </a:t>
            </a:r>
            <a:r>
              <a:rPr lang="en-US" dirty="0" err="1"/>
              <a:t>interferogram</a:t>
            </a:r>
            <a:r>
              <a:rPr lang="en-US" dirty="0"/>
              <a:t> for example</a:t>
            </a:r>
            <a:r>
              <a:rPr lang="en-US" baseline="0" dirty="0"/>
              <a:t> shows some clear fringes to ice motion, some localized phase patterns due to slope instabilities, but also a large-scale phase pattern which roughly mimics the shape of the cliff (that is it is correlated with topography). The perpendicular baseline is very low, so it cannot be due to residual height errors, nor is there any geophysical phenomenon which could cause such a deformation pattern. In my experience these effects are due to stratified tropospheric delay. </a:t>
            </a:r>
            <a:r>
              <a:rPr lang="en-US" dirty="0"/>
              <a:t> </a:t>
            </a:r>
          </a:p>
        </p:txBody>
      </p:sp>
      <p:sp>
        <p:nvSpPr>
          <p:cNvPr id="4" name="Slide Number Placeholder 3"/>
          <p:cNvSpPr>
            <a:spLocks noGrp="1"/>
          </p:cNvSpPr>
          <p:nvPr>
            <p:ph type="sldNum" sz="quarter" idx="10"/>
          </p:nvPr>
        </p:nvSpPr>
        <p:spPr/>
        <p:txBody>
          <a:bodyPr/>
          <a:lstStyle/>
          <a:p>
            <a:fld id="{C734BB09-483B-4C4B-A5A4-C02A22055B01}" type="slidenum">
              <a:rPr lang="da-DK" smtClean="0"/>
              <a:pPr/>
              <a:t>31</a:t>
            </a:fld>
            <a:endParaRPr lang="da-DK" dirty="0"/>
          </a:p>
        </p:txBody>
      </p:sp>
    </p:spTree>
    <p:extLst>
      <p:ext uri="{BB962C8B-B14F-4D97-AF65-F5344CB8AC3E}">
        <p14:creationId xmlns:p14="http://schemas.microsoft.com/office/powerpoint/2010/main" val="17062284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Remote sensing satellites orbit the Earth at heights between 500 and 800 km. Therefore the radar waves transmitted and received by </a:t>
            </a:r>
            <a:r>
              <a:rPr lang="en-US" baseline="0" dirty="0" err="1"/>
              <a:t>spaceborne</a:t>
            </a:r>
            <a:r>
              <a:rPr lang="en-US" baseline="0" dirty="0"/>
              <a:t> SARs traverse several atmospheric layers. Microwaves propagating through these layers experience a delay, due to atmospheric refractivity, which depends on some key atmospheric parameters: pressure, temperature, water </a:t>
            </a:r>
            <a:r>
              <a:rPr lang="en-US" baseline="0" dirty="0" err="1"/>
              <a:t>vapour</a:t>
            </a:r>
            <a:r>
              <a:rPr lang="en-US" baseline="0" dirty="0"/>
              <a:t> and liquid water in the troposphere and free electron density or TEC in the ionosphere. The atmospheric refractivity introduces a delay by reducing the propagation speed of the radar waves. Equivalently one can still consider the radar waves to travel at the speed of light through the atmosphere, but besides the geometric distance it is as if they would also have to travel an excess path distance. This excess path is given by the integral of the refractivity along the radar line-of-sight. </a:t>
            </a:r>
            <a:endParaRPr lang="en-US" dirty="0"/>
          </a:p>
        </p:txBody>
      </p:sp>
      <p:sp>
        <p:nvSpPr>
          <p:cNvPr id="4" name="Slide Number Placeholder 3"/>
          <p:cNvSpPr>
            <a:spLocks noGrp="1"/>
          </p:cNvSpPr>
          <p:nvPr>
            <p:ph type="sldNum" sz="quarter" idx="10"/>
          </p:nvPr>
        </p:nvSpPr>
        <p:spPr/>
        <p:txBody>
          <a:bodyPr/>
          <a:lstStyle/>
          <a:p>
            <a:fld id="{C734BB09-483B-4C4B-A5A4-C02A22055B01}" type="slidenum">
              <a:rPr lang="da-DK" smtClean="0"/>
              <a:pPr/>
              <a:t>32</a:t>
            </a:fld>
            <a:endParaRPr lang="da-DK" dirty="0"/>
          </a:p>
        </p:txBody>
      </p:sp>
    </p:spTree>
    <p:extLst>
      <p:ext uri="{BB962C8B-B14F-4D97-AF65-F5344CB8AC3E}">
        <p14:creationId xmlns:p14="http://schemas.microsoft.com/office/powerpoint/2010/main" val="7616591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dirty="0"/>
              <a:t>We</a:t>
            </a:r>
            <a:r>
              <a:rPr lang="en-US" baseline="0" dirty="0"/>
              <a:t> have previously described the working principle of Differential SAR Interferometry (</a:t>
            </a:r>
            <a:r>
              <a:rPr lang="en-US" baseline="0" dirty="0" err="1"/>
              <a:t>DInSAR</a:t>
            </a:r>
            <a:r>
              <a:rPr lang="en-US" baseline="0" dirty="0"/>
              <a:t>). In practice, to actually use this technique to measure ground motion there is a little more to it.</a:t>
            </a:r>
            <a:endParaRPr lang="da-DK" dirty="0"/>
          </a:p>
        </p:txBody>
      </p:sp>
      <p:sp>
        <p:nvSpPr>
          <p:cNvPr id="4" name="Pladsholder til diasnummer 3"/>
          <p:cNvSpPr>
            <a:spLocks noGrp="1"/>
          </p:cNvSpPr>
          <p:nvPr>
            <p:ph type="sldNum" sz="quarter" idx="10"/>
          </p:nvPr>
        </p:nvSpPr>
        <p:spPr/>
        <p:txBody>
          <a:bodyPr/>
          <a:lstStyle/>
          <a:p>
            <a:fld id="{C734BB09-483B-4C4B-A5A4-C02A22055B01}" type="slidenum">
              <a:rPr lang="da-DK" smtClean="0"/>
              <a:pPr/>
              <a:t>33</a:t>
            </a:fld>
            <a:endParaRPr lang="da-DK" dirty="0"/>
          </a:p>
        </p:txBody>
      </p:sp>
    </p:spTree>
    <p:extLst>
      <p:ext uri="{BB962C8B-B14F-4D97-AF65-F5344CB8AC3E}">
        <p14:creationId xmlns:p14="http://schemas.microsoft.com/office/powerpoint/2010/main" val="7205463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equation shows the phase terms, which appear in an </a:t>
            </a:r>
            <a:r>
              <a:rPr lang="en-US" dirty="0" err="1"/>
              <a:t>interferogram</a:t>
            </a:r>
            <a:r>
              <a:rPr lang="en-US" dirty="0"/>
              <a:t>. In</a:t>
            </a:r>
            <a:r>
              <a:rPr lang="en-US" baseline="0" dirty="0"/>
              <a:t> a differential </a:t>
            </a:r>
            <a:r>
              <a:rPr lang="en-US" baseline="0" dirty="0" err="1"/>
              <a:t>interferogram</a:t>
            </a:r>
            <a:r>
              <a:rPr lang="en-US" baseline="0" dirty="0"/>
              <a:t> the flat-Earth and topographic contributions are removed, using an Earth ellipsoid model and topographic information derived from a Digital Elevation Model (DEM). Of course any errors in the DEM, will lead to residual phase errors, due to uncompensated height variations. Then there are two noise sources, namely the atmospheric and the decorrelation terms. The atmospheric phase is in general difficult to reduce, due to its spatial correlation. Phase noise related to speckle is spatially (much more) uncorrelated and can be reduced by phase filtering techniques, which we will discuss later on. Finally, the phase we observe is that of a complex number, which means that it is “wrapped” between –pi and pi. Although we cannot recover the absolute phase, we can recover the phase differences among </a:t>
            </a:r>
            <a:r>
              <a:rPr lang="en-US" baseline="0" dirty="0" err="1"/>
              <a:t>interferogram</a:t>
            </a:r>
            <a:r>
              <a:rPr lang="en-US" baseline="0" dirty="0"/>
              <a:t> pixels, through a procedure known as two-dimensional phase unwrapping.  </a:t>
            </a:r>
            <a:r>
              <a:rPr lang="en-US" dirty="0"/>
              <a:t> </a:t>
            </a:r>
          </a:p>
        </p:txBody>
      </p:sp>
      <p:sp>
        <p:nvSpPr>
          <p:cNvPr id="4" name="Slide Number Placeholder 3"/>
          <p:cNvSpPr>
            <a:spLocks noGrp="1"/>
          </p:cNvSpPr>
          <p:nvPr>
            <p:ph type="sldNum" sz="quarter" idx="10"/>
          </p:nvPr>
        </p:nvSpPr>
        <p:spPr/>
        <p:txBody>
          <a:bodyPr/>
          <a:lstStyle/>
          <a:p>
            <a:fld id="{C734BB09-483B-4C4B-A5A4-C02A22055B01}" type="slidenum">
              <a:rPr lang="da-DK" smtClean="0"/>
              <a:pPr/>
              <a:t>34</a:t>
            </a:fld>
            <a:endParaRPr lang="da-DK" dirty="0"/>
          </a:p>
        </p:txBody>
      </p:sp>
    </p:spTree>
    <p:extLst>
      <p:ext uri="{BB962C8B-B14F-4D97-AF65-F5344CB8AC3E}">
        <p14:creationId xmlns:p14="http://schemas.microsoft.com/office/powerpoint/2010/main" val="24226570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t>
            </a:r>
            <a:r>
              <a:rPr lang="en-US" baseline="0" dirty="0"/>
              <a:t>he processing steps can be grouped into two high-level tasks. The first is to generate our best estimate of the wrapped interferometric phase and of interferometric coherence. The second part requires two-dimensional phase unwrapping and scaling of the unwrapped phase to generate a line-of-sight deformation map. </a:t>
            </a:r>
            <a:endParaRPr lang="en-US" dirty="0"/>
          </a:p>
        </p:txBody>
      </p:sp>
      <p:sp>
        <p:nvSpPr>
          <p:cNvPr id="4" name="Slide Number Placeholder 3"/>
          <p:cNvSpPr>
            <a:spLocks noGrp="1"/>
          </p:cNvSpPr>
          <p:nvPr>
            <p:ph type="sldNum" sz="quarter" idx="10"/>
          </p:nvPr>
        </p:nvSpPr>
        <p:spPr/>
        <p:txBody>
          <a:bodyPr/>
          <a:lstStyle/>
          <a:p>
            <a:fld id="{C734BB09-483B-4C4B-A5A4-C02A22055B01}" type="slidenum">
              <a:rPr lang="da-DK" smtClean="0"/>
              <a:pPr/>
              <a:t>35</a:t>
            </a:fld>
            <a:endParaRPr lang="da-DK" dirty="0"/>
          </a:p>
        </p:txBody>
      </p:sp>
    </p:spTree>
    <p:extLst>
      <p:ext uri="{BB962C8B-B14F-4D97-AF65-F5344CB8AC3E}">
        <p14:creationId xmlns:p14="http://schemas.microsoft.com/office/powerpoint/2010/main" val="17940334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dirty="0"/>
              <a:t>We</a:t>
            </a:r>
            <a:r>
              <a:rPr lang="en-US" baseline="0" dirty="0"/>
              <a:t> have previously described the working principle of Differential SAR Interferometry (</a:t>
            </a:r>
            <a:r>
              <a:rPr lang="en-US" baseline="0" dirty="0" err="1"/>
              <a:t>DInSAR</a:t>
            </a:r>
            <a:r>
              <a:rPr lang="en-US" baseline="0" dirty="0"/>
              <a:t>). To actually use this technique to measure ground motion, we must go into more details.</a:t>
            </a:r>
            <a:endParaRPr lang="da-DK" dirty="0"/>
          </a:p>
        </p:txBody>
      </p:sp>
      <p:sp>
        <p:nvSpPr>
          <p:cNvPr id="4" name="Pladsholder til diasnummer 3"/>
          <p:cNvSpPr>
            <a:spLocks noGrp="1"/>
          </p:cNvSpPr>
          <p:nvPr>
            <p:ph type="sldNum" sz="quarter" idx="10"/>
          </p:nvPr>
        </p:nvSpPr>
        <p:spPr/>
        <p:txBody>
          <a:bodyPr/>
          <a:lstStyle/>
          <a:p>
            <a:fld id="{C734BB09-483B-4C4B-A5A4-C02A22055B01}" type="slidenum">
              <a:rPr lang="da-DK" smtClean="0"/>
              <a:pPr/>
              <a:t>36</a:t>
            </a:fld>
            <a:endParaRPr lang="da-DK" dirty="0"/>
          </a:p>
        </p:txBody>
      </p:sp>
    </p:spTree>
    <p:extLst>
      <p:ext uri="{BB962C8B-B14F-4D97-AF65-F5344CB8AC3E}">
        <p14:creationId xmlns:p14="http://schemas.microsoft.com/office/powerpoint/2010/main" val="3893319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An operational way of forming an </a:t>
            </a:r>
            <a:r>
              <a:rPr lang="en-US" baseline="0" dirty="0" err="1"/>
              <a:t>interferogram</a:t>
            </a:r>
            <a:r>
              <a:rPr lang="en-US" baseline="0" dirty="0"/>
              <a:t> is to use its definition, which consists in the complex multiplication in the equation above. Each pixel in complex image 1 is multiplied by the complex conjugate of the corresponding pixel in image 2. The resulting phase represents the wrapped interferometric phase. However, this assumes that the two complex images are aligned, so that corresponding pixels in the two images also cover the same area on ground. This is not the case in general when you download two SAR acquisitions, and a processing step called “</a:t>
            </a:r>
            <a:r>
              <a:rPr lang="en-US" baseline="0" dirty="0" err="1"/>
              <a:t>coregistration</a:t>
            </a:r>
            <a:r>
              <a:rPr lang="en-US" baseline="0" dirty="0"/>
              <a:t>” is required to align the two images before a complex </a:t>
            </a:r>
            <a:r>
              <a:rPr lang="en-US" baseline="0" dirty="0" err="1"/>
              <a:t>interferogram</a:t>
            </a:r>
            <a:r>
              <a:rPr lang="en-US" baseline="0" dirty="0"/>
              <a:t> can be formed. </a:t>
            </a:r>
            <a:endParaRPr lang="en-US" dirty="0"/>
          </a:p>
        </p:txBody>
      </p:sp>
      <p:sp>
        <p:nvSpPr>
          <p:cNvPr id="4" name="Slide Number Placeholder 3"/>
          <p:cNvSpPr>
            <a:spLocks noGrp="1"/>
          </p:cNvSpPr>
          <p:nvPr>
            <p:ph type="sldNum" sz="quarter" idx="10"/>
          </p:nvPr>
        </p:nvSpPr>
        <p:spPr/>
        <p:txBody>
          <a:bodyPr/>
          <a:lstStyle/>
          <a:p>
            <a:fld id="{C734BB09-483B-4C4B-A5A4-C02A22055B01}" type="slidenum">
              <a:rPr lang="da-DK" smtClean="0"/>
              <a:pPr/>
              <a:t>37</a:t>
            </a:fld>
            <a:endParaRPr lang="da-DK" dirty="0"/>
          </a:p>
        </p:txBody>
      </p:sp>
    </p:spTree>
    <p:extLst>
      <p:ext uri="{BB962C8B-B14F-4D97-AF65-F5344CB8AC3E}">
        <p14:creationId xmlns:p14="http://schemas.microsoft.com/office/powerpoint/2010/main" val="20808918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a:t>To summarize the concepts mentioned so far, given two images, which are called master and slave images in SAR jargon, these are first of all aligned in the </a:t>
            </a:r>
            <a:r>
              <a:rPr lang="en-US" baseline="0" dirty="0" err="1"/>
              <a:t>coregistration</a:t>
            </a:r>
            <a:r>
              <a:rPr lang="en-US" baseline="0" dirty="0"/>
              <a:t> processing step. In the case of wide-area acquisition modes, such as the Sentinel-1 TOPS images shown in this slide, </a:t>
            </a:r>
            <a:r>
              <a:rPr lang="en-US" baseline="0" dirty="0" err="1"/>
              <a:t>coregistration</a:t>
            </a:r>
            <a:r>
              <a:rPr lang="en-US" baseline="0" dirty="0"/>
              <a:t> must be carried out between corresponding image bursts in the two images to avoid geometric decorrelation. Once the bursts are aligned, we can form the differential </a:t>
            </a:r>
            <a:r>
              <a:rPr lang="en-US" baseline="0" dirty="0" err="1"/>
              <a:t>interferogram</a:t>
            </a:r>
            <a:r>
              <a:rPr lang="en-US" baseline="0" dirty="0"/>
              <a:t> by performing a </a:t>
            </a:r>
            <a:r>
              <a:rPr lang="en-US" baseline="0" dirty="0" err="1"/>
              <a:t>pixelwise</a:t>
            </a:r>
            <a:r>
              <a:rPr lang="en-US" baseline="0" dirty="0"/>
              <a:t> complex multiplication and remove the uninteresting flat Earth and topographic phases using a DEM. At this stage we can stitch together the bursts eliminating the overlap regions, an operation known as mosaicking or </a:t>
            </a:r>
            <a:r>
              <a:rPr lang="en-US" baseline="0" dirty="0" err="1"/>
              <a:t>debursting</a:t>
            </a:r>
            <a:r>
              <a:rPr lang="en-US" baseline="0" dirty="0"/>
              <a:t>. One can either mosaic the complex images and then form the </a:t>
            </a:r>
            <a:r>
              <a:rPr lang="en-US" baseline="0" dirty="0" err="1"/>
              <a:t>interferogram</a:t>
            </a:r>
            <a:r>
              <a:rPr lang="en-US" baseline="0" dirty="0"/>
              <a:t>, or form the </a:t>
            </a:r>
            <a:r>
              <a:rPr lang="en-US" baseline="0" dirty="0" err="1"/>
              <a:t>interferograms</a:t>
            </a:r>
            <a:r>
              <a:rPr lang="en-US" baseline="0" dirty="0"/>
              <a:t> burst-by-burst and mosaic them. Finally, we will need to reduce the phase noise of the </a:t>
            </a:r>
            <a:r>
              <a:rPr lang="en-US" baseline="0" dirty="0" err="1"/>
              <a:t>interferogram</a:t>
            </a:r>
            <a:r>
              <a:rPr lang="en-US" baseline="0" dirty="0"/>
              <a:t>, a step known as </a:t>
            </a:r>
            <a:r>
              <a:rPr lang="en-US" baseline="0" dirty="0" err="1"/>
              <a:t>interferogram</a:t>
            </a:r>
            <a:r>
              <a:rPr lang="en-US" baseline="0" dirty="0"/>
              <a:t> “filtering”. Typically it will also be useful also to estimate the interferometric coherence as a quality parameter.</a:t>
            </a:r>
            <a:endParaRPr lang="en-US" dirty="0"/>
          </a:p>
          <a:p>
            <a:endParaRPr lang="en-US" dirty="0"/>
          </a:p>
        </p:txBody>
      </p:sp>
      <p:sp>
        <p:nvSpPr>
          <p:cNvPr id="4" name="Slide Number Placeholder 3"/>
          <p:cNvSpPr>
            <a:spLocks noGrp="1"/>
          </p:cNvSpPr>
          <p:nvPr>
            <p:ph type="sldNum" sz="quarter" idx="10"/>
          </p:nvPr>
        </p:nvSpPr>
        <p:spPr/>
        <p:txBody>
          <a:bodyPr/>
          <a:lstStyle/>
          <a:p>
            <a:fld id="{C734BB09-483B-4C4B-A5A4-C02A22055B01}" type="slidenum">
              <a:rPr lang="da-DK" smtClean="0"/>
              <a:pPr/>
              <a:t>38</a:t>
            </a:fld>
            <a:endParaRPr lang="da-DK" dirty="0"/>
          </a:p>
        </p:txBody>
      </p:sp>
    </p:spTree>
    <p:extLst>
      <p:ext uri="{BB962C8B-B14F-4D97-AF65-F5344CB8AC3E}">
        <p14:creationId xmlns:p14="http://schemas.microsoft.com/office/powerpoint/2010/main" val="41840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Let’s look at</a:t>
            </a:r>
            <a:r>
              <a:rPr lang="en-US" baseline="0" dirty="0"/>
              <a:t> an application example more in detail.</a:t>
            </a:r>
            <a:r>
              <a:rPr lang="en-US" dirty="0"/>
              <a:t> We will consider a Sentinel-1a</a:t>
            </a:r>
            <a:r>
              <a:rPr lang="en-US" baseline="0" dirty="0"/>
              <a:t> TOPS image pair spanning the 2016 Kumamoto earthquake, Japan. The swaths and bursts are shown by the red rectangles in the image. There is more than one type of Sentinel product which can be downloaded (SLC, GRD, etc.), but only the Single Look Complex (SLC) product is suitable for interferometry, since the phase information is retained. We will also need a Digital Elevation Model, both for the </a:t>
            </a:r>
            <a:r>
              <a:rPr lang="en-US" baseline="0" dirty="0" err="1"/>
              <a:t>coregistration</a:t>
            </a:r>
            <a:r>
              <a:rPr lang="en-US" baseline="0" dirty="0"/>
              <a:t> step and to remove the topographic phase, and finally we can use the most accurate Sentinel orbits, which are called Precise Orbit Ephemerides (POE) orbits, and are available 21 days after the data acquisition. Note that if we are in a hurry to process a very recent acquisition we can always use the Restituted Orbits (RES orbital product), available 3 hours after the acquisition.</a:t>
            </a:r>
            <a:endParaRPr lang="en-US" dirty="0"/>
          </a:p>
          <a:p>
            <a:endParaRPr lang="en-US" dirty="0"/>
          </a:p>
        </p:txBody>
      </p:sp>
      <p:sp>
        <p:nvSpPr>
          <p:cNvPr id="4" name="Slide Number Placeholder 3"/>
          <p:cNvSpPr>
            <a:spLocks noGrp="1"/>
          </p:cNvSpPr>
          <p:nvPr>
            <p:ph type="sldNum" sz="quarter" idx="10"/>
          </p:nvPr>
        </p:nvSpPr>
        <p:spPr/>
        <p:txBody>
          <a:bodyPr/>
          <a:lstStyle/>
          <a:p>
            <a:fld id="{C734BB09-483B-4C4B-A5A4-C02A22055B01}" type="slidenum">
              <a:rPr lang="da-DK" smtClean="0"/>
              <a:pPr/>
              <a:t>39</a:t>
            </a:fld>
            <a:endParaRPr lang="da-DK" dirty="0"/>
          </a:p>
        </p:txBody>
      </p:sp>
    </p:spTree>
    <p:extLst>
      <p:ext uri="{BB962C8B-B14F-4D97-AF65-F5344CB8AC3E}">
        <p14:creationId xmlns:p14="http://schemas.microsoft.com/office/powerpoint/2010/main" val="6493240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consider only 3 bursts from the first swath, and for each burst we form a differential interferogram, by coregistering</a:t>
            </a:r>
            <a:r>
              <a:rPr lang="en-US" baseline="0"/>
              <a:t> the images, and by estimating and removing the flattening and topographic phase. The result is the interferogram you see in this slide. The dense fringes we see are due to the ground deformation caused by the earthquake. Do you remember how much deformation one fringe represents? Each fringe represents half a wavelength of deformation, which corresponds to 2.8 cm for Sentinel-1. </a:t>
            </a:r>
            <a:r>
              <a:rPr lang="en-US"/>
              <a:t>As</a:t>
            </a:r>
            <a:r>
              <a:rPr lang="en-US" baseline="0"/>
              <a:t> </a:t>
            </a:r>
            <a:r>
              <a:rPr lang="en-US" baseline="0" dirty="0"/>
              <a:t>you see the phase is quite noisy. We try to reduce this noise by averaging and subsampling the complex </a:t>
            </a:r>
            <a:r>
              <a:rPr lang="en-US" baseline="0" dirty="0" err="1"/>
              <a:t>interferogram</a:t>
            </a:r>
            <a:r>
              <a:rPr lang="en-US" baseline="0" dirty="0"/>
              <a:t>, a processing step which is called “multi-looking” in SAR jargon.</a:t>
            </a:r>
            <a:endParaRPr lang="en-US" dirty="0"/>
          </a:p>
        </p:txBody>
      </p:sp>
      <p:sp>
        <p:nvSpPr>
          <p:cNvPr id="4" name="Slide Number Placeholder 3"/>
          <p:cNvSpPr>
            <a:spLocks noGrp="1"/>
          </p:cNvSpPr>
          <p:nvPr>
            <p:ph type="sldNum" sz="quarter" idx="10"/>
          </p:nvPr>
        </p:nvSpPr>
        <p:spPr/>
        <p:txBody>
          <a:bodyPr/>
          <a:lstStyle/>
          <a:p>
            <a:fld id="{C734BB09-483B-4C4B-A5A4-C02A22055B01}" type="slidenum">
              <a:rPr lang="da-DK" smtClean="0"/>
              <a:pPr/>
              <a:t>40</a:t>
            </a:fld>
            <a:endParaRPr lang="da-DK" dirty="0"/>
          </a:p>
        </p:txBody>
      </p:sp>
    </p:spTree>
    <p:extLst>
      <p:ext uri="{BB962C8B-B14F-4D97-AF65-F5344CB8AC3E}">
        <p14:creationId xmlns:p14="http://schemas.microsoft.com/office/powerpoint/2010/main" val="33303213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Did you see anything</a:t>
            </a:r>
            <a:r>
              <a:rPr lang="en-US" baseline="0" dirty="0"/>
              <a:t> move? In which direction? Well if you have seen the main glacier tongue flow into the ocean towards the bottom-left, your brain has just carried out a processing algorithm called SAR </a:t>
            </a:r>
            <a:r>
              <a:rPr lang="en-US" baseline="0"/>
              <a:t>feature tracking! </a:t>
            </a:r>
            <a:endParaRPr lang="en-US" dirty="0"/>
          </a:p>
        </p:txBody>
      </p:sp>
      <p:sp>
        <p:nvSpPr>
          <p:cNvPr id="4" name="Slide Number Placeholder 3"/>
          <p:cNvSpPr>
            <a:spLocks noGrp="1"/>
          </p:cNvSpPr>
          <p:nvPr>
            <p:ph type="sldNum" sz="quarter" idx="10"/>
          </p:nvPr>
        </p:nvSpPr>
        <p:spPr/>
        <p:txBody>
          <a:bodyPr/>
          <a:lstStyle/>
          <a:p>
            <a:fld id="{C734BB09-483B-4C4B-A5A4-C02A22055B01}" type="slidenum">
              <a:rPr lang="da-DK" smtClean="0"/>
              <a:pPr/>
              <a:t>5</a:t>
            </a:fld>
            <a:endParaRPr lang="da-DK" dirty="0"/>
          </a:p>
        </p:txBody>
      </p:sp>
    </p:spTree>
    <p:extLst>
      <p:ext uri="{BB962C8B-B14F-4D97-AF65-F5344CB8AC3E}">
        <p14:creationId xmlns:p14="http://schemas.microsoft.com/office/powerpoint/2010/main" val="15293805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After</a:t>
            </a:r>
            <a:r>
              <a:rPr lang="en-US" baseline="0" dirty="0"/>
              <a:t> multi-looking </a:t>
            </a:r>
            <a:r>
              <a:rPr lang="en-US" dirty="0"/>
              <a:t>the fringes are much more visible. Note also that the number of pixels on each axis is less than in the original unfiltered</a:t>
            </a:r>
            <a:r>
              <a:rPr lang="en-US" baseline="0" dirty="0"/>
              <a:t> </a:t>
            </a:r>
            <a:r>
              <a:rPr lang="en-US" baseline="0" dirty="0" err="1"/>
              <a:t>interferogram</a:t>
            </a:r>
            <a:r>
              <a:rPr lang="en-US" dirty="0"/>
              <a:t>.</a:t>
            </a:r>
          </a:p>
          <a:p>
            <a:endParaRPr lang="en-US" dirty="0"/>
          </a:p>
        </p:txBody>
      </p:sp>
      <p:sp>
        <p:nvSpPr>
          <p:cNvPr id="4" name="Slide Number Placeholder 3"/>
          <p:cNvSpPr>
            <a:spLocks noGrp="1"/>
          </p:cNvSpPr>
          <p:nvPr>
            <p:ph type="sldNum" sz="quarter" idx="10"/>
          </p:nvPr>
        </p:nvSpPr>
        <p:spPr/>
        <p:txBody>
          <a:bodyPr/>
          <a:lstStyle/>
          <a:p>
            <a:fld id="{C734BB09-483B-4C4B-A5A4-C02A22055B01}" type="slidenum">
              <a:rPr lang="da-DK" smtClean="0"/>
              <a:pPr/>
              <a:t>41</a:t>
            </a:fld>
            <a:endParaRPr lang="da-DK" dirty="0"/>
          </a:p>
        </p:txBody>
      </p:sp>
    </p:spTree>
    <p:extLst>
      <p:ext uri="{BB962C8B-B14F-4D97-AF65-F5344CB8AC3E}">
        <p14:creationId xmlns:p14="http://schemas.microsoft.com/office/powerpoint/2010/main" val="20716155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Multi-looking</a:t>
            </a:r>
            <a:r>
              <a:rPr lang="en-US" baseline="0" dirty="0"/>
              <a:t> is simple, but the larger the filter windows, the lower the resulting spatial resolution. Furthermore, multi-looking applies the same amount of filtering to all areas of the image, even though the noise levels are not the same. An adaptive filtering method which is very often used after the multi-looking step is known as Goldstein filtering. The results of applying this method to the multi-looked complex </a:t>
            </a:r>
            <a:r>
              <a:rPr lang="en-US" baseline="0" dirty="0" err="1"/>
              <a:t>interferogram</a:t>
            </a:r>
            <a:r>
              <a:rPr lang="en-US" baseline="0" dirty="0"/>
              <a:t> is shown here. The fringes now stand out much more clearly. </a:t>
            </a:r>
            <a:endParaRPr lang="en-US" dirty="0"/>
          </a:p>
          <a:p>
            <a:endParaRPr lang="en-US" dirty="0"/>
          </a:p>
        </p:txBody>
      </p:sp>
      <p:sp>
        <p:nvSpPr>
          <p:cNvPr id="4" name="Slide Number Placeholder 3"/>
          <p:cNvSpPr>
            <a:spLocks noGrp="1"/>
          </p:cNvSpPr>
          <p:nvPr>
            <p:ph type="sldNum" sz="quarter" idx="10"/>
          </p:nvPr>
        </p:nvSpPr>
        <p:spPr/>
        <p:txBody>
          <a:bodyPr/>
          <a:lstStyle/>
          <a:p>
            <a:fld id="{C734BB09-483B-4C4B-A5A4-C02A22055B01}" type="slidenum">
              <a:rPr lang="da-DK" smtClean="0"/>
              <a:pPr/>
              <a:t>42</a:t>
            </a:fld>
            <a:endParaRPr lang="da-DK" dirty="0"/>
          </a:p>
        </p:txBody>
      </p:sp>
    </p:spTree>
    <p:extLst>
      <p:ext uri="{BB962C8B-B14F-4D97-AF65-F5344CB8AC3E}">
        <p14:creationId xmlns:p14="http://schemas.microsoft.com/office/powerpoint/2010/main" val="17035084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Multi-looking consists in spatially filtering</a:t>
            </a:r>
            <a:r>
              <a:rPr lang="en-US" baseline="0" dirty="0"/>
              <a:t> the complex </a:t>
            </a:r>
            <a:r>
              <a:rPr lang="en-US" baseline="0" dirty="0" err="1"/>
              <a:t>interferogram</a:t>
            </a:r>
            <a:r>
              <a:rPr lang="en-US" baseline="0" dirty="0"/>
              <a:t> values. The simplest filter is a box-filter, in which case multi-looking reduces to a moving average. Typically, when using an interferometric processing software, the user will be asked to specify the size of the multi-looking window, meaning the size of the spatial filter in both slant-range and azimuth. We choose this so that the resulting area on ground is a square, and since the pixel spacing for Sentinel-1 is about 14 m in azimuth and 2.33 m in slant-range, which corresponds to 3.8 m in ground-range at the center of the IW2 swath, the window size in slant-range is typically chosen to be 4 times larger than the one in azimuth. In the example we see here, a box-filter  window size of 3 pixels in azimuth and 12 pixels in slant-range has been used. Finally, after filtering we can also reduce decimate the data, which is why the number of image pixels in each dimension is reduced after the multi-looking step in the </a:t>
            </a:r>
            <a:r>
              <a:rPr lang="en-US" baseline="0" dirty="0" err="1"/>
              <a:t>interferograms</a:t>
            </a:r>
            <a:r>
              <a:rPr lang="en-US" baseline="0" dirty="0"/>
              <a:t> you see. In this case decimation was carried out selecting every 3</a:t>
            </a:r>
            <a:r>
              <a:rPr lang="en-US" baseline="30000" dirty="0"/>
              <a:t>rd</a:t>
            </a:r>
            <a:r>
              <a:rPr lang="en-US" baseline="0" dirty="0"/>
              <a:t> pixel in azimuth and every 12</a:t>
            </a:r>
            <a:r>
              <a:rPr lang="en-US" baseline="30000" dirty="0"/>
              <a:t>th</a:t>
            </a:r>
            <a:r>
              <a:rPr lang="en-US" baseline="0" dirty="0"/>
              <a:t> pixel in slant-range, even though this is an oversimplified procedure compared to what would be done by a real </a:t>
            </a:r>
            <a:r>
              <a:rPr lang="en-US" baseline="0" dirty="0" err="1"/>
              <a:t>InSAR</a:t>
            </a:r>
            <a:r>
              <a:rPr lang="en-US" baseline="0" dirty="0"/>
              <a:t> processor.   </a:t>
            </a:r>
            <a:endParaRPr lang="en-US" dirty="0"/>
          </a:p>
          <a:p>
            <a:endParaRPr lang="en-US" dirty="0"/>
          </a:p>
        </p:txBody>
      </p:sp>
      <p:sp>
        <p:nvSpPr>
          <p:cNvPr id="4" name="Slide Number Placeholder 3"/>
          <p:cNvSpPr>
            <a:spLocks noGrp="1"/>
          </p:cNvSpPr>
          <p:nvPr>
            <p:ph type="sldNum" sz="quarter" idx="10"/>
          </p:nvPr>
        </p:nvSpPr>
        <p:spPr/>
        <p:txBody>
          <a:bodyPr/>
          <a:lstStyle/>
          <a:p>
            <a:fld id="{C734BB09-483B-4C4B-A5A4-C02A22055B01}" type="slidenum">
              <a:rPr lang="da-DK" smtClean="0"/>
              <a:pPr/>
              <a:t>43</a:t>
            </a:fld>
            <a:endParaRPr lang="da-DK" dirty="0"/>
          </a:p>
        </p:txBody>
      </p:sp>
    </p:spTree>
    <p:extLst>
      <p:ext uri="{BB962C8B-B14F-4D97-AF65-F5344CB8AC3E}">
        <p14:creationId xmlns:p14="http://schemas.microsoft.com/office/powerpoint/2010/main" val="33004781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Goldstein filtering boosts</a:t>
            </a:r>
            <a:r>
              <a:rPr lang="en-US" baseline="0" dirty="0"/>
              <a:t> the dominant local fringes. Very much like our eye, this method enhances fringes which are barely visible under the noise. The method is adaptive, meaning that it behaves differently depending on the local properties of the image. In a region with a dominant frequency, this frequency is enhanced, whereas in a region with only noise, where no dominant fringe is present, the filter doesn’t do much. There are two parameters a user should specify when running a software implementing this method: the first parameter is the window size within which the dominant spatial frequencies are estimated (typically between 16 and 64 pixels in both slant-range and azimuth); secondly, a parameter referred to as “alpha” in the reference paper describing this method, which determines the strength of the filter. Reasonable values of alpha lie between 0, which means no filtering, and 1, which is a strong filter. </a:t>
            </a:r>
            <a:endParaRPr lang="en-US" dirty="0"/>
          </a:p>
        </p:txBody>
      </p:sp>
      <p:sp>
        <p:nvSpPr>
          <p:cNvPr id="4" name="Slide Number Placeholder 3"/>
          <p:cNvSpPr>
            <a:spLocks noGrp="1"/>
          </p:cNvSpPr>
          <p:nvPr>
            <p:ph type="sldNum" sz="quarter" idx="10"/>
          </p:nvPr>
        </p:nvSpPr>
        <p:spPr/>
        <p:txBody>
          <a:bodyPr/>
          <a:lstStyle/>
          <a:p>
            <a:fld id="{C734BB09-483B-4C4B-A5A4-C02A22055B01}" type="slidenum">
              <a:rPr lang="da-DK" smtClean="0"/>
              <a:pPr/>
              <a:t>44</a:t>
            </a:fld>
            <a:endParaRPr lang="da-DK" dirty="0"/>
          </a:p>
        </p:txBody>
      </p:sp>
    </p:spTree>
    <p:extLst>
      <p:ext uri="{BB962C8B-B14F-4D97-AF65-F5344CB8AC3E}">
        <p14:creationId xmlns:p14="http://schemas.microsoft.com/office/powerpoint/2010/main" val="4367948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Typically the interferometric coherence is also computed</a:t>
            </a:r>
            <a:r>
              <a:rPr lang="en-US" baseline="0" dirty="0"/>
              <a:t> as a quality parameter. Care must be taken though if </a:t>
            </a:r>
            <a:r>
              <a:rPr lang="en-US" baseline="0" dirty="0" err="1"/>
              <a:t>interferogram</a:t>
            </a:r>
            <a:r>
              <a:rPr lang="en-US" baseline="0" dirty="0"/>
              <a:t> filtering steps such as the Goldstein filtering are used, since these will change the properties of the phase, in ways which are not represented by the coherence. This is how the coherence map looks for the Kumamoto area. Can you guess/remember which sources of decorrelation there might be, looking at the optical image in the inset in the bottom-right corner?</a:t>
            </a:r>
            <a:endParaRPr lang="en-US" dirty="0"/>
          </a:p>
        </p:txBody>
      </p:sp>
      <p:sp>
        <p:nvSpPr>
          <p:cNvPr id="4" name="Slide Number Placeholder 3"/>
          <p:cNvSpPr>
            <a:spLocks noGrp="1"/>
          </p:cNvSpPr>
          <p:nvPr>
            <p:ph type="sldNum" sz="quarter" idx="10"/>
          </p:nvPr>
        </p:nvSpPr>
        <p:spPr/>
        <p:txBody>
          <a:bodyPr/>
          <a:lstStyle/>
          <a:p>
            <a:fld id="{C734BB09-483B-4C4B-A5A4-C02A22055B01}" type="slidenum">
              <a:rPr lang="da-DK" smtClean="0"/>
              <a:pPr/>
              <a:t>45</a:t>
            </a:fld>
            <a:endParaRPr lang="da-DK" dirty="0"/>
          </a:p>
        </p:txBody>
      </p:sp>
    </p:spTree>
    <p:extLst>
      <p:ext uri="{BB962C8B-B14F-4D97-AF65-F5344CB8AC3E}">
        <p14:creationId xmlns:p14="http://schemas.microsoft.com/office/powerpoint/2010/main" val="23837910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Computing the coherence is also an estimation</a:t>
            </a:r>
            <a:r>
              <a:rPr lang="en-US" baseline="0" dirty="0"/>
              <a:t> problem, rather than a deterministic calculation</a:t>
            </a:r>
            <a:r>
              <a:rPr lang="en-US" dirty="0"/>
              <a:t>. This</a:t>
            </a:r>
            <a:r>
              <a:rPr lang="en-US" baseline="0" dirty="0"/>
              <a:t> is because the coherence definition cannot be applied directly, since this would require a large number of speckle realizations to compute the expected values </a:t>
            </a:r>
            <a:r>
              <a:rPr lang="en-US" i="1" baseline="0" dirty="0"/>
              <a:t>E</a:t>
            </a:r>
            <a:r>
              <a:rPr lang="en-US" baseline="0" dirty="0"/>
              <a:t>() . A practical way to estimate coherence is to replace the expected values with spatial averages, </a:t>
            </a:r>
            <a:r>
              <a:rPr lang="en-US" dirty="0"/>
              <a:t>computing the magnitude of the so called “sample coherence”.</a:t>
            </a:r>
            <a:r>
              <a:rPr lang="en-US" baseline="0" dirty="0"/>
              <a:t> The underlying assumption is that the speckle affecting </a:t>
            </a:r>
            <a:r>
              <a:rPr lang="en-US" baseline="0" dirty="0" err="1"/>
              <a:t>neighbouring</a:t>
            </a:r>
            <a:r>
              <a:rPr lang="en-US" baseline="0" dirty="0"/>
              <a:t> pixels belongs to the same random distribution, so averaging close-by pixels is the same as averaging different speckle realizations. As for multi-looking, all known deterministic phase contributions (flat Earth and DEM topography) must be removed before averaging the complex pixel values. Not doing this will result in an underestimation of the coherence. </a:t>
            </a:r>
            <a:endParaRPr lang="en-US" dirty="0"/>
          </a:p>
        </p:txBody>
      </p:sp>
      <p:sp>
        <p:nvSpPr>
          <p:cNvPr id="4" name="Slide Number Placeholder 3"/>
          <p:cNvSpPr>
            <a:spLocks noGrp="1"/>
          </p:cNvSpPr>
          <p:nvPr>
            <p:ph type="sldNum" sz="quarter" idx="10"/>
          </p:nvPr>
        </p:nvSpPr>
        <p:spPr/>
        <p:txBody>
          <a:bodyPr/>
          <a:lstStyle/>
          <a:p>
            <a:fld id="{C734BB09-483B-4C4B-A5A4-C02A22055B01}" type="slidenum">
              <a:rPr lang="da-DK" smtClean="0"/>
              <a:pPr/>
              <a:t>46</a:t>
            </a:fld>
            <a:endParaRPr lang="da-DK" dirty="0"/>
          </a:p>
        </p:txBody>
      </p:sp>
    </p:spTree>
    <p:extLst>
      <p:ext uri="{BB962C8B-B14F-4D97-AF65-F5344CB8AC3E}">
        <p14:creationId xmlns:p14="http://schemas.microsoft.com/office/powerpoint/2010/main" val="36267167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dirty="0"/>
              <a:t>We</a:t>
            </a:r>
            <a:r>
              <a:rPr lang="en-US" baseline="0" dirty="0"/>
              <a:t> have now gone through the steps which allow us to derive good estimates of the wrapped interferometric phase and of the interferometric coherence. There are still two processing steps left to measure the line-of-sight deformation.</a:t>
            </a:r>
            <a:endParaRPr lang="da-DK" dirty="0"/>
          </a:p>
        </p:txBody>
      </p:sp>
      <p:sp>
        <p:nvSpPr>
          <p:cNvPr id="4" name="Pladsholder til diasnummer 3"/>
          <p:cNvSpPr>
            <a:spLocks noGrp="1"/>
          </p:cNvSpPr>
          <p:nvPr>
            <p:ph type="sldNum" sz="quarter" idx="10"/>
          </p:nvPr>
        </p:nvSpPr>
        <p:spPr/>
        <p:txBody>
          <a:bodyPr/>
          <a:lstStyle/>
          <a:p>
            <a:fld id="{C734BB09-483B-4C4B-A5A4-C02A22055B01}" type="slidenum">
              <a:rPr lang="da-DK" smtClean="0"/>
              <a:pPr/>
              <a:t>47</a:t>
            </a:fld>
            <a:endParaRPr lang="da-DK" dirty="0"/>
          </a:p>
        </p:txBody>
      </p:sp>
    </p:spTree>
    <p:extLst>
      <p:ext uri="{BB962C8B-B14F-4D97-AF65-F5344CB8AC3E}">
        <p14:creationId xmlns:p14="http://schemas.microsoft.com/office/powerpoint/2010/main" val="22076655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t>The first one is to unwrap</a:t>
            </a:r>
            <a:r>
              <a:rPr lang="en-US" baseline="0"/>
              <a:t> the interferometric phase. </a:t>
            </a:r>
            <a:r>
              <a:rPr lang="en-US" baseline="0" dirty="0"/>
              <a:t>The end result of phase unwrapping is that the phase variations between any two image pixels can be computed. These variations span almost 200 radians in this case. Between the ends of the double arrow for example, 5 fringes are seen in the wrapped </a:t>
            </a:r>
            <a:r>
              <a:rPr lang="en-US" baseline="0" dirty="0" err="1"/>
              <a:t>interferogram</a:t>
            </a:r>
            <a:r>
              <a:rPr lang="en-US" baseline="0" dirty="0"/>
              <a:t>, and a variation of 31.4 radians, which corresponds to 5 times 2 pi radians, is seen in the unwrapped phase map. In the grey areas we don’t have any unwrapped phase value. This is because the phase unwrapping algorithm “gave up”, meaning that those are all areas where phase gradients are likely to be &gt;pi and therefore unwrapping cannot be carried out.</a:t>
            </a:r>
            <a:endParaRPr lang="en-US" dirty="0"/>
          </a:p>
          <a:p>
            <a:endParaRPr lang="en-US" dirty="0"/>
          </a:p>
        </p:txBody>
      </p:sp>
      <p:sp>
        <p:nvSpPr>
          <p:cNvPr id="4" name="Slide Number Placeholder 3"/>
          <p:cNvSpPr>
            <a:spLocks noGrp="1"/>
          </p:cNvSpPr>
          <p:nvPr>
            <p:ph type="sldNum" sz="quarter" idx="10"/>
          </p:nvPr>
        </p:nvSpPr>
        <p:spPr/>
        <p:txBody>
          <a:bodyPr/>
          <a:lstStyle/>
          <a:p>
            <a:fld id="{C734BB09-483B-4C4B-A5A4-C02A22055B01}" type="slidenum">
              <a:rPr lang="da-DK" smtClean="0"/>
              <a:pPr/>
              <a:t>48</a:t>
            </a:fld>
            <a:endParaRPr lang="da-DK" dirty="0"/>
          </a:p>
        </p:txBody>
      </p:sp>
    </p:spTree>
    <p:extLst>
      <p:ext uri="{BB962C8B-B14F-4D97-AF65-F5344CB8AC3E}">
        <p14:creationId xmlns:p14="http://schemas.microsoft.com/office/powerpoint/2010/main" val="22336985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The unwrapped phase can then be scaled to deformation in meters. The sign of</a:t>
            </a:r>
            <a:r>
              <a:rPr lang="en-US" baseline="0" dirty="0"/>
              <a:t> the resulting deformation map is a convention. By using a negative scaling factor (-lambda/4/pi), negative values will represent deformation away from the radar (for which R02 is greater than R01). </a:t>
            </a:r>
            <a:r>
              <a:rPr lang="en-US" baseline="0" dirty="0" err="1"/>
              <a:t>Viceversa</a:t>
            </a:r>
            <a:r>
              <a:rPr lang="en-US" baseline="0" dirty="0"/>
              <a:t>, positive values indicate deformation towards the radar (R02 is smaller than R01). Be aware that there is not a universal consensus in the scientific community concerning the sign convention. So if you use a processing software you must be aware of the convention it follows.</a:t>
            </a:r>
            <a:endParaRPr lang="en-US" dirty="0"/>
          </a:p>
          <a:p>
            <a:endParaRPr lang="en-US" dirty="0"/>
          </a:p>
        </p:txBody>
      </p:sp>
      <p:sp>
        <p:nvSpPr>
          <p:cNvPr id="4" name="Slide Number Placeholder 3"/>
          <p:cNvSpPr>
            <a:spLocks noGrp="1"/>
          </p:cNvSpPr>
          <p:nvPr>
            <p:ph type="sldNum" sz="quarter" idx="10"/>
          </p:nvPr>
        </p:nvSpPr>
        <p:spPr/>
        <p:txBody>
          <a:bodyPr/>
          <a:lstStyle/>
          <a:p>
            <a:fld id="{C734BB09-483B-4C4B-A5A4-C02A22055B01}" type="slidenum">
              <a:rPr lang="da-DK" smtClean="0"/>
              <a:pPr/>
              <a:t>49</a:t>
            </a:fld>
            <a:endParaRPr lang="da-DK" dirty="0"/>
          </a:p>
        </p:txBody>
      </p:sp>
    </p:spTree>
    <p:extLst>
      <p:ext uri="{BB962C8B-B14F-4D97-AF65-F5344CB8AC3E}">
        <p14:creationId xmlns:p14="http://schemas.microsoft.com/office/powerpoint/2010/main" val="12408306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The</a:t>
            </a:r>
            <a:r>
              <a:rPr lang="en-US" baseline="0" dirty="0"/>
              <a:t> result we obtained is a </a:t>
            </a:r>
            <a:r>
              <a:rPr lang="en-US" baseline="0" dirty="0" err="1"/>
              <a:t>LoS</a:t>
            </a:r>
            <a:r>
              <a:rPr lang="en-US" baseline="0" dirty="0"/>
              <a:t> deformation map in SAR coordinates (range and azimuth). </a:t>
            </a:r>
            <a:r>
              <a:rPr lang="en-US" dirty="0"/>
              <a:t>We would like to associate our deformation measurements to a point on a map. This procedure is called geocoding and consists in interpolating</a:t>
            </a:r>
            <a:r>
              <a:rPr lang="en-US" baseline="0" dirty="0"/>
              <a:t> the deformation map (or any other data matrix) we have in SAR geometry to a grid of geographic coordinates or on a map projection</a:t>
            </a:r>
            <a:r>
              <a:rPr lang="en-US" dirty="0"/>
              <a:t>. In this case I used a so called backward geocoding procedure, by</a:t>
            </a:r>
            <a:r>
              <a:rPr lang="en-US" baseline="0" dirty="0"/>
              <a:t> computing the SAR coordinates of a latitude/longitude grid, with heights known from a DEM, and interpolating the deformation map in SAR geometry to such coordinates.</a:t>
            </a:r>
            <a:endParaRPr lang="en-US" dirty="0"/>
          </a:p>
          <a:p>
            <a:endParaRPr lang="en-US" dirty="0"/>
          </a:p>
        </p:txBody>
      </p:sp>
      <p:sp>
        <p:nvSpPr>
          <p:cNvPr id="4" name="Slide Number Placeholder 3"/>
          <p:cNvSpPr>
            <a:spLocks noGrp="1"/>
          </p:cNvSpPr>
          <p:nvPr>
            <p:ph type="sldNum" sz="quarter" idx="10"/>
          </p:nvPr>
        </p:nvSpPr>
        <p:spPr/>
        <p:txBody>
          <a:bodyPr/>
          <a:lstStyle/>
          <a:p>
            <a:fld id="{C734BB09-483B-4C4B-A5A4-C02A22055B01}" type="slidenum">
              <a:rPr lang="da-DK" smtClean="0"/>
              <a:pPr/>
              <a:t>50</a:t>
            </a:fld>
            <a:endParaRPr lang="da-DK" dirty="0"/>
          </a:p>
        </p:txBody>
      </p:sp>
    </p:spTree>
    <p:extLst>
      <p:ext uri="{BB962C8B-B14F-4D97-AF65-F5344CB8AC3E}">
        <p14:creationId xmlns:p14="http://schemas.microsoft.com/office/powerpoint/2010/main" val="504021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However</a:t>
            </a:r>
            <a:r>
              <a:rPr lang="en-US" baseline="0"/>
              <a:t> another </a:t>
            </a:r>
            <a:r>
              <a:rPr lang="en-US" baseline="0" dirty="0"/>
              <a:t>measurement technique we will discuss today, SAR Interferometry, exploits image phase rather than image amplitude. Do </a:t>
            </a:r>
            <a:r>
              <a:rPr lang="en-US" baseline="0" dirty="0" err="1"/>
              <a:t>do</a:t>
            </a:r>
            <a:r>
              <a:rPr lang="en-US" baseline="0" dirty="0"/>
              <a:t> this, when the SAR transmits a pulse it maintains a phase reference which it compares with the phase of incoming echoes. The phase difference compared to the transmitted pulse is due its two-way propagation delay (from the radar to the ground and then back to the radar). Ideally this is just related to the one-way distance or slant-range R0 of the point on ground which was “hit” by the pulse. This provides a sensitivity to motion, since any change in the slant-range R0 between two acquisitions will also cause a change in the radar phase between the two images. This discussion is unfortunately oversimplified as we will see throughout the rest of the presentation. One simplification we can see already now, and concerns the fact that the phase we measure is only within the fundamental interval (0 and 360 degrees, or equivalently +/- pi radians).</a:t>
            </a:r>
            <a:endParaRPr lang="en-US" dirty="0"/>
          </a:p>
        </p:txBody>
      </p:sp>
      <p:sp>
        <p:nvSpPr>
          <p:cNvPr id="4" name="Slide Number Placeholder 3"/>
          <p:cNvSpPr>
            <a:spLocks noGrp="1"/>
          </p:cNvSpPr>
          <p:nvPr>
            <p:ph type="sldNum" sz="quarter" idx="10"/>
          </p:nvPr>
        </p:nvSpPr>
        <p:spPr/>
        <p:txBody>
          <a:bodyPr/>
          <a:lstStyle/>
          <a:p>
            <a:fld id="{C734BB09-483B-4C4B-A5A4-C02A22055B01}" type="slidenum">
              <a:rPr lang="da-DK" smtClean="0"/>
              <a:pPr/>
              <a:t>6</a:t>
            </a:fld>
            <a:endParaRPr lang="da-DK" dirty="0"/>
          </a:p>
        </p:txBody>
      </p:sp>
    </p:spTree>
    <p:extLst>
      <p:ext uri="{BB962C8B-B14F-4D97-AF65-F5344CB8AC3E}">
        <p14:creationId xmlns:p14="http://schemas.microsoft.com/office/powerpoint/2010/main" val="3593174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We have now measured a</a:t>
            </a:r>
            <a:r>
              <a:rPr lang="en-US" baseline="0" dirty="0"/>
              <a:t> 1 dimensional deformation along the radar line of sight. Ground deformation however is 3 dimensional. Is our line of sight deformation pattern consistent with this 3 dimensional deformation? Usually we don’t have the answer to this, which is why we do interferometry in the first place. In this case we cheat a little for educational purposes only, and use the 3 dimensional deformation measured with SAR offset-tracking applied to ALOS-2 </a:t>
            </a:r>
            <a:r>
              <a:rPr lang="en-US" baseline="0" dirty="0" err="1"/>
              <a:t>stripmap</a:t>
            </a:r>
            <a:r>
              <a:rPr lang="en-US" baseline="0" dirty="0"/>
              <a:t> data to understand if our result is reasonable. Since the line-of-sight component is mostly sensitive to the vertical and east-west motion components, due to the near-polar orbit of the satellites, we see that the line-of-sight deformation pattern we obtain is primarily explained by the east-west deformation, which is this dominant one for this fault mechanism (right-lateral strike-slip). The eastward motion gives a contribution away from the radar, which is flying in an ascending orbit and looking right. The westward motion is instead towards the radar. </a:t>
            </a:r>
            <a:endParaRPr lang="en-US" dirty="0"/>
          </a:p>
        </p:txBody>
      </p:sp>
      <p:sp>
        <p:nvSpPr>
          <p:cNvPr id="4" name="Slide Number Placeholder 3"/>
          <p:cNvSpPr>
            <a:spLocks noGrp="1"/>
          </p:cNvSpPr>
          <p:nvPr>
            <p:ph type="sldNum" sz="quarter" idx="10"/>
          </p:nvPr>
        </p:nvSpPr>
        <p:spPr/>
        <p:txBody>
          <a:bodyPr/>
          <a:lstStyle/>
          <a:p>
            <a:fld id="{C734BB09-483B-4C4B-A5A4-C02A22055B01}" type="slidenum">
              <a:rPr lang="da-DK" smtClean="0"/>
              <a:pPr/>
              <a:t>51</a:t>
            </a:fld>
            <a:endParaRPr lang="da-DK" dirty="0"/>
          </a:p>
        </p:txBody>
      </p:sp>
    </p:spTree>
    <p:extLst>
      <p:ext uri="{BB962C8B-B14F-4D97-AF65-F5344CB8AC3E}">
        <p14:creationId xmlns:p14="http://schemas.microsoft.com/office/powerpoint/2010/main" val="12149095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same concepts </a:t>
            </a:r>
            <a:r>
              <a:rPr lang="en-US" baseline="0" dirty="0"/>
              <a:t>can be quantified using the equation shown in this slide, which illustrates how the 3D motion components, in a local Cartesian system, project onto the </a:t>
            </a:r>
            <a:r>
              <a:rPr lang="en-US" baseline="0"/>
              <a:t>SAR line-of-sight (and azimuth direction). </a:t>
            </a:r>
            <a:r>
              <a:rPr lang="en-US" baseline="0" dirty="0"/>
              <a:t>The two angles, phi and theta, can be computed from the acquisition geometry parameters (precise orbits and radar data annotations).</a:t>
            </a:r>
            <a:endParaRPr lang="en-US" dirty="0"/>
          </a:p>
        </p:txBody>
      </p:sp>
      <p:sp>
        <p:nvSpPr>
          <p:cNvPr id="4" name="Slide Number Placeholder 3"/>
          <p:cNvSpPr>
            <a:spLocks noGrp="1"/>
          </p:cNvSpPr>
          <p:nvPr>
            <p:ph type="sldNum" sz="quarter" idx="10"/>
          </p:nvPr>
        </p:nvSpPr>
        <p:spPr/>
        <p:txBody>
          <a:bodyPr/>
          <a:lstStyle/>
          <a:p>
            <a:fld id="{C734BB09-483B-4C4B-A5A4-C02A22055B01}" type="slidenum">
              <a:rPr lang="da-DK" smtClean="0"/>
              <a:pPr/>
              <a:t>52</a:t>
            </a:fld>
            <a:endParaRPr lang="da-DK" dirty="0"/>
          </a:p>
        </p:txBody>
      </p:sp>
    </p:spTree>
    <p:extLst>
      <p:ext uri="{BB962C8B-B14F-4D97-AF65-F5344CB8AC3E}">
        <p14:creationId xmlns:p14="http://schemas.microsoft.com/office/powerpoint/2010/main" val="218477547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a:t>Let’s now look at another technique, which is the dominant technique used to map large ground motions, e.g. related to ice-sheets, glaciers and large earthquakes</a:t>
            </a:r>
            <a:r>
              <a:rPr lang="en-US" baseline="0"/>
              <a:t>.</a:t>
            </a:r>
            <a:endParaRPr lang="da-DK" dirty="0"/>
          </a:p>
        </p:txBody>
      </p:sp>
      <p:sp>
        <p:nvSpPr>
          <p:cNvPr id="4" name="Pladsholder til diasnummer 3"/>
          <p:cNvSpPr>
            <a:spLocks noGrp="1"/>
          </p:cNvSpPr>
          <p:nvPr>
            <p:ph type="sldNum" sz="quarter" idx="10"/>
          </p:nvPr>
        </p:nvSpPr>
        <p:spPr/>
        <p:txBody>
          <a:bodyPr/>
          <a:lstStyle/>
          <a:p>
            <a:fld id="{C734BB09-483B-4C4B-A5A4-C02A22055B01}" type="slidenum">
              <a:rPr lang="da-DK" smtClean="0"/>
              <a:pPr/>
              <a:t>53</a:t>
            </a:fld>
            <a:endParaRPr lang="da-DK" dirty="0"/>
          </a:p>
        </p:txBody>
      </p:sp>
    </p:spTree>
    <p:extLst>
      <p:ext uri="{BB962C8B-B14F-4D97-AF65-F5344CB8AC3E}">
        <p14:creationId xmlns:p14="http://schemas.microsoft.com/office/powerpoint/2010/main" val="285901398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amplitude terms in the equation above, provide less sensitivity to motion compared to the phase terms. However, relying on these for motion measurements has also several important advantages: coherence is not a must (although it can be exploited, as we will see); phase unwrapping is not required; motion measurements are two-dimensional (also in azimuth). </a:t>
            </a:r>
            <a:endParaRPr lang="en-DK"/>
          </a:p>
        </p:txBody>
      </p:sp>
      <p:sp>
        <p:nvSpPr>
          <p:cNvPr id="4" name="Slide Number Placeholder 3"/>
          <p:cNvSpPr>
            <a:spLocks noGrp="1"/>
          </p:cNvSpPr>
          <p:nvPr>
            <p:ph type="sldNum" sz="quarter" idx="5"/>
          </p:nvPr>
        </p:nvSpPr>
        <p:spPr/>
        <p:txBody>
          <a:bodyPr/>
          <a:lstStyle/>
          <a:p>
            <a:fld id="{C734BB09-483B-4C4B-A5A4-C02A22055B01}" type="slidenum">
              <a:rPr lang="da-DK" smtClean="0"/>
              <a:pPr/>
              <a:t>54</a:t>
            </a:fld>
            <a:endParaRPr lang="da-DK" dirty="0"/>
          </a:p>
        </p:txBody>
      </p:sp>
    </p:spTree>
    <p:extLst>
      <p:ext uri="{BB962C8B-B14F-4D97-AF65-F5344CB8AC3E}">
        <p14:creationId xmlns:p14="http://schemas.microsoft.com/office/powerpoint/2010/main" val="40075522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example, the motion of the Rink Isbræ glacier in NW Greenland is clearly visible by comparing two images taken 46 days apart. </a:t>
            </a:r>
            <a:endParaRPr lang="en-DK"/>
          </a:p>
        </p:txBody>
      </p:sp>
      <p:sp>
        <p:nvSpPr>
          <p:cNvPr id="4" name="Slide Number Placeholder 3"/>
          <p:cNvSpPr>
            <a:spLocks noGrp="1"/>
          </p:cNvSpPr>
          <p:nvPr>
            <p:ph type="sldNum" sz="quarter" idx="5"/>
          </p:nvPr>
        </p:nvSpPr>
        <p:spPr/>
        <p:txBody>
          <a:bodyPr/>
          <a:lstStyle/>
          <a:p>
            <a:fld id="{C734BB09-483B-4C4B-A5A4-C02A22055B01}" type="slidenum">
              <a:rPr lang="da-DK" smtClean="0"/>
              <a:pPr/>
              <a:t>55</a:t>
            </a:fld>
            <a:endParaRPr lang="da-DK" dirty="0"/>
          </a:p>
        </p:txBody>
      </p:sp>
    </p:spTree>
    <p:extLst>
      <p:ext uri="{BB962C8B-B14F-4D97-AF65-F5344CB8AC3E}">
        <p14:creationId xmlns:p14="http://schemas.microsoft.com/office/powerpoint/2010/main" val="166382121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level of interferometric coherence however is close to zero everywhere on the glacier, meaning that this motion, which is apparent when looking at the amplitude images, is instead impossible to measure with DInSAR.</a:t>
            </a:r>
            <a:endParaRPr lang="en-DK"/>
          </a:p>
        </p:txBody>
      </p:sp>
      <p:sp>
        <p:nvSpPr>
          <p:cNvPr id="4" name="Slide Number Placeholder 3"/>
          <p:cNvSpPr>
            <a:spLocks noGrp="1"/>
          </p:cNvSpPr>
          <p:nvPr>
            <p:ph type="sldNum" sz="quarter" idx="5"/>
          </p:nvPr>
        </p:nvSpPr>
        <p:spPr/>
        <p:txBody>
          <a:bodyPr/>
          <a:lstStyle/>
          <a:p>
            <a:fld id="{C734BB09-483B-4C4B-A5A4-C02A22055B01}" type="slidenum">
              <a:rPr lang="da-DK" smtClean="0"/>
              <a:pPr/>
              <a:t>57</a:t>
            </a:fld>
            <a:endParaRPr lang="da-DK" dirty="0"/>
          </a:p>
        </p:txBody>
      </p:sp>
    </p:spTree>
    <p:extLst>
      <p:ext uri="{BB962C8B-B14F-4D97-AF65-F5344CB8AC3E}">
        <p14:creationId xmlns:p14="http://schemas.microsoft.com/office/powerpoint/2010/main" val="303115345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motion is apparent to us, because our eyes lock onto some features on the glaciers, such as crevasses, and track their motion. A particularity of SAR is that not only features can be tracked, but also correlated “speckle” patterns, which are present even in areas where there are no prominent features, such as in the interior of polar ice-sheets.</a:t>
            </a:r>
            <a:endParaRPr lang="en-DK"/>
          </a:p>
        </p:txBody>
      </p:sp>
      <p:sp>
        <p:nvSpPr>
          <p:cNvPr id="4" name="Slide Number Placeholder 3"/>
          <p:cNvSpPr>
            <a:spLocks noGrp="1"/>
          </p:cNvSpPr>
          <p:nvPr>
            <p:ph type="sldNum" sz="quarter" idx="5"/>
          </p:nvPr>
        </p:nvSpPr>
        <p:spPr/>
        <p:txBody>
          <a:bodyPr/>
          <a:lstStyle/>
          <a:p>
            <a:fld id="{C734BB09-483B-4C4B-A5A4-C02A22055B01}" type="slidenum">
              <a:rPr lang="da-DK" smtClean="0"/>
              <a:pPr/>
              <a:t>58</a:t>
            </a:fld>
            <a:endParaRPr lang="da-DK" dirty="0"/>
          </a:p>
        </p:txBody>
      </p:sp>
    </p:spTree>
    <p:extLst>
      <p:ext uri="{BB962C8B-B14F-4D97-AF65-F5344CB8AC3E}">
        <p14:creationId xmlns:p14="http://schemas.microsoft.com/office/powerpoint/2010/main" val="337401319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Speckle is due to the constructive and destructive interference of elementary scatterers within a radar resolution cell.</a:t>
            </a:r>
            <a:endParaRPr lang="en-DK"/>
          </a:p>
        </p:txBody>
      </p:sp>
      <p:sp>
        <p:nvSpPr>
          <p:cNvPr id="4" name="Slide Number Placeholder 3"/>
          <p:cNvSpPr>
            <a:spLocks noGrp="1"/>
          </p:cNvSpPr>
          <p:nvPr>
            <p:ph type="sldNum" sz="quarter" idx="5"/>
          </p:nvPr>
        </p:nvSpPr>
        <p:spPr/>
        <p:txBody>
          <a:bodyPr/>
          <a:lstStyle/>
          <a:p>
            <a:fld id="{C734BB09-483B-4C4B-A5A4-C02A22055B01}" type="slidenum">
              <a:rPr lang="da-DK" smtClean="0"/>
              <a:pPr/>
              <a:t>59</a:t>
            </a:fld>
            <a:endParaRPr lang="da-DK" dirty="0"/>
          </a:p>
        </p:txBody>
      </p:sp>
    </p:spTree>
    <p:extLst>
      <p:ext uri="{BB962C8B-B14F-4D97-AF65-F5344CB8AC3E}">
        <p14:creationId xmlns:p14="http://schemas.microsoft.com/office/powerpoint/2010/main" val="24001212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Although it is a nuisance for the detection and tracking of features, it is what enables radar surface-velocity measurements of the ice-sheet interior in both Greenland and Antarctica for example.</a:t>
            </a:r>
            <a:endParaRPr lang="en-DK"/>
          </a:p>
        </p:txBody>
      </p:sp>
      <p:sp>
        <p:nvSpPr>
          <p:cNvPr id="4" name="Slide Number Placeholder 3"/>
          <p:cNvSpPr>
            <a:spLocks noGrp="1"/>
          </p:cNvSpPr>
          <p:nvPr>
            <p:ph type="sldNum" sz="quarter" idx="5"/>
          </p:nvPr>
        </p:nvSpPr>
        <p:spPr/>
        <p:txBody>
          <a:bodyPr/>
          <a:lstStyle/>
          <a:p>
            <a:fld id="{C734BB09-483B-4C4B-A5A4-C02A22055B01}" type="slidenum">
              <a:rPr lang="da-DK" smtClean="0"/>
              <a:pPr/>
              <a:t>60</a:t>
            </a:fld>
            <a:endParaRPr lang="da-DK" dirty="0"/>
          </a:p>
        </p:txBody>
      </p:sp>
    </p:spTree>
    <p:extLst>
      <p:ext uri="{BB962C8B-B14F-4D97-AF65-F5344CB8AC3E}">
        <p14:creationId xmlns:p14="http://schemas.microsoft.com/office/powerpoint/2010/main" val="262698865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Offset-tracking can be implemented in several ways. Conceptually, a data patch in one image (template window) is searched within a larger data patch in the second image (search window). One widely used method to perform this search is Normalized Cross Correlation, which is illustrated in this slide. </a:t>
            </a:r>
            <a:endParaRPr lang="en-DK"/>
          </a:p>
        </p:txBody>
      </p:sp>
      <p:sp>
        <p:nvSpPr>
          <p:cNvPr id="4" name="Slide Number Placeholder 3"/>
          <p:cNvSpPr>
            <a:spLocks noGrp="1"/>
          </p:cNvSpPr>
          <p:nvPr>
            <p:ph type="sldNum" sz="quarter" idx="5"/>
          </p:nvPr>
        </p:nvSpPr>
        <p:spPr/>
        <p:txBody>
          <a:bodyPr/>
          <a:lstStyle/>
          <a:p>
            <a:fld id="{C734BB09-483B-4C4B-A5A4-C02A22055B01}" type="slidenum">
              <a:rPr lang="da-DK" smtClean="0"/>
              <a:pPr/>
              <a:t>61</a:t>
            </a:fld>
            <a:endParaRPr lang="da-DK" dirty="0"/>
          </a:p>
        </p:txBody>
      </p:sp>
    </p:spTree>
    <p:extLst>
      <p:ext uri="{BB962C8B-B14F-4D97-AF65-F5344CB8AC3E}">
        <p14:creationId xmlns:p14="http://schemas.microsoft.com/office/powerpoint/2010/main" val="28477759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to get a little more quantitative. The</a:t>
            </a:r>
            <a:r>
              <a:rPr lang="en-US" baseline="0" dirty="0"/>
              <a:t> focused images distributed by the European Space Agency, and by virtually all current SAR missions, are in so-called zero-Doppler geometry. This means that objects, such as the trihedral corner reflector shown in this slide, appear at their zero-Doppler coordinates eta0 and R0. R0 represents the range of closest approach between the radar (and more precisely the antenna phase </a:t>
            </a:r>
            <a:r>
              <a:rPr lang="en-US" baseline="0" dirty="0" err="1"/>
              <a:t>centre</a:t>
            </a:r>
            <a:r>
              <a:rPr lang="en-US" baseline="0" dirty="0"/>
              <a:t> of the radar) and a given point on ground. Eta0 represents the azimuth time at which the point on ground is located at the range of closest approach. Note that a range of closest approach always exists, even if the SAR antenna is not pointing perfectly orthogonally to its flight path, as in this slide, where it is slightly “squinted” forwards.</a:t>
            </a:r>
            <a:endParaRPr lang="en-US" dirty="0"/>
          </a:p>
        </p:txBody>
      </p:sp>
      <p:sp>
        <p:nvSpPr>
          <p:cNvPr id="4" name="Slide Number Placeholder 3"/>
          <p:cNvSpPr>
            <a:spLocks noGrp="1"/>
          </p:cNvSpPr>
          <p:nvPr>
            <p:ph type="sldNum" sz="quarter" idx="10"/>
          </p:nvPr>
        </p:nvSpPr>
        <p:spPr/>
        <p:txBody>
          <a:bodyPr/>
          <a:lstStyle/>
          <a:p>
            <a:fld id="{C734BB09-483B-4C4B-A5A4-C02A22055B01}" type="slidenum">
              <a:rPr lang="da-DK" smtClean="0"/>
              <a:pPr/>
              <a:t>7</a:t>
            </a:fld>
            <a:endParaRPr lang="da-DK" dirty="0"/>
          </a:p>
        </p:txBody>
      </p:sp>
    </p:spTree>
    <p:extLst>
      <p:ext uri="{BB962C8B-B14F-4D97-AF65-F5344CB8AC3E}">
        <p14:creationId xmlns:p14="http://schemas.microsoft.com/office/powerpoint/2010/main" val="428987977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position of the normalized cross-correlation peak, due to features and/or speckle, can be related to the 2D motion of the data patch.</a:t>
            </a:r>
            <a:endParaRPr lang="en-DK"/>
          </a:p>
        </p:txBody>
      </p:sp>
      <p:sp>
        <p:nvSpPr>
          <p:cNvPr id="4" name="Slide Number Placeholder 3"/>
          <p:cNvSpPr>
            <a:spLocks noGrp="1"/>
          </p:cNvSpPr>
          <p:nvPr>
            <p:ph type="sldNum" sz="quarter" idx="5"/>
          </p:nvPr>
        </p:nvSpPr>
        <p:spPr/>
        <p:txBody>
          <a:bodyPr/>
          <a:lstStyle/>
          <a:p>
            <a:fld id="{C734BB09-483B-4C4B-A5A4-C02A22055B01}" type="slidenum">
              <a:rPr lang="da-DK" smtClean="0"/>
              <a:pPr/>
              <a:t>62</a:t>
            </a:fld>
            <a:endParaRPr lang="da-DK" dirty="0"/>
          </a:p>
        </p:txBody>
      </p:sp>
    </p:spTree>
    <p:extLst>
      <p:ext uri="{BB962C8B-B14F-4D97-AF65-F5344CB8AC3E}">
        <p14:creationId xmlns:p14="http://schemas.microsoft.com/office/powerpoint/2010/main" val="108042970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Different quality parameters can be used, to describe the strength of the cross-correlation peak. One of these is the so called SNR, which quantifies the prominence of a cross-correlation peak w.r.t. its background.</a:t>
            </a:r>
            <a:endParaRPr lang="en-DK"/>
          </a:p>
        </p:txBody>
      </p:sp>
      <p:sp>
        <p:nvSpPr>
          <p:cNvPr id="4" name="Slide Number Placeholder 3"/>
          <p:cNvSpPr>
            <a:spLocks noGrp="1"/>
          </p:cNvSpPr>
          <p:nvPr>
            <p:ph type="sldNum" sz="quarter" idx="5"/>
          </p:nvPr>
        </p:nvSpPr>
        <p:spPr/>
        <p:txBody>
          <a:bodyPr/>
          <a:lstStyle/>
          <a:p>
            <a:fld id="{C734BB09-483B-4C4B-A5A4-C02A22055B01}" type="slidenum">
              <a:rPr lang="da-DK" smtClean="0"/>
              <a:pPr/>
              <a:t>63</a:t>
            </a:fld>
            <a:endParaRPr lang="da-DK" dirty="0"/>
          </a:p>
        </p:txBody>
      </p:sp>
    </p:spTree>
    <p:extLst>
      <p:ext uri="{BB962C8B-B14F-4D97-AF65-F5344CB8AC3E}">
        <p14:creationId xmlns:p14="http://schemas.microsoft.com/office/powerpoint/2010/main" val="2834827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generate a motion map for a given area, NCC needs to be carried out on a regular grid in the master image, yielding two-dimensional (slant-range and azimuth) peak offsets for each point in the grid.</a:t>
            </a:r>
            <a:endParaRPr lang="en-DK"/>
          </a:p>
        </p:txBody>
      </p:sp>
      <p:sp>
        <p:nvSpPr>
          <p:cNvPr id="4" name="Slide Number Placeholder 3"/>
          <p:cNvSpPr>
            <a:spLocks noGrp="1"/>
          </p:cNvSpPr>
          <p:nvPr>
            <p:ph type="sldNum" sz="quarter" idx="5"/>
          </p:nvPr>
        </p:nvSpPr>
        <p:spPr/>
        <p:txBody>
          <a:bodyPr/>
          <a:lstStyle/>
          <a:p>
            <a:fld id="{C734BB09-483B-4C4B-A5A4-C02A22055B01}" type="slidenum">
              <a:rPr lang="da-DK" smtClean="0"/>
              <a:pPr/>
              <a:t>64</a:t>
            </a:fld>
            <a:endParaRPr lang="da-DK" dirty="0"/>
          </a:p>
        </p:txBody>
      </p:sp>
    </p:spTree>
    <p:extLst>
      <p:ext uri="{BB962C8B-B14F-4D97-AF65-F5344CB8AC3E}">
        <p14:creationId xmlns:p14="http://schemas.microsoft.com/office/powerpoint/2010/main" val="404903395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Summarizing, an intensity offset-tracking processing chain is shown in this block diagram. The co-registration step is optional, but can in practice improve the results, since a smaller search area is required.</a:t>
            </a:r>
            <a:endParaRPr lang="en-DK"/>
          </a:p>
        </p:txBody>
      </p:sp>
      <p:sp>
        <p:nvSpPr>
          <p:cNvPr id="4" name="Slide Number Placeholder 3"/>
          <p:cNvSpPr>
            <a:spLocks noGrp="1"/>
          </p:cNvSpPr>
          <p:nvPr>
            <p:ph type="sldNum" sz="quarter" idx="5"/>
          </p:nvPr>
        </p:nvSpPr>
        <p:spPr/>
        <p:txBody>
          <a:bodyPr/>
          <a:lstStyle/>
          <a:p>
            <a:fld id="{C734BB09-483B-4C4B-A5A4-C02A22055B01}" type="slidenum">
              <a:rPr lang="da-DK" smtClean="0"/>
              <a:pPr/>
              <a:t>65</a:t>
            </a:fld>
            <a:endParaRPr lang="da-DK" dirty="0"/>
          </a:p>
        </p:txBody>
      </p:sp>
    </p:spTree>
    <p:extLst>
      <p:ext uri="{BB962C8B-B14F-4D97-AF65-F5344CB8AC3E}">
        <p14:creationId xmlns:p14="http://schemas.microsoft.com/office/powerpoint/2010/main" val="423533249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search area must be deisgned to accommodate the maximum expected motion in each direction.</a:t>
            </a:r>
            <a:endParaRPr lang="en-DK"/>
          </a:p>
        </p:txBody>
      </p:sp>
      <p:sp>
        <p:nvSpPr>
          <p:cNvPr id="4" name="Slide Number Placeholder 3"/>
          <p:cNvSpPr>
            <a:spLocks noGrp="1"/>
          </p:cNvSpPr>
          <p:nvPr>
            <p:ph type="sldNum" sz="quarter" idx="5"/>
          </p:nvPr>
        </p:nvSpPr>
        <p:spPr/>
        <p:txBody>
          <a:bodyPr/>
          <a:lstStyle/>
          <a:p>
            <a:fld id="{C734BB09-483B-4C4B-A5A4-C02A22055B01}" type="slidenum">
              <a:rPr lang="da-DK" smtClean="0"/>
              <a:pPr/>
              <a:t>66</a:t>
            </a:fld>
            <a:endParaRPr lang="da-DK" dirty="0"/>
          </a:p>
        </p:txBody>
      </p:sp>
    </p:spTree>
    <p:extLst>
      <p:ext uri="{BB962C8B-B14F-4D97-AF65-F5344CB8AC3E}">
        <p14:creationId xmlns:p14="http://schemas.microsoft.com/office/powerpoint/2010/main" val="234893075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measurement spacing and the template window size, determine the lower and upper bounds for the achievable spatial resolution.</a:t>
            </a:r>
            <a:endParaRPr lang="en-DK"/>
          </a:p>
        </p:txBody>
      </p:sp>
      <p:sp>
        <p:nvSpPr>
          <p:cNvPr id="4" name="Slide Number Placeholder 3"/>
          <p:cNvSpPr>
            <a:spLocks noGrp="1"/>
          </p:cNvSpPr>
          <p:nvPr>
            <p:ph type="sldNum" sz="quarter" idx="5"/>
          </p:nvPr>
        </p:nvSpPr>
        <p:spPr/>
        <p:txBody>
          <a:bodyPr/>
          <a:lstStyle/>
          <a:p>
            <a:fld id="{C734BB09-483B-4C4B-A5A4-C02A22055B01}" type="slidenum">
              <a:rPr lang="da-DK" smtClean="0"/>
              <a:pPr/>
              <a:t>67</a:t>
            </a:fld>
            <a:endParaRPr lang="da-DK" dirty="0"/>
          </a:p>
        </p:txBody>
      </p:sp>
    </p:spTree>
    <p:extLst>
      <p:ext uri="{BB962C8B-B14F-4D97-AF65-F5344CB8AC3E}">
        <p14:creationId xmlns:p14="http://schemas.microsoft.com/office/powerpoint/2010/main" val="418037792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 is not straightforward to derkive reliable accuracy figures for feature tracking, since this depends on the prominence of the feature being tracked, and we don’t know beforehand, which features are contributing to the cross-correlation peak.</a:t>
            </a:r>
            <a:endParaRPr lang="en-DK"/>
          </a:p>
        </p:txBody>
      </p:sp>
      <p:sp>
        <p:nvSpPr>
          <p:cNvPr id="4" name="Slide Number Placeholder 3"/>
          <p:cNvSpPr>
            <a:spLocks noGrp="1"/>
          </p:cNvSpPr>
          <p:nvPr>
            <p:ph type="sldNum" sz="quarter" idx="5"/>
          </p:nvPr>
        </p:nvSpPr>
        <p:spPr/>
        <p:txBody>
          <a:bodyPr/>
          <a:lstStyle/>
          <a:p>
            <a:fld id="{C734BB09-483B-4C4B-A5A4-C02A22055B01}" type="slidenum">
              <a:rPr lang="da-DK" smtClean="0"/>
              <a:pPr/>
              <a:t>68</a:t>
            </a:fld>
            <a:endParaRPr lang="da-DK" dirty="0"/>
          </a:p>
        </p:txBody>
      </p:sp>
    </p:spTree>
    <p:extLst>
      <p:ext uri="{BB962C8B-B14F-4D97-AF65-F5344CB8AC3E}">
        <p14:creationId xmlns:p14="http://schemas.microsoft.com/office/powerpoint/2010/main" val="409254515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case the NCC peak is due to correlated speckle, the accuracy depends on the interferometric coherence, and on the template window size. Again, these relations are useful to have lower and upper bounds for the achievable accuracies, but they are difficult to use in practice for error estimation, since, when offset tracking is applied, it is not known beforehand, what is giving rise to a correlation peak at a given location (if it is speckle, a feature, and in this case which feature).</a:t>
            </a:r>
            <a:endParaRPr lang="en-DK"/>
          </a:p>
        </p:txBody>
      </p:sp>
      <p:sp>
        <p:nvSpPr>
          <p:cNvPr id="4" name="Slide Number Placeholder 3"/>
          <p:cNvSpPr>
            <a:spLocks noGrp="1"/>
          </p:cNvSpPr>
          <p:nvPr>
            <p:ph type="sldNum" sz="quarter" idx="5"/>
          </p:nvPr>
        </p:nvSpPr>
        <p:spPr/>
        <p:txBody>
          <a:bodyPr/>
          <a:lstStyle/>
          <a:p>
            <a:fld id="{C734BB09-483B-4C4B-A5A4-C02A22055B01}" type="slidenum">
              <a:rPr lang="da-DK" smtClean="0"/>
              <a:pPr/>
              <a:t>69</a:t>
            </a:fld>
            <a:endParaRPr lang="da-DK" dirty="0"/>
          </a:p>
        </p:txBody>
      </p:sp>
    </p:spTree>
    <p:extLst>
      <p:ext uri="{BB962C8B-B14F-4D97-AF65-F5344CB8AC3E}">
        <p14:creationId xmlns:p14="http://schemas.microsoft.com/office/powerpoint/2010/main" val="172649473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InSAR and offset-tracking complement eachother in terms of coverage and accuracy., as shown in this example of Sentinel-1 based measurements of the Northeast Greenland Ice Stream (NEGIS).</a:t>
            </a:r>
            <a:endParaRPr lang="en-DK"/>
          </a:p>
        </p:txBody>
      </p:sp>
      <p:sp>
        <p:nvSpPr>
          <p:cNvPr id="4" name="Slide Number Placeholder 3"/>
          <p:cNvSpPr>
            <a:spLocks noGrp="1"/>
          </p:cNvSpPr>
          <p:nvPr>
            <p:ph type="sldNum" sz="quarter" idx="5"/>
          </p:nvPr>
        </p:nvSpPr>
        <p:spPr/>
        <p:txBody>
          <a:bodyPr/>
          <a:lstStyle/>
          <a:p>
            <a:fld id="{C734BB09-483B-4C4B-A5A4-C02A22055B01}" type="slidenum">
              <a:rPr lang="da-DK" smtClean="0"/>
              <a:pPr/>
              <a:t>70</a:t>
            </a:fld>
            <a:endParaRPr lang="da-DK" dirty="0"/>
          </a:p>
        </p:txBody>
      </p:sp>
    </p:spTree>
    <p:extLst>
      <p:ext uri="{BB962C8B-B14F-4D97-AF65-F5344CB8AC3E}">
        <p14:creationId xmlns:p14="http://schemas.microsoft.com/office/powerpoint/2010/main" val="234245449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da-DK" dirty="0"/>
              <a:t>The </a:t>
            </a:r>
            <a:r>
              <a:rPr lang="da-DK" dirty="0" err="1"/>
              <a:t>concepts</a:t>
            </a:r>
            <a:r>
              <a:rPr lang="da-DK" baseline="0" dirty="0"/>
              <a:t> </a:t>
            </a:r>
            <a:r>
              <a:rPr lang="da-DK" baseline="0" dirty="0" err="1"/>
              <a:t>presented</a:t>
            </a:r>
            <a:r>
              <a:rPr lang="da-DK" baseline="0" dirty="0"/>
              <a:t> so far </a:t>
            </a:r>
            <a:r>
              <a:rPr lang="da-DK" baseline="0" dirty="0" err="1"/>
              <a:t>help</a:t>
            </a:r>
            <a:r>
              <a:rPr lang="da-DK" baseline="0" dirty="0"/>
              <a:t> </a:t>
            </a:r>
            <a:r>
              <a:rPr lang="da-DK" baseline="0" dirty="0" err="1"/>
              <a:t>us</a:t>
            </a:r>
            <a:r>
              <a:rPr lang="da-DK" baseline="0" dirty="0"/>
              <a:t> </a:t>
            </a:r>
            <a:r>
              <a:rPr lang="da-DK" baseline="0" dirty="0" err="1"/>
              <a:t>explain</a:t>
            </a:r>
            <a:r>
              <a:rPr lang="da-DK" baseline="0" dirty="0"/>
              <a:t> most but not all of the </a:t>
            </a:r>
            <a:r>
              <a:rPr lang="da-DK" baseline="0" dirty="0" err="1"/>
              <a:t>phase</a:t>
            </a:r>
            <a:r>
              <a:rPr lang="da-DK" baseline="0" dirty="0"/>
              <a:t> patterns </a:t>
            </a:r>
            <a:r>
              <a:rPr lang="da-DK" baseline="0" dirty="0" err="1"/>
              <a:t>we</a:t>
            </a:r>
            <a:r>
              <a:rPr lang="da-DK" baseline="0" dirty="0"/>
              <a:t> have </a:t>
            </a:r>
            <a:r>
              <a:rPr lang="da-DK" baseline="0" dirty="0" err="1"/>
              <a:t>observed</a:t>
            </a:r>
            <a:r>
              <a:rPr lang="da-DK" baseline="0" dirty="0"/>
              <a:t> in </a:t>
            </a:r>
            <a:r>
              <a:rPr lang="da-DK" baseline="0" dirty="0" err="1"/>
              <a:t>our</a:t>
            </a:r>
            <a:r>
              <a:rPr lang="da-DK" baseline="0" dirty="0"/>
              <a:t> </a:t>
            </a:r>
            <a:r>
              <a:rPr lang="da-DK" baseline="0" dirty="0" err="1"/>
              <a:t>differential</a:t>
            </a:r>
            <a:r>
              <a:rPr lang="da-DK" baseline="0" dirty="0"/>
              <a:t> </a:t>
            </a:r>
            <a:r>
              <a:rPr lang="da-DK" baseline="0" dirty="0" err="1"/>
              <a:t>interferograms</a:t>
            </a:r>
            <a:r>
              <a:rPr lang="da-DK" baseline="0" dirty="0"/>
              <a:t>.</a:t>
            </a:r>
            <a:endParaRPr lang="da-DK" dirty="0"/>
          </a:p>
          <a:p>
            <a:endParaRPr lang="da-DK" dirty="0"/>
          </a:p>
        </p:txBody>
      </p:sp>
      <p:sp>
        <p:nvSpPr>
          <p:cNvPr id="4" name="Pladsholder til diasnummer 3"/>
          <p:cNvSpPr>
            <a:spLocks noGrp="1"/>
          </p:cNvSpPr>
          <p:nvPr>
            <p:ph type="sldNum" sz="quarter" idx="10"/>
          </p:nvPr>
        </p:nvSpPr>
        <p:spPr/>
        <p:txBody>
          <a:bodyPr/>
          <a:lstStyle/>
          <a:p>
            <a:fld id="{C734BB09-483B-4C4B-A5A4-C02A22055B01}" type="slidenum">
              <a:rPr lang="da-DK" smtClean="0"/>
              <a:pPr/>
              <a:t>71</a:t>
            </a:fld>
            <a:endParaRPr lang="da-DK" dirty="0"/>
          </a:p>
        </p:txBody>
      </p:sp>
    </p:spTree>
    <p:extLst>
      <p:ext uri="{BB962C8B-B14F-4D97-AF65-F5344CB8AC3E}">
        <p14:creationId xmlns:p14="http://schemas.microsoft.com/office/powerpoint/2010/main" val="1026000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a:t>
            </a:r>
            <a:r>
              <a:rPr lang="en-US" baseline="0" dirty="0"/>
              <a:t> we now consider the signal of a point target in the focused image, its zero-Doppler coordinates appear both in the amplitude and in the phase terms. The two amplitude terms are </a:t>
            </a:r>
            <a:r>
              <a:rPr lang="en-US" baseline="0" dirty="0" err="1"/>
              <a:t>sinc</a:t>
            </a:r>
            <a:r>
              <a:rPr lang="en-US" baseline="0" dirty="0"/>
              <a:t>() functions, </a:t>
            </a:r>
            <a:r>
              <a:rPr lang="en-US" baseline="0" dirty="0" err="1"/>
              <a:t>centred</a:t>
            </a:r>
            <a:r>
              <a:rPr lang="en-US" baseline="0" dirty="0"/>
              <a:t> on the zero-Doppler coordinates in each image dimension. There are also two phase-terms, one dependent on R0 and one on eta0. In this course we will ignore the latter, whereas the one depending on R0 will be the one we will exploit in SAR interferometry.</a:t>
            </a:r>
            <a:endParaRPr lang="en-US" dirty="0"/>
          </a:p>
        </p:txBody>
      </p:sp>
      <p:sp>
        <p:nvSpPr>
          <p:cNvPr id="4" name="Slide Number Placeholder 3"/>
          <p:cNvSpPr>
            <a:spLocks noGrp="1"/>
          </p:cNvSpPr>
          <p:nvPr>
            <p:ph type="sldNum" sz="quarter" idx="10"/>
          </p:nvPr>
        </p:nvSpPr>
        <p:spPr/>
        <p:txBody>
          <a:bodyPr/>
          <a:lstStyle/>
          <a:p>
            <a:fld id="{C734BB09-483B-4C4B-A5A4-C02A22055B01}" type="slidenum">
              <a:rPr lang="da-DK" smtClean="0"/>
              <a:pPr/>
              <a:t>8</a:t>
            </a:fld>
            <a:endParaRPr lang="da-DK" dirty="0"/>
          </a:p>
        </p:txBody>
      </p:sp>
    </p:spTree>
    <p:extLst>
      <p:ext uri="{BB962C8B-B14F-4D97-AF65-F5344CB8AC3E}">
        <p14:creationId xmlns:p14="http://schemas.microsoft.com/office/powerpoint/2010/main" val="239086462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Although it is out of the scope</a:t>
            </a:r>
            <a:r>
              <a:rPr lang="en-US" baseline="0" dirty="0"/>
              <a:t> of this presentation to go into the details of each decorrelation source, it is useful to understand in a little more depth the factors that influence geometric and volume decorrelation. In particular if we consider geometric decorrelation in the slant-range direction, its extent depends on the size of the projected ground resolution element (delta rho l). The larger this is, the more “directive” will the backscattering from a resolution cell be. If the backscattering is very directive, even a small change in viewing geometry (i.e. even a small perpendicular baseline), will lead to a </a:t>
            </a:r>
            <a:r>
              <a:rPr lang="en-US" baseline="0" dirty="0" err="1"/>
              <a:t>decorrelated</a:t>
            </a:r>
            <a:r>
              <a:rPr lang="en-US" baseline="0" dirty="0"/>
              <a:t> return. The perpendicular baseline for which complete decorrelation is achieved is called the “critical baseline”. In particular, we should be aware that if the terrain slope approaches the SAR look angle values, which are typically between 20 and 50 degrees, the ground resolution element becomes extremely large. In this situation even a very small normal baseline can cause a strong decorrelation. In other words in this condition it is enough to view the surface from slightly different angles to have statistically dissimilar radar returns.  </a:t>
            </a:r>
            <a:endParaRPr lang="en-US" dirty="0"/>
          </a:p>
          <a:p>
            <a:endParaRPr lang="en-US" dirty="0"/>
          </a:p>
        </p:txBody>
      </p:sp>
      <p:sp>
        <p:nvSpPr>
          <p:cNvPr id="4" name="Slide Number Placeholder 3"/>
          <p:cNvSpPr>
            <a:spLocks noGrp="1"/>
          </p:cNvSpPr>
          <p:nvPr>
            <p:ph type="sldNum" sz="quarter" idx="10"/>
          </p:nvPr>
        </p:nvSpPr>
        <p:spPr/>
        <p:txBody>
          <a:bodyPr/>
          <a:lstStyle/>
          <a:p>
            <a:fld id="{C734BB09-483B-4C4B-A5A4-C02A22055B01}" type="slidenum">
              <a:rPr lang="da-DK" smtClean="0"/>
              <a:pPr/>
              <a:t>72</a:t>
            </a:fld>
            <a:endParaRPr lang="da-DK" dirty="0"/>
          </a:p>
        </p:txBody>
      </p:sp>
    </p:spTree>
    <p:extLst>
      <p:ext uri="{BB962C8B-B14F-4D97-AF65-F5344CB8AC3E}">
        <p14:creationId xmlns:p14="http://schemas.microsoft.com/office/powerpoint/2010/main" val="68094685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volume decorrelation depends </a:t>
            </a:r>
            <a:r>
              <a:rPr lang="en-US" baseline="0" dirty="0"/>
              <a:t>on the size of the projected ground resolution element. This decorrelation source accounts for the increase in the projected range resolution cell due to the vertical spreading of </a:t>
            </a:r>
            <a:r>
              <a:rPr lang="en-US" baseline="0" dirty="0" err="1"/>
              <a:t>scatterers</a:t>
            </a:r>
            <a:r>
              <a:rPr lang="en-US" baseline="0" dirty="0"/>
              <a:t>. In turn this spreading is due to penetration within a scattering medium, such as vegetation </a:t>
            </a:r>
            <a:r>
              <a:rPr lang="en-US" baseline="0"/>
              <a:t>or ice/snow. </a:t>
            </a:r>
            <a:r>
              <a:rPr lang="en-US" baseline="0" dirty="0"/>
              <a:t>Volume decorrelation increases with perpendicular baseline and penetration depth, and </a:t>
            </a:r>
            <a:r>
              <a:rPr lang="en-US" baseline="0" dirty="0" err="1"/>
              <a:t>descreases</a:t>
            </a:r>
            <a:r>
              <a:rPr lang="en-US" baseline="0" dirty="0"/>
              <a:t> with the radar wavelength.</a:t>
            </a:r>
            <a:endParaRPr lang="en-US" dirty="0"/>
          </a:p>
        </p:txBody>
      </p:sp>
      <p:sp>
        <p:nvSpPr>
          <p:cNvPr id="4" name="Slide Number Placeholder 3"/>
          <p:cNvSpPr>
            <a:spLocks noGrp="1"/>
          </p:cNvSpPr>
          <p:nvPr>
            <p:ph type="sldNum" sz="quarter" idx="10"/>
          </p:nvPr>
        </p:nvSpPr>
        <p:spPr/>
        <p:txBody>
          <a:bodyPr/>
          <a:lstStyle/>
          <a:p>
            <a:fld id="{C734BB09-483B-4C4B-A5A4-C02A22055B01}" type="slidenum">
              <a:rPr lang="da-DK" smtClean="0"/>
              <a:pPr/>
              <a:t>73</a:t>
            </a:fld>
            <a:endParaRPr lang="da-DK" dirty="0"/>
          </a:p>
        </p:txBody>
      </p:sp>
    </p:spTree>
    <p:extLst>
      <p:ext uri="{BB962C8B-B14F-4D97-AF65-F5344CB8AC3E}">
        <p14:creationId xmlns:p14="http://schemas.microsoft.com/office/powerpoint/2010/main" val="377502079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Stratified tropospheric delay is due to changes in time of the vertical profile of the refractivity. This causes delays which are correlated with topographic height, but do not depend on the interferometric baseline. For some locations and times it is actually possible to estimate this kind of delay using numerical weather models. The example shown in this slide is a </a:t>
            </a:r>
            <a:r>
              <a:rPr lang="en-US" baseline="0" dirty="0" err="1"/>
              <a:t>TerraSAR</a:t>
            </a:r>
            <a:r>
              <a:rPr lang="en-US" baseline="0" dirty="0"/>
              <a:t>-X differential </a:t>
            </a:r>
            <a:r>
              <a:rPr lang="en-US" baseline="0" dirty="0" err="1"/>
              <a:t>interferogram</a:t>
            </a:r>
            <a:r>
              <a:rPr lang="en-US" baseline="0" dirty="0"/>
              <a:t> from El </a:t>
            </a:r>
            <a:r>
              <a:rPr lang="en-US" baseline="0" dirty="0" err="1"/>
              <a:t>Hierro</a:t>
            </a:r>
            <a:r>
              <a:rPr lang="en-US" baseline="0" dirty="0"/>
              <a:t>, one of the Canary Islands. If these fringes were to be interpreted as deformation, they would amount to more than 10 cm of motion. Instead they are highly correlated with topography and due to changes in tropospheric stratification. </a:t>
            </a:r>
            <a:endParaRPr lang="en-US" dirty="0"/>
          </a:p>
        </p:txBody>
      </p:sp>
      <p:sp>
        <p:nvSpPr>
          <p:cNvPr id="4" name="Slide Number Placeholder 3"/>
          <p:cNvSpPr>
            <a:spLocks noGrp="1"/>
          </p:cNvSpPr>
          <p:nvPr>
            <p:ph type="sldNum" sz="quarter" idx="10"/>
          </p:nvPr>
        </p:nvSpPr>
        <p:spPr/>
        <p:txBody>
          <a:bodyPr/>
          <a:lstStyle/>
          <a:p>
            <a:fld id="{C734BB09-483B-4C4B-A5A4-C02A22055B01}" type="slidenum">
              <a:rPr lang="da-DK" smtClean="0"/>
              <a:pPr/>
              <a:t>74</a:t>
            </a:fld>
            <a:endParaRPr lang="da-DK" dirty="0"/>
          </a:p>
        </p:txBody>
      </p:sp>
    </p:spTree>
    <p:extLst>
      <p:ext uri="{BB962C8B-B14F-4D97-AF65-F5344CB8AC3E}">
        <p14:creationId xmlns:p14="http://schemas.microsoft.com/office/powerpoint/2010/main" val="107576569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Horizontal</a:t>
            </a:r>
            <a:r>
              <a:rPr lang="en-US" baseline="0" dirty="0"/>
              <a:t> variations of atmospheric refractivity also occur under a variety of meteorological conditions, ranging from thunderstorms to clear weather. They may be caused by spatial variations in pressure, temperature and particularly humidity as well as by rainfall. We are not able to model these effects in a deterministic way, and typically describe them as a spatially correlated error source, whose spatial statistics often follow those expected from turbulence theory. In this slide two examples are shown. One is another </a:t>
            </a:r>
            <a:r>
              <a:rPr lang="en-US" baseline="0" dirty="0" err="1"/>
              <a:t>interferogram</a:t>
            </a:r>
            <a:r>
              <a:rPr lang="en-US" baseline="0" dirty="0"/>
              <a:t> from El </a:t>
            </a:r>
            <a:r>
              <a:rPr lang="en-US" baseline="0" dirty="0" err="1"/>
              <a:t>Hierro</a:t>
            </a:r>
            <a:r>
              <a:rPr lang="en-US" baseline="0" dirty="0"/>
              <a:t>, where the phase pattern is not correlated with topography, and is due to turbulent water </a:t>
            </a:r>
            <a:r>
              <a:rPr lang="en-US" baseline="0" dirty="0" err="1"/>
              <a:t>vapour</a:t>
            </a:r>
            <a:r>
              <a:rPr lang="en-US" baseline="0" dirty="0"/>
              <a:t> mixing. Another example is an ENVISAT ASAR (apparent) deformation map from Denmark, in which atmospheric delays in the order of 1 cm are observed, and the spatial statistics of the delay follow different turbulence regimes.</a:t>
            </a:r>
            <a:endParaRPr lang="en-US" dirty="0"/>
          </a:p>
        </p:txBody>
      </p:sp>
      <p:sp>
        <p:nvSpPr>
          <p:cNvPr id="4" name="Slide Number Placeholder 3"/>
          <p:cNvSpPr>
            <a:spLocks noGrp="1"/>
          </p:cNvSpPr>
          <p:nvPr>
            <p:ph type="sldNum" sz="quarter" idx="10"/>
          </p:nvPr>
        </p:nvSpPr>
        <p:spPr/>
        <p:txBody>
          <a:bodyPr/>
          <a:lstStyle/>
          <a:p>
            <a:fld id="{C734BB09-483B-4C4B-A5A4-C02A22055B01}" type="slidenum">
              <a:rPr lang="da-DK" smtClean="0"/>
              <a:pPr/>
              <a:t>75</a:t>
            </a:fld>
            <a:endParaRPr lang="da-DK" dirty="0"/>
          </a:p>
        </p:txBody>
      </p:sp>
    </p:spTree>
    <p:extLst>
      <p:ext uri="{BB962C8B-B14F-4D97-AF65-F5344CB8AC3E}">
        <p14:creationId xmlns:p14="http://schemas.microsoft.com/office/powerpoint/2010/main" val="19312499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L-band SAR systems, or even at C-band when very large spatial scales are considered, also ionospheric propagation effects</a:t>
            </a:r>
            <a:r>
              <a:rPr lang="en-US" baseline="0" dirty="0"/>
              <a:t> can be noticed in differential </a:t>
            </a:r>
            <a:r>
              <a:rPr lang="en-US" baseline="0" dirty="0" err="1"/>
              <a:t>interferograms</a:t>
            </a:r>
            <a:r>
              <a:rPr lang="en-US" baseline="0" dirty="0"/>
              <a:t>. These two examples show two differential </a:t>
            </a:r>
            <a:r>
              <a:rPr lang="en-US" baseline="0" dirty="0" err="1"/>
              <a:t>interferograms</a:t>
            </a:r>
            <a:r>
              <a:rPr lang="en-US" baseline="0" dirty="0"/>
              <a:t> from the L-band ALOS-1 sensor, spanning a large earthquake in China. The star indicates the epicenter of the earthquake, and fringes due to the </a:t>
            </a:r>
            <a:r>
              <a:rPr lang="en-US" baseline="0" dirty="0" err="1"/>
              <a:t>coseismic</a:t>
            </a:r>
            <a:r>
              <a:rPr lang="en-US" baseline="0" dirty="0"/>
              <a:t> displacement are seen along the fault trace. However, away from the fault the fringe patterns in the two </a:t>
            </a:r>
            <a:r>
              <a:rPr lang="en-US" baseline="0" dirty="0" err="1"/>
              <a:t>interferograms</a:t>
            </a:r>
            <a:r>
              <a:rPr lang="en-US" baseline="0" dirty="0"/>
              <a:t> differ significantly and are due to different ionospheric conditions. Notice that in this case the L-band sensor has a 23.6 cm wavelength, so each phase fringe represents about 12 cm of deformation or atmospheric excess path delay.</a:t>
            </a:r>
            <a:r>
              <a:rPr lang="en-US" dirty="0"/>
              <a:t> </a:t>
            </a:r>
          </a:p>
        </p:txBody>
      </p:sp>
      <p:sp>
        <p:nvSpPr>
          <p:cNvPr id="4" name="Slide Number Placeholder 3"/>
          <p:cNvSpPr>
            <a:spLocks noGrp="1"/>
          </p:cNvSpPr>
          <p:nvPr>
            <p:ph type="sldNum" sz="quarter" idx="10"/>
          </p:nvPr>
        </p:nvSpPr>
        <p:spPr/>
        <p:txBody>
          <a:bodyPr/>
          <a:lstStyle/>
          <a:p>
            <a:fld id="{C734BB09-483B-4C4B-A5A4-C02A22055B01}" type="slidenum">
              <a:rPr lang="da-DK" smtClean="0"/>
              <a:pPr/>
              <a:t>76</a:t>
            </a:fld>
            <a:endParaRPr lang="da-DK" dirty="0"/>
          </a:p>
        </p:txBody>
      </p:sp>
    </p:spTree>
    <p:extLst>
      <p:ext uri="{BB962C8B-B14F-4D97-AF65-F5344CB8AC3E}">
        <p14:creationId xmlns:p14="http://schemas.microsoft.com/office/powerpoint/2010/main" val="22505204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Multi-looking can also be seen as an estimation problem. If we want to estimate the phase from </a:t>
            </a:r>
            <a:r>
              <a:rPr lang="en-US" i="1" dirty="0"/>
              <a:t>L</a:t>
            </a:r>
            <a:r>
              <a:rPr lang="en-US" dirty="0"/>
              <a:t> independent complex </a:t>
            </a:r>
            <a:r>
              <a:rPr lang="en-US" dirty="0" err="1"/>
              <a:t>interferogram</a:t>
            </a:r>
            <a:r>
              <a:rPr lang="en-US" dirty="0"/>
              <a:t> samples, it can be shown that the maximum likelihood estimator (MLE) is the </a:t>
            </a:r>
            <a:r>
              <a:rPr lang="en-US" baseline="0" dirty="0"/>
              <a:t>phase of the sum of the complex </a:t>
            </a:r>
            <a:r>
              <a:rPr lang="en-US" baseline="0" dirty="0" err="1"/>
              <a:t>interferogram</a:t>
            </a:r>
            <a:r>
              <a:rPr lang="en-US" baseline="0" dirty="0"/>
              <a:t> samples. This is the same as the multi-looked phase (the 1/L scale-factor does not change the phase). A lower bound (Cramer Rao bound) for the variance of this estimator is given by the equation in this slide. This expression is a good approximation for the true phase variance for large L (greater than 10) and can be used to estimate the phase “noise” associated with a given level of coherence and a given selection of multi-looking parameters.</a:t>
            </a:r>
            <a:endParaRPr lang="en-US" dirty="0"/>
          </a:p>
        </p:txBody>
      </p:sp>
      <p:sp>
        <p:nvSpPr>
          <p:cNvPr id="4" name="Slide Number Placeholder 3"/>
          <p:cNvSpPr>
            <a:spLocks noGrp="1"/>
          </p:cNvSpPr>
          <p:nvPr>
            <p:ph type="sldNum" sz="quarter" idx="10"/>
          </p:nvPr>
        </p:nvSpPr>
        <p:spPr/>
        <p:txBody>
          <a:bodyPr/>
          <a:lstStyle/>
          <a:p>
            <a:fld id="{C734BB09-483B-4C4B-A5A4-C02A22055B01}" type="slidenum">
              <a:rPr lang="da-DK" smtClean="0"/>
              <a:pPr/>
              <a:t>77</a:t>
            </a:fld>
            <a:endParaRPr lang="da-DK" dirty="0"/>
          </a:p>
        </p:txBody>
      </p:sp>
    </p:spTree>
    <p:extLst>
      <p:ext uri="{BB962C8B-B14F-4D97-AF65-F5344CB8AC3E}">
        <p14:creationId xmlns:p14="http://schemas.microsoft.com/office/powerpoint/2010/main" val="102559185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a:t>
            </a:r>
            <a:r>
              <a:rPr lang="en-US" baseline="0" dirty="0"/>
              <a:t> there is a complication, since the sample coherence turns out to be a biased estimator. This means that for instance an area of 0 coherence, like this patch of water (</a:t>
            </a:r>
            <a:r>
              <a:rPr lang="en-US" baseline="0" dirty="0" err="1"/>
              <a:t>Karrat</a:t>
            </a:r>
            <a:r>
              <a:rPr lang="en-US" baseline="0" dirty="0"/>
              <a:t> fjord, Greenland), has a non-zero average sample coherence, as you see from the coherence histogram shown to the right. The estimator also has a variance about its mean, biased, value.</a:t>
            </a:r>
            <a:endParaRPr lang="en-US" dirty="0"/>
          </a:p>
        </p:txBody>
      </p:sp>
      <p:sp>
        <p:nvSpPr>
          <p:cNvPr id="4" name="Slide Number Placeholder 3"/>
          <p:cNvSpPr>
            <a:spLocks noGrp="1"/>
          </p:cNvSpPr>
          <p:nvPr>
            <p:ph type="sldNum" sz="quarter" idx="10"/>
          </p:nvPr>
        </p:nvSpPr>
        <p:spPr/>
        <p:txBody>
          <a:bodyPr/>
          <a:lstStyle/>
          <a:p>
            <a:fld id="{C734BB09-483B-4C4B-A5A4-C02A22055B01}" type="slidenum">
              <a:rPr lang="da-DK" smtClean="0"/>
              <a:pPr/>
              <a:t>78</a:t>
            </a:fld>
            <a:endParaRPr lang="da-DK" dirty="0"/>
          </a:p>
        </p:txBody>
      </p:sp>
    </p:spTree>
    <p:extLst>
      <p:ext uri="{BB962C8B-B14F-4D97-AF65-F5344CB8AC3E}">
        <p14:creationId xmlns:p14="http://schemas.microsoft.com/office/powerpoint/2010/main" val="92479914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mean and variance of the sample coherence estimator can be computed numerically, and expressed in terms of special functions (Gamma</a:t>
            </a:r>
            <a:r>
              <a:rPr lang="en-US" baseline="0" dirty="0"/>
              <a:t> and Hypergeometric functions). These curves show some values for different numbers of looks (i.e. independent number of samples averaged) and different coherence levels. A lower bound for the standard deviation of the sample coherence estimator is provided by the Cramer Rao bound, shown in this equation.</a:t>
            </a:r>
            <a:endParaRPr lang="en-US" dirty="0"/>
          </a:p>
        </p:txBody>
      </p:sp>
      <p:sp>
        <p:nvSpPr>
          <p:cNvPr id="4" name="Slide Number Placeholder 3"/>
          <p:cNvSpPr>
            <a:spLocks noGrp="1"/>
          </p:cNvSpPr>
          <p:nvPr>
            <p:ph type="sldNum" sz="quarter" idx="10"/>
          </p:nvPr>
        </p:nvSpPr>
        <p:spPr/>
        <p:txBody>
          <a:bodyPr/>
          <a:lstStyle/>
          <a:p>
            <a:fld id="{C734BB09-483B-4C4B-A5A4-C02A22055B01}" type="slidenum">
              <a:rPr lang="da-DK" smtClean="0"/>
              <a:pPr/>
              <a:t>79</a:t>
            </a:fld>
            <a:endParaRPr lang="da-DK" dirty="0"/>
          </a:p>
        </p:txBody>
      </p:sp>
    </p:spTree>
    <p:extLst>
      <p:ext uri="{BB962C8B-B14F-4D97-AF65-F5344CB8AC3E}">
        <p14:creationId xmlns:p14="http://schemas.microsoft.com/office/powerpoint/2010/main" val="10592136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a:t>
            </a:r>
            <a:r>
              <a:rPr lang="en-US" baseline="0" dirty="0"/>
              <a:t> we acquire a second image of the same point on ground after a certain time interval, we will notice changes in its amplitude and phase if this point has undergone motion in either slant-range or azimuth. You might already guess that the sensitivities with which we can measure such motion differ between the amplitude and the phase term</a:t>
            </a:r>
            <a:r>
              <a:rPr lang="en-US" baseline="0"/>
              <a:t>. Amplitude-based methods will have a sensitivity which is a fraction of the spatial resolution (often several meters), whereas phase-based method will have sensitivities which are a fraction of the (centimetric) radar wavelength.</a:t>
            </a:r>
            <a:endParaRPr lang="en-US" dirty="0"/>
          </a:p>
        </p:txBody>
      </p:sp>
      <p:sp>
        <p:nvSpPr>
          <p:cNvPr id="4" name="Slide Number Placeholder 3"/>
          <p:cNvSpPr>
            <a:spLocks noGrp="1"/>
          </p:cNvSpPr>
          <p:nvPr>
            <p:ph type="sldNum" sz="quarter" idx="10"/>
          </p:nvPr>
        </p:nvSpPr>
        <p:spPr/>
        <p:txBody>
          <a:bodyPr/>
          <a:lstStyle/>
          <a:p>
            <a:fld id="{C734BB09-483B-4C4B-A5A4-C02A22055B01}" type="slidenum">
              <a:rPr lang="da-DK" smtClean="0"/>
              <a:pPr/>
              <a:t>9</a:t>
            </a:fld>
            <a:endParaRPr lang="da-DK" dirty="0"/>
          </a:p>
        </p:txBody>
      </p:sp>
    </p:spTree>
    <p:extLst>
      <p:ext uri="{BB962C8B-B14F-4D97-AF65-F5344CB8AC3E}">
        <p14:creationId xmlns:p14="http://schemas.microsoft.com/office/powerpoint/2010/main" val="29102978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sum up these general concepts concerning ground motion measurements</a:t>
            </a:r>
            <a:r>
              <a:rPr lang="en-US" baseline="0" dirty="0"/>
              <a:t> from SAR, here you find an overview of the main measurement techniques and their properties. Not all can be clear at this stage, but some things should. SAR-based motion-measurement techniques exploit either amplitude or phase. At least two images are required as we saw, which means that the motion which is measured is between the that which occurred between the two acquisitions. Interferometry is more sensitive and accurate than amplitude-based techniques (since smaller motion magnitudes can be measured with higher accuracies). This is due to the fact that the phase-distance relation involves the </a:t>
            </a:r>
            <a:r>
              <a:rPr lang="en-US" baseline="0" dirty="0" err="1"/>
              <a:t>centimetric</a:t>
            </a:r>
            <a:r>
              <a:rPr lang="en-US" baseline="0" dirty="0"/>
              <a:t> SAR wavelength, whereas you can imagine that the sensitivity of feature-tracking for instance is influenced by the SAR spatial resolution, which is in the order of meters. On the other hand interferometry can provide only one-dimensional motion measurements, namely in the slant-range direction (also called line-of-sight). Offset tracking measurements are two-dimensional instead (remember the glacier flowing into the ocean earlier). Techniques which use only two SAR images are typically sufficient for applications involving large displacements, such as ice and co-seismic motion. For slower deformations several tens of image pairs need to be jointly analyzed using so-called </a:t>
            </a:r>
            <a:r>
              <a:rPr lang="en-US" baseline="0" dirty="0" err="1"/>
              <a:t>multitemporal</a:t>
            </a:r>
            <a:r>
              <a:rPr lang="en-US" baseline="0" dirty="0"/>
              <a:t> </a:t>
            </a:r>
            <a:r>
              <a:rPr lang="en-US" baseline="0" err="1"/>
              <a:t>InSAR</a:t>
            </a:r>
            <a:r>
              <a:rPr lang="en-US" baseline="0"/>
              <a:t> techniques</a:t>
            </a:r>
            <a:r>
              <a:rPr lang="en-US" baseline="0" dirty="0"/>
              <a:t>.</a:t>
            </a:r>
            <a:endParaRPr lang="en-US" dirty="0"/>
          </a:p>
        </p:txBody>
      </p:sp>
      <p:sp>
        <p:nvSpPr>
          <p:cNvPr id="4" name="Slide Number Placeholder 3"/>
          <p:cNvSpPr>
            <a:spLocks noGrp="1"/>
          </p:cNvSpPr>
          <p:nvPr>
            <p:ph type="sldNum" sz="quarter" idx="10"/>
          </p:nvPr>
        </p:nvSpPr>
        <p:spPr/>
        <p:txBody>
          <a:bodyPr/>
          <a:lstStyle/>
          <a:p>
            <a:fld id="{C734BB09-483B-4C4B-A5A4-C02A22055B01}" type="slidenum">
              <a:rPr lang="da-DK" smtClean="0"/>
              <a:pPr/>
              <a:t>10</a:t>
            </a:fld>
            <a:endParaRPr lang="da-DK" dirty="0"/>
          </a:p>
        </p:txBody>
      </p:sp>
    </p:spTree>
    <p:extLst>
      <p:ext uri="{BB962C8B-B14F-4D97-AF65-F5344CB8AC3E}">
        <p14:creationId xmlns:p14="http://schemas.microsoft.com/office/powerpoint/2010/main" val="2388943027"/>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10.xml"/><Relationship Id="rId7"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tags" Target="../tags/tag13.xml"/><Relationship Id="rId5" Type="http://schemas.openxmlformats.org/officeDocument/2006/relationships/tags" Target="../tags/tag12.xml"/><Relationship Id="rId10" Type="http://schemas.openxmlformats.org/officeDocument/2006/relationships/image" Target="../media/image1.jpeg"/><Relationship Id="rId4" Type="http://schemas.openxmlformats.org/officeDocument/2006/relationships/tags" Target="../tags/tag11.xml"/><Relationship Id="rId9"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slideMaster" Target="../slideMasters/slideMaster1.xml"/><Relationship Id="rId5" Type="http://schemas.openxmlformats.org/officeDocument/2006/relationships/tags" Target="../tags/tag18.xml"/><Relationship Id="rId4" Type="http://schemas.openxmlformats.org/officeDocument/2006/relationships/tags" Target="../tags/tag1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5" Type="http://schemas.openxmlformats.org/officeDocument/2006/relationships/slideMaster" Target="../slideMasters/slideMaster1.xml"/><Relationship Id="rId4" Type="http://schemas.openxmlformats.org/officeDocument/2006/relationships/tags" Target="../tags/tag22.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tags" Target="../tags/tag23.xml"/><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Footer Placeholder 2"/>
          <p:cNvSpPr>
            <a:spLocks noGrp="1"/>
          </p:cNvSpPr>
          <p:nvPr>
            <p:ph type="ftr" sz="quarter" idx="3"/>
            <p:custDataLst>
              <p:tags r:id="rId1"/>
            </p:custDataLst>
          </p:nvPr>
        </p:nvSpPr>
        <p:spPr>
          <a:xfrm>
            <a:off x="4572000" y="6477000"/>
            <a:ext cx="2970213" cy="306000"/>
          </a:xfrm>
          <a:prstGeom prst="rect">
            <a:avLst/>
          </a:prstGeom>
        </p:spPr>
        <p:txBody>
          <a:bodyPr vert="horz" lIns="0" tIns="0" rIns="0" bIns="0" rtlCol="0" anchor="t" anchorCtr="0"/>
          <a:lstStyle>
            <a:lvl1pPr algn="r">
              <a:defRPr sz="900">
                <a:solidFill>
                  <a:schemeClr val="tx1"/>
                </a:solidFill>
              </a:defRPr>
            </a:lvl1pPr>
          </a:lstStyle>
          <a:p>
            <a:endParaRPr lang="da-DK" dirty="0"/>
          </a:p>
        </p:txBody>
      </p:sp>
      <p:sp>
        <p:nvSpPr>
          <p:cNvPr id="11" name="Slide Number Placeholder 3"/>
          <p:cNvSpPr>
            <a:spLocks noGrp="1"/>
          </p:cNvSpPr>
          <p:nvPr>
            <p:ph type="sldNum" sz="quarter" idx="4"/>
            <p:custDataLst>
              <p:tags r:id="rId2"/>
            </p:custDataLst>
          </p:nvPr>
        </p:nvSpPr>
        <p:spPr>
          <a:xfrm>
            <a:off x="609600" y="6477000"/>
            <a:ext cx="306000" cy="306000"/>
          </a:xfrm>
          <a:prstGeom prst="rect">
            <a:avLst/>
          </a:prstGeom>
        </p:spPr>
        <p:txBody>
          <a:bodyPr vert="horz" lIns="0" tIns="0" rIns="0" bIns="0" rtlCol="0" anchor="t" anchorCtr="0"/>
          <a:lstStyle>
            <a:lvl1pPr algn="l">
              <a:defRPr sz="900">
                <a:solidFill>
                  <a:schemeClr val="tx1"/>
                </a:solidFill>
              </a:defRPr>
            </a:lvl1pPr>
          </a:lstStyle>
          <a:p>
            <a:fld id="{103EA872-A674-449B-A120-B97244F8E91D}" type="slidenum">
              <a:rPr lang="da-DK" smtClean="0"/>
              <a:pPr/>
              <a:t>‹#›</a:t>
            </a:fld>
            <a:endParaRPr lang="da-DK" dirty="0"/>
          </a:p>
        </p:txBody>
      </p:sp>
      <p:sp>
        <p:nvSpPr>
          <p:cNvPr id="2" name="Rectangle 1"/>
          <p:cNvSpPr/>
          <p:nvPr>
            <p:custDataLst>
              <p:tags r:id="rId3"/>
            </p:custDataLst>
          </p:nvPr>
        </p:nvSpPr>
        <p:spPr bwMode="auto">
          <a:xfrm>
            <a:off x="0" y="0"/>
            <a:ext cx="9144000" cy="68580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da-DK" sz="1600" b="0" i="0" u="none" strike="noStrike" cap="none" normalizeH="0" baseline="0" dirty="0">
              <a:ln>
                <a:noFill/>
              </a:ln>
              <a:solidFill>
                <a:schemeClr val="tx1"/>
              </a:solidFill>
              <a:effectLst/>
              <a:latin typeface="Verdana" pitchFamily="34" charset="0"/>
              <a:ea typeface="ＭＳ Ｐゴシック" pitchFamily="-80" charset="-128"/>
            </a:endParaRPr>
          </a:p>
        </p:txBody>
      </p:sp>
      <p:sp>
        <p:nvSpPr>
          <p:cNvPr id="114690" name="Rectangle 2"/>
          <p:cNvSpPr>
            <a:spLocks noGrp="1" noChangeArrowheads="1"/>
          </p:cNvSpPr>
          <p:nvPr>
            <p:ph type="ctrTitle"/>
            <p:custDataLst>
              <p:tags r:id="rId4"/>
            </p:custDataLst>
          </p:nvPr>
        </p:nvSpPr>
        <p:spPr>
          <a:xfrm>
            <a:off x="609600" y="1295400"/>
            <a:ext cx="6402388" cy="838200"/>
          </a:xfrm>
        </p:spPr>
        <p:txBody>
          <a:bodyPr/>
          <a:lstStyle>
            <a:lvl1pPr>
              <a:defRPr/>
            </a:lvl1pPr>
          </a:lstStyle>
          <a:p>
            <a:pPr lvl="0"/>
            <a:r>
              <a:rPr lang="da-DK" noProof="0" dirty="0" err="1"/>
              <a:t>Click</a:t>
            </a:r>
            <a:r>
              <a:rPr lang="da-DK" noProof="0" dirty="0"/>
              <a:t> to </a:t>
            </a:r>
            <a:r>
              <a:rPr lang="da-DK" noProof="0" dirty="0" err="1"/>
              <a:t>edit</a:t>
            </a:r>
            <a:r>
              <a:rPr lang="da-DK" noProof="0" dirty="0"/>
              <a:t> Master </a:t>
            </a:r>
            <a:r>
              <a:rPr lang="da-DK" noProof="0" dirty="0" err="1"/>
              <a:t>title</a:t>
            </a:r>
            <a:r>
              <a:rPr lang="da-DK" noProof="0" dirty="0"/>
              <a:t> </a:t>
            </a:r>
            <a:r>
              <a:rPr lang="da-DK" noProof="0" dirty="0" err="1"/>
              <a:t>style</a:t>
            </a:r>
            <a:endParaRPr lang="da-DK" noProof="0" dirty="0"/>
          </a:p>
        </p:txBody>
      </p:sp>
      <p:sp>
        <p:nvSpPr>
          <p:cNvPr id="114691" name="Rectangle 3"/>
          <p:cNvSpPr>
            <a:spLocks noGrp="1" noChangeArrowheads="1"/>
          </p:cNvSpPr>
          <p:nvPr>
            <p:ph type="subTitle" idx="1"/>
            <p:custDataLst>
              <p:tags r:id="rId5"/>
            </p:custDataLst>
          </p:nvPr>
        </p:nvSpPr>
        <p:spPr>
          <a:xfrm>
            <a:off x="609600" y="2286000"/>
            <a:ext cx="6400800" cy="1752600"/>
          </a:xfrm>
        </p:spPr>
        <p:txBody>
          <a:bodyPr/>
          <a:lstStyle>
            <a:lvl1pPr marL="0" indent="0">
              <a:buFontTx/>
              <a:buNone/>
              <a:defRPr/>
            </a:lvl1pPr>
          </a:lstStyle>
          <a:p>
            <a:pPr lvl="0"/>
            <a:r>
              <a:rPr lang="da-DK" noProof="0" dirty="0" err="1"/>
              <a:t>Click</a:t>
            </a:r>
            <a:r>
              <a:rPr lang="da-DK" noProof="0" dirty="0"/>
              <a:t> to </a:t>
            </a:r>
            <a:r>
              <a:rPr lang="da-DK" noProof="0" dirty="0" err="1"/>
              <a:t>edit</a:t>
            </a:r>
            <a:r>
              <a:rPr lang="da-DK" noProof="0" dirty="0"/>
              <a:t> Master </a:t>
            </a:r>
            <a:r>
              <a:rPr lang="da-DK" noProof="0" dirty="0" err="1"/>
              <a:t>subtitle</a:t>
            </a:r>
            <a:r>
              <a:rPr lang="da-DK" noProof="0" dirty="0"/>
              <a:t> </a:t>
            </a:r>
            <a:r>
              <a:rPr lang="da-DK" noProof="0" dirty="0" err="1"/>
              <a:t>style</a:t>
            </a:r>
            <a:endParaRPr lang="da-DK" noProof="0" dirty="0"/>
          </a:p>
        </p:txBody>
      </p:sp>
      <p:pic>
        <p:nvPicPr>
          <p:cNvPr id="3" name="SD_ART_Logo"/>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9125" y="6029562"/>
            <a:ext cx="5212800" cy="627975"/>
          </a:xfrm>
          <a:prstGeom prst="rect">
            <a:avLst/>
          </a:prstGeom>
        </p:spPr>
      </p:pic>
      <p:pic>
        <p:nvPicPr>
          <p:cNvPr id="8" name="SD_ART_Logo_bmkArt"/>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9125" y="6029562"/>
            <a:ext cx="5212804" cy="627975"/>
          </a:xfrm>
          <a:prstGeom prst="rect">
            <a:avLst/>
          </a:prstGeom>
        </p:spPr>
      </p:pic>
      <p:pic>
        <p:nvPicPr>
          <p:cNvPr id="7" name="SD_ART_Logo_bmkArt"/>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9125" y="6029562"/>
            <a:ext cx="5212804" cy="627975"/>
          </a:xfrm>
          <a:prstGeom prst="rect">
            <a:avLst/>
          </a:prstGeom>
        </p:spPr>
      </p:pic>
      <p:sp>
        <p:nvSpPr>
          <p:cNvPr id="4" name="SD_ART_Frise"/>
          <p:cNvSpPr/>
          <p:nvPr>
            <p:custDataLst>
              <p:tags r:id="rId6"/>
            </p:custDataLst>
          </p:nvPr>
        </p:nvSpPr>
        <p:spPr bwMode="auto">
          <a:xfrm>
            <a:off x="4100400" y="3124800"/>
            <a:ext cx="5040000" cy="2340000"/>
          </a:xfrm>
          <a:prstGeom prst="rect">
            <a:avLst/>
          </a:prstGeom>
          <a:noFill/>
          <a:ln w="9525" cap="flat" cmpd="sng" algn="ctr">
            <a:no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da-DK" sz="1600" b="0" i="0" u="none" strike="noStrike" cap="none" normalizeH="0" baseline="0" dirty="0">
              <a:ln>
                <a:noFill/>
              </a:ln>
              <a:solidFill>
                <a:schemeClr val="tx1"/>
              </a:solidFill>
              <a:effectLst/>
              <a:latin typeface="Verdana" pitchFamily="34" charset="0"/>
              <a:ea typeface="ＭＳ Ｐゴシック" pitchFamily="-80" charset="-128"/>
            </a:endParaRPr>
          </a:p>
        </p:txBody>
      </p:sp>
      <p:pic>
        <p:nvPicPr>
          <p:cNvPr id="6" name="SD_ART_Frise_bmkArt"/>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00400" y="3124800"/>
            <a:ext cx="5040000" cy="2340218"/>
          </a:xfrm>
          <a:prstGeom prst="rect">
            <a:avLst/>
          </a:prstGeom>
        </p:spPr>
      </p:pic>
      <p:pic>
        <p:nvPicPr>
          <p:cNvPr id="5" name="SD_ART_Frise_bmkArt"/>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00400" y="3124800"/>
            <a:ext cx="5040000" cy="2340218"/>
          </a:xfrm>
          <a:prstGeom prst="rect">
            <a:avLst/>
          </a:prstGeom>
        </p:spPr>
      </p:pic>
      <p:pic>
        <p:nvPicPr>
          <p:cNvPr id="1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86123" y="279400"/>
            <a:ext cx="365125"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72145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da-DK" dirty="0" err="1"/>
              <a:t>Click</a:t>
            </a:r>
            <a:r>
              <a:rPr lang="da-DK" dirty="0"/>
              <a:t> to </a:t>
            </a:r>
            <a:r>
              <a:rPr lang="da-DK" dirty="0" err="1"/>
              <a:t>edit</a:t>
            </a:r>
            <a:r>
              <a:rPr lang="da-DK" dirty="0"/>
              <a:t> Master </a:t>
            </a:r>
            <a:r>
              <a:rPr lang="da-DK" dirty="0" err="1"/>
              <a:t>title</a:t>
            </a:r>
            <a:r>
              <a:rPr lang="da-DK" dirty="0"/>
              <a:t> </a:t>
            </a:r>
            <a:r>
              <a:rPr lang="da-DK" dirty="0" err="1"/>
              <a:t>style</a:t>
            </a:r>
            <a:endParaRPr lang="da-DK" dirty="0"/>
          </a:p>
        </p:txBody>
      </p:sp>
      <p:sp>
        <p:nvSpPr>
          <p:cNvPr id="3" name="Content Placeholder 2"/>
          <p:cNvSpPr>
            <a:spLocks noGrp="1"/>
          </p:cNvSpPr>
          <p:nvPr>
            <p:ph idx="1"/>
            <p:custDataLst>
              <p:tags r:id="rId2"/>
            </p:custDataLst>
          </p:nvPr>
        </p:nvSpPr>
        <p:spPr/>
        <p:txBody>
          <a:body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4" name="Pladsholder til dato 3"/>
          <p:cNvSpPr>
            <a:spLocks noGrp="1"/>
          </p:cNvSpPr>
          <p:nvPr>
            <p:ph type="dt" sz="half" idx="10"/>
            <p:custDataLst>
              <p:tags r:id="rId3"/>
            </p:custDataLst>
          </p:nvPr>
        </p:nvSpPr>
        <p:spPr/>
        <p:txBody>
          <a:bodyPr/>
          <a:lstStyle/>
          <a:p>
            <a:fld id="{93E2BFEA-8F3E-4FE5-8EE6-0AE106DD437F}" type="datetime3">
              <a:rPr lang="da-DK" smtClean="0"/>
              <a:t>11.09.2024</a:t>
            </a:fld>
            <a:endParaRPr lang="da-DK" dirty="0"/>
          </a:p>
        </p:txBody>
      </p:sp>
      <p:sp>
        <p:nvSpPr>
          <p:cNvPr id="5" name="Pladsholder til sidefod 4"/>
          <p:cNvSpPr>
            <a:spLocks noGrp="1"/>
          </p:cNvSpPr>
          <p:nvPr>
            <p:ph type="ftr" sz="quarter" idx="11"/>
            <p:custDataLst>
              <p:tags r:id="rId4"/>
            </p:custDataLst>
          </p:nvPr>
        </p:nvSpPr>
        <p:spPr>
          <a:xfrm>
            <a:off x="5219013" y="6477000"/>
            <a:ext cx="1729252" cy="306000"/>
          </a:xfrm>
          <a:prstGeom prst="rect">
            <a:avLst/>
          </a:prstGeom>
        </p:spPr>
        <p:txBody>
          <a:bodyPr/>
          <a:lstStyle/>
          <a:p>
            <a:endParaRPr lang="da-DK" dirty="0"/>
          </a:p>
        </p:txBody>
      </p:sp>
      <p:sp>
        <p:nvSpPr>
          <p:cNvPr id="9" name="Pladsholder til diasnummer 8"/>
          <p:cNvSpPr>
            <a:spLocks noGrp="1"/>
          </p:cNvSpPr>
          <p:nvPr>
            <p:ph type="sldNum" sz="quarter" idx="12"/>
            <p:custDataLst>
              <p:tags r:id="rId5"/>
            </p:custDataLst>
          </p:nvPr>
        </p:nvSpPr>
        <p:spPr/>
        <p:txBody>
          <a:bodyPr/>
          <a:lstStyle/>
          <a:p>
            <a:fld id="{103EA872-A674-449B-A120-B97244F8E91D}" type="slidenum">
              <a:rPr lang="da-DK" smtClean="0"/>
              <a:pPr/>
              <a:t>‹#›</a:t>
            </a:fld>
            <a:endParaRPr lang="da-DK" dirty="0"/>
          </a:p>
        </p:txBody>
      </p:sp>
    </p:spTree>
    <p:extLst>
      <p:ext uri="{BB962C8B-B14F-4D97-AF65-F5344CB8AC3E}">
        <p14:creationId xmlns:p14="http://schemas.microsoft.com/office/powerpoint/2010/main" val="11877740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err="1"/>
              <a:t>Click</a:t>
            </a:r>
            <a:r>
              <a:rPr lang="da-DK" dirty="0"/>
              <a:t> to </a:t>
            </a:r>
            <a:r>
              <a:rPr lang="da-DK" dirty="0" err="1"/>
              <a:t>edit</a:t>
            </a:r>
            <a:r>
              <a:rPr lang="da-DK" dirty="0"/>
              <a:t> Master </a:t>
            </a:r>
            <a:r>
              <a:rPr lang="da-DK" dirty="0" err="1"/>
              <a:t>title</a:t>
            </a:r>
            <a:r>
              <a:rPr lang="da-DK" dirty="0"/>
              <a:t> </a:t>
            </a:r>
            <a:r>
              <a:rPr lang="da-DK" dirty="0" err="1"/>
              <a:t>style</a:t>
            </a:r>
            <a:endParaRPr lang="da-DK" dirty="0"/>
          </a:p>
        </p:txBody>
      </p:sp>
      <p:sp>
        <p:nvSpPr>
          <p:cNvPr id="3" name="Content Placeholder 2"/>
          <p:cNvSpPr>
            <a:spLocks noGrp="1"/>
          </p:cNvSpPr>
          <p:nvPr>
            <p:ph sz="half" idx="1"/>
          </p:nvPr>
        </p:nvSpPr>
        <p:spPr>
          <a:xfrm>
            <a:off x="609600" y="1600200"/>
            <a:ext cx="3810000" cy="4565650"/>
          </a:xfrm>
        </p:spPr>
        <p:txBody>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4" name="Content Placeholder 3"/>
          <p:cNvSpPr>
            <a:spLocks noGrp="1"/>
          </p:cNvSpPr>
          <p:nvPr>
            <p:ph sz="half" idx="2"/>
          </p:nvPr>
        </p:nvSpPr>
        <p:spPr>
          <a:xfrm>
            <a:off x="4572000" y="1600200"/>
            <a:ext cx="3810000" cy="4565650"/>
          </a:xfrm>
        </p:spPr>
        <p:txBody>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5" name="Pladsholder til dato 4"/>
          <p:cNvSpPr>
            <a:spLocks noGrp="1"/>
          </p:cNvSpPr>
          <p:nvPr>
            <p:ph type="dt" sz="half" idx="10"/>
          </p:nvPr>
        </p:nvSpPr>
        <p:spPr/>
        <p:txBody>
          <a:bodyPr/>
          <a:lstStyle/>
          <a:p>
            <a:fld id="{68E721AE-FC7A-4C0C-8D1C-6F2D6C49FE87}" type="datetime3">
              <a:rPr lang="da-DK" smtClean="0"/>
              <a:t>11.09.2024</a:t>
            </a:fld>
            <a:endParaRPr lang="da-DK" dirty="0"/>
          </a:p>
        </p:txBody>
      </p:sp>
      <p:sp>
        <p:nvSpPr>
          <p:cNvPr id="6" name="Pladsholder til sidefod 5"/>
          <p:cNvSpPr>
            <a:spLocks noGrp="1"/>
          </p:cNvSpPr>
          <p:nvPr>
            <p:ph type="ftr" sz="quarter" idx="11"/>
          </p:nvPr>
        </p:nvSpPr>
        <p:spPr>
          <a:xfrm>
            <a:off x="5219013" y="6477000"/>
            <a:ext cx="1729252" cy="306000"/>
          </a:xfrm>
          <a:prstGeom prst="rect">
            <a:avLst/>
          </a:prstGeom>
        </p:spPr>
        <p:txBody>
          <a:bodyPr/>
          <a:lstStyle/>
          <a:p>
            <a:endParaRPr lang="da-DK" dirty="0"/>
          </a:p>
        </p:txBody>
      </p:sp>
      <p:sp>
        <p:nvSpPr>
          <p:cNvPr id="10" name="Pladsholder til diasnummer 9"/>
          <p:cNvSpPr>
            <a:spLocks noGrp="1"/>
          </p:cNvSpPr>
          <p:nvPr>
            <p:ph type="sldNum" sz="quarter" idx="12"/>
          </p:nvPr>
        </p:nvSpPr>
        <p:spPr/>
        <p:txBody>
          <a:bodyPr/>
          <a:lstStyle/>
          <a:p>
            <a:fld id="{103EA872-A674-449B-A120-B97244F8E91D}" type="slidenum">
              <a:rPr lang="da-DK" smtClean="0"/>
              <a:pPr/>
              <a:t>‹#›</a:t>
            </a:fld>
            <a:endParaRPr lang="da-DK" dirty="0"/>
          </a:p>
        </p:txBody>
      </p:sp>
    </p:spTree>
    <p:extLst>
      <p:ext uri="{BB962C8B-B14F-4D97-AF65-F5344CB8AC3E}">
        <p14:creationId xmlns:p14="http://schemas.microsoft.com/office/powerpoint/2010/main" val="42630975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da-DK" dirty="0" err="1"/>
              <a:t>Click</a:t>
            </a:r>
            <a:r>
              <a:rPr lang="da-DK" dirty="0"/>
              <a:t> to </a:t>
            </a:r>
            <a:r>
              <a:rPr lang="da-DK" dirty="0" err="1"/>
              <a:t>edit</a:t>
            </a:r>
            <a:r>
              <a:rPr lang="da-DK" dirty="0"/>
              <a:t> Master </a:t>
            </a:r>
            <a:r>
              <a:rPr lang="da-DK" dirty="0" err="1"/>
              <a:t>title</a:t>
            </a:r>
            <a:r>
              <a:rPr lang="da-DK" dirty="0"/>
              <a:t> </a:t>
            </a:r>
            <a:r>
              <a:rPr lang="da-DK" dirty="0" err="1"/>
              <a:t>style</a:t>
            </a:r>
            <a:endParaRPr lang="da-DK" dirty="0"/>
          </a:p>
        </p:txBody>
      </p:sp>
      <p:sp>
        <p:nvSpPr>
          <p:cNvPr id="3" name="Pladsholder til dato 2"/>
          <p:cNvSpPr>
            <a:spLocks noGrp="1"/>
          </p:cNvSpPr>
          <p:nvPr>
            <p:ph type="dt" sz="half" idx="10"/>
            <p:custDataLst>
              <p:tags r:id="rId2"/>
            </p:custDataLst>
          </p:nvPr>
        </p:nvSpPr>
        <p:spPr/>
        <p:txBody>
          <a:bodyPr/>
          <a:lstStyle/>
          <a:p>
            <a:fld id="{CEC11450-0567-4201-AA87-1443416DFF8C}" type="datetime3">
              <a:rPr lang="da-DK" smtClean="0"/>
              <a:t>11.09.2024</a:t>
            </a:fld>
            <a:endParaRPr lang="da-DK" dirty="0"/>
          </a:p>
        </p:txBody>
      </p:sp>
      <p:sp>
        <p:nvSpPr>
          <p:cNvPr id="4" name="Pladsholder til sidefod 3"/>
          <p:cNvSpPr>
            <a:spLocks noGrp="1"/>
          </p:cNvSpPr>
          <p:nvPr>
            <p:ph type="ftr" sz="quarter" idx="11"/>
            <p:custDataLst>
              <p:tags r:id="rId3"/>
            </p:custDataLst>
          </p:nvPr>
        </p:nvSpPr>
        <p:spPr>
          <a:xfrm>
            <a:off x="5219013" y="6477000"/>
            <a:ext cx="1729252" cy="306000"/>
          </a:xfrm>
          <a:prstGeom prst="rect">
            <a:avLst/>
          </a:prstGeom>
        </p:spPr>
        <p:txBody>
          <a:bodyPr/>
          <a:lstStyle/>
          <a:p>
            <a:endParaRPr lang="da-DK" dirty="0"/>
          </a:p>
        </p:txBody>
      </p:sp>
      <p:sp>
        <p:nvSpPr>
          <p:cNvPr id="8" name="Pladsholder til diasnummer 7"/>
          <p:cNvSpPr>
            <a:spLocks noGrp="1"/>
          </p:cNvSpPr>
          <p:nvPr>
            <p:ph type="sldNum" sz="quarter" idx="12"/>
            <p:custDataLst>
              <p:tags r:id="rId4"/>
            </p:custDataLst>
          </p:nvPr>
        </p:nvSpPr>
        <p:spPr/>
        <p:txBody>
          <a:bodyPr/>
          <a:lstStyle/>
          <a:p>
            <a:fld id="{103EA872-A674-449B-A120-B97244F8E91D}" type="slidenum">
              <a:rPr lang="da-DK" smtClean="0"/>
              <a:pPr/>
              <a:t>‹#›</a:t>
            </a:fld>
            <a:endParaRPr lang="da-DK" dirty="0"/>
          </a:p>
        </p:txBody>
      </p:sp>
    </p:spTree>
    <p:extLst>
      <p:ext uri="{BB962C8B-B14F-4D97-AF65-F5344CB8AC3E}">
        <p14:creationId xmlns:p14="http://schemas.microsoft.com/office/powerpoint/2010/main" val="120845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dsholder til dato 1"/>
          <p:cNvSpPr>
            <a:spLocks noGrp="1"/>
          </p:cNvSpPr>
          <p:nvPr>
            <p:ph type="dt" sz="half" idx="10"/>
            <p:custDataLst>
              <p:tags r:id="rId1"/>
            </p:custDataLst>
          </p:nvPr>
        </p:nvSpPr>
        <p:spPr/>
        <p:txBody>
          <a:bodyPr/>
          <a:lstStyle/>
          <a:p>
            <a:fld id="{6A5549B7-28E6-4AFB-8BDA-B6E71AFE1C74}" type="datetime3">
              <a:rPr lang="da-DK" smtClean="0"/>
              <a:t>11.09.2024</a:t>
            </a:fld>
            <a:endParaRPr lang="da-DK" dirty="0"/>
          </a:p>
        </p:txBody>
      </p:sp>
      <p:sp>
        <p:nvSpPr>
          <p:cNvPr id="3" name="Pladsholder til sidefod 2"/>
          <p:cNvSpPr>
            <a:spLocks noGrp="1"/>
          </p:cNvSpPr>
          <p:nvPr>
            <p:ph type="ftr" sz="quarter" idx="11"/>
            <p:custDataLst>
              <p:tags r:id="rId2"/>
            </p:custDataLst>
          </p:nvPr>
        </p:nvSpPr>
        <p:spPr>
          <a:xfrm>
            <a:off x="5219013" y="6477000"/>
            <a:ext cx="1729252" cy="306000"/>
          </a:xfrm>
          <a:prstGeom prst="rect">
            <a:avLst/>
          </a:prstGeom>
        </p:spPr>
        <p:txBody>
          <a:bodyPr/>
          <a:lstStyle/>
          <a:p>
            <a:endParaRPr lang="da-DK" dirty="0"/>
          </a:p>
        </p:txBody>
      </p:sp>
      <p:sp>
        <p:nvSpPr>
          <p:cNvPr id="7" name="Pladsholder til diasnummer 6"/>
          <p:cNvSpPr>
            <a:spLocks noGrp="1"/>
          </p:cNvSpPr>
          <p:nvPr>
            <p:ph type="sldNum" sz="quarter" idx="12"/>
            <p:custDataLst>
              <p:tags r:id="rId3"/>
            </p:custDataLst>
          </p:nvPr>
        </p:nvSpPr>
        <p:spPr/>
        <p:txBody>
          <a:bodyPr/>
          <a:lstStyle/>
          <a:p>
            <a:fld id="{103EA872-A674-449B-A120-B97244F8E91D}" type="slidenum">
              <a:rPr lang="da-DK" smtClean="0"/>
              <a:pPr/>
              <a:t>‹#›</a:t>
            </a:fld>
            <a:endParaRPr lang="da-DK" dirty="0"/>
          </a:p>
        </p:txBody>
      </p:sp>
    </p:spTree>
    <p:extLst>
      <p:ext uri="{BB962C8B-B14F-4D97-AF65-F5344CB8AC3E}">
        <p14:creationId xmlns:p14="http://schemas.microsoft.com/office/powerpoint/2010/main" val="26692647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3.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ags" Target="../tags/tag2.xml"/><Relationship Id="rId12" Type="http://schemas.openxmlformats.org/officeDocument/2006/relationships/tags" Target="../tags/tag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tags" Target="../tags/tag6.xml"/><Relationship Id="rId5" Type="http://schemas.openxmlformats.org/officeDocument/2006/relationships/slideLayout" Target="../slideLayouts/slideLayout5.xml"/><Relationship Id="rId10" Type="http://schemas.openxmlformats.org/officeDocument/2006/relationships/tags" Target="../tags/tag5.xml"/><Relationship Id="rId4" Type="http://schemas.openxmlformats.org/officeDocument/2006/relationships/slideLayout" Target="../slideLayouts/slideLayout4.xml"/><Relationship Id="rId9" Type="http://schemas.openxmlformats.org/officeDocument/2006/relationships/tags" Target="../tags/tag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2"/>
            <p:custDataLst>
              <p:tags r:id="rId7"/>
            </p:custDataLst>
          </p:nvPr>
        </p:nvSpPr>
        <p:spPr>
          <a:xfrm>
            <a:off x="8383586" y="6476999"/>
            <a:ext cx="760413" cy="306000"/>
          </a:xfrm>
          <a:prstGeom prst="rect">
            <a:avLst/>
          </a:prstGeom>
        </p:spPr>
        <p:txBody>
          <a:bodyPr vert="horz" lIns="0" tIns="0" rIns="0" bIns="0" rtlCol="0" anchor="t" anchorCtr="0"/>
          <a:lstStyle>
            <a:lvl1pPr algn="r">
              <a:defRPr sz="850">
                <a:solidFill>
                  <a:schemeClr val="bg1"/>
                </a:solidFill>
              </a:defRPr>
            </a:lvl1pPr>
          </a:lstStyle>
          <a:p>
            <a:fld id="{A46E14B3-F41A-4AAB-9C3C-0FAFCC7ED87C}" type="datetime3">
              <a:rPr lang="da-DK" smtClean="0"/>
              <a:pPr/>
              <a:t>11.09.2024</a:t>
            </a:fld>
            <a:endParaRPr lang="da-DK" dirty="0"/>
          </a:p>
        </p:txBody>
      </p:sp>
      <p:sp>
        <p:nvSpPr>
          <p:cNvPr id="4" name="Slide Number Placeholder 3"/>
          <p:cNvSpPr>
            <a:spLocks noGrp="1"/>
          </p:cNvSpPr>
          <p:nvPr>
            <p:ph type="sldNum" sz="quarter" idx="4"/>
            <p:custDataLst>
              <p:tags r:id="rId8"/>
            </p:custDataLst>
          </p:nvPr>
        </p:nvSpPr>
        <p:spPr>
          <a:xfrm>
            <a:off x="609600" y="6476999"/>
            <a:ext cx="289992" cy="312713"/>
          </a:xfrm>
          <a:prstGeom prst="rect">
            <a:avLst/>
          </a:prstGeom>
        </p:spPr>
        <p:txBody>
          <a:bodyPr vert="horz" lIns="0" tIns="0" rIns="0" bIns="0" rtlCol="0" anchor="t" anchorCtr="0"/>
          <a:lstStyle>
            <a:lvl1pPr algn="l">
              <a:defRPr sz="850">
                <a:solidFill>
                  <a:schemeClr val="tx1"/>
                </a:solidFill>
              </a:defRPr>
            </a:lvl1pPr>
          </a:lstStyle>
          <a:p>
            <a:fld id="{103EA872-A674-449B-A120-B97244F8E91D}" type="slidenum">
              <a:rPr lang="da-DK" smtClean="0"/>
              <a:pPr/>
              <a:t>‹#›</a:t>
            </a:fld>
            <a:endParaRPr lang="da-DK" dirty="0"/>
          </a:p>
        </p:txBody>
      </p:sp>
      <p:sp>
        <p:nvSpPr>
          <p:cNvPr id="113666" name="Rectangle 2"/>
          <p:cNvSpPr>
            <a:spLocks noGrp="1" noChangeArrowheads="1"/>
          </p:cNvSpPr>
          <p:nvPr>
            <p:ph type="title"/>
            <p:custDataLst>
              <p:tags r:id="rId9"/>
            </p:custDataLst>
          </p:nvPr>
        </p:nvSpPr>
        <p:spPr bwMode="auto">
          <a:xfrm>
            <a:off x="609600" y="3048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p>
            <a:pPr lvl="0"/>
            <a:r>
              <a:rPr lang="da-DK" dirty="0" err="1"/>
              <a:t>Click</a:t>
            </a:r>
            <a:r>
              <a:rPr lang="da-DK" dirty="0"/>
              <a:t> to </a:t>
            </a:r>
            <a:r>
              <a:rPr lang="da-DK" dirty="0" err="1"/>
              <a:t>edit</a:t>
            </a:r>
            <a:r>
              <a:rPr lang="da-DK" dirty="0"/>
              <a:t> Master </a:t>
            </a:r>
            <a:r>
              <a:rPr lang="da-DK" dirty="0" err="1"/>
              <a:t>title</a:t>
            </a:r>
            <a:r>
              <a:rPr lang="da-DK" dirty="0"/>
              <a:t> </a:t>
            </a:r>
            <a:r>
              <a:rPr lang="da-DK" dirty="0" err="1"/>
              <a:t>style</a:t>
            </a:r>
            <a:endParaRPr lang="da-DK" dirty="0"/>
          </a:p>
        </p:txBody>
      </p:sp>
      <p:sp>
        <p:nvSpPr>
          <p:cNvPr id="113667" name="Rectangle 3"/>
          <p:cNvSpPr>
            <a:spLocks noGrp="1" noChangeArrowheads="1"/>
          </p:cNvSpPr>
          <p:nvPr>
            <p:ph type="body" idx="1"/>
            <p:custDataLst>
              <p:tags r:id="rId10"/>
            </p:custDataLst>
          </p:nvPr>
        </p:nvSpPr>
        <p:spPr bwMode="auto">
          <a:xfrm>
            <a:off x="609600" y="1600200"/>
            <a:ext cx="7772400" cy="4565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pic>
        <p:nvPicPr>
          <p:cNvPr id="12"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386123" y="279400"/>
            <a:ext cx="365125"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SD_Off_Workarea"/>
          <p:cNvSpPr>
            <a:spLocks noChangeArrowheads="1"/>
          </p:cNvSpPr>
          <p:nvPr>
            <p:custDataLst>
              <p:tags r:id="rId11"/>
            </p:custDataLst>
          </p:nvPr>
        </p:nvSpPr>
        <p:spPr bwMode="auto">
          <a:xfrm>
            <a:off x="755576" y="6493545"/>
            <a:ext cx="5671220" cy="305999"/>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txBody>
          <a:bodyPr lIns="0" tIns="0" rIns="0" bIns="0"/>
          <a:lstStyle/>
          <a:p>
            <a:pPr marL="0" marR="0" indent="0" algn="ctr" defTabSz="914400" rtl="0" eaLnBrk="1" fontAlgn="base" latinLnBrk="0" hangingPunct="1">
              <a:lnSpc>
                <a:spcPct val="100000"/>
              </a:lnSpc>
              <a:spcBef>
                <a:spcPts val="432"/>
              </a:spcBef>
              <a:spcAft>
                <a:spcPct val="0"/>
              </a:spcAft>
              <a:buClrTx/>
              <a:buSzTx/>
              <a:buFontTx/>
              <a:buNone/>
              <a:tabLst/>
            </a:pPr>
            <a:r>
              <a:rPr kumimoji="0" lang="en-US" sz="800" b="0" i="0" u="none" strike="noStrike" kern="1200" cap="none" normalizeH="0" baseline="0">
                <a:ln>
                  <a:noFill/>
                </a:ln>
                <a:solidFill>
                  <a:schemeClr val="tx1"/>
                </a:solidFill>
                <a:effectLst/>
                <a:latin typeface="Verdana" pitchFamily="34" charset="0"/>
                <a:ea typeface="ＭＳ Ｐゴシック" pitchFamily="-80" charset="-128"/>
                <a:cs typeface="+mn-cs"/>
              </a:rPr>
              <a:t>13th ESA Advanced Training Course on Land Remote Sensing: Snow and Ice, 16-20 Sep. 2024, Innsbruck</a:t>
            </a:r>
            <a:endParaRPr kumimoji="0" lang="da-DK" sz="800" b="0" i="0" u="none" strike="noStrike" kern="1200" cap="none" normalizeH="0" baseline="0">
              <a:ln>
                <a:noFill/>
              </a:ln>
              <a:solidFill>
                <a:schemeClr val="tx1"/>
              </a:solidFill>
              <a:effectLst/>
              <a:latin typeface="Verdana" pitchFamily="34" charset="0"/>
              <a:ea typeface="ＭＳ Ｐゴシック" pitchFamily="-80" charset="-128"/>
              <a:cs typeface="+mn-cs"/>
            </a:endParaRPr>
          </a:p>
          <a:p>
            <a:pPr eaLnBrk="0" hangingPunct="0">
              <a:spcBef>
                <a:spcPct val="0"/>
              </a:spcBef>
            </a:pPr>
            <a:endParaRPr lang="da-DK" sz="850" b="1" dirty="0">
              <a:solidFill>
                <a:schemeClr val="tx1"/>
              </a:solidFill>
            </a:endParaRPr>
          </a:p>
        </p:txBody>
      </p:sp>
      <p:sp>
        <p:nvSpPr>
          <p:cNvPr id="10" name="TextBox 12"/>
          <p:cNvSpPr txBox="1"/>
          <p:nvPr>
            <p:custDataLst>
              <p:tags r:id="rId12"/>
            </p:custDataLst>
          </p:nvPr>
        </p:nvSpPr>
        <p:spPr>
          <a:xfrm>
            <a:off x="9379602" y="6244790"/>
            <a:ext cx="2309654" cy="600164"/>
          </a:xfrm>
          <a:prstGeom prst="rect">
            <a:avLst/>
          </a:prstGeom>
          <a:noFill/>
        </p:spPr>
        <p:txBody>
          <a:bodyPr wrap="square" rtlCol="0">
            <a:spAutoFit/>
          </a:bodyPr>
          <a:lstStyle/>
          <a:p>
            <a:pPr>
              <a:spcBef>
                <a:spcPts val="0"/>
              </a:spcBef>
            </a:pPr>
            <a:r>
              <a:rPr lang="da-DK" sz="1100" noProof="1">
                <a:solidFill>
                  <a:schemeClr val="bg1"/>
                </a:solidFill>
              </a:rPr>
              <a:t>Add Presentation Title </a:t>
            </a:r>
            <a:br>
              <a:rPr lang="da-DK" sz="1100" noProof="1">
                <a:solidFill>
                  <a:schemeClr val="bg1"/>
                </a:solidFill>
              </a:rPr>
            </a:br>
            <a:r>
              <a:rPr lang="da-DK" sz="1100" noProof="1">
                <a:solidFill>
                  <a:schemeClr val="bg1"/>
                </a:solidFill>
              </a:rPr>
              <a:t>in Footer via ”Insert”; </a:t>
            </a:r>
            <a:br>
              <a:rPr lang="da-DK" sz="1100" noProof="1">
                <a:solidFill>
                  <a:schemeClr val="bg1"/>
                </a:solidFill>
              </a:rPr>
            </a:br>
            <a:r>
              <a:rPr lang="da-DK" sz="1100" noProof="1">
                <a:solidFill>
                  <a:schemeClr val="bg1"/>
                </a:solidFill>
              </a:rPr>
              <a:t>”Header &amp; Footer”</a:t>
            </a:r>
          </a:p>
        </p:txBody>
      </p:sp>
      <p:cxnSp>
        <p:nvCxnSpPr>
          <p:cNvPr id="11" name="Straight Connector 13"/>
          <p:cNvCxnSpPr/>
          <p:nvPr/>
        </p:nvCxnSpPr>
        <p:spPr bwMode="auto">
          <a:xfrm>
            <a:off x="9204827" y="6597352"/>
            <a:ext cx="191975" cy="0"/>
          </a:xfrm>
          <a:prstGeom prst="line">
            <a:avLst/>
          </a:prstGeom>
          <a:solidFill>
            <a:schemeClr val="accent1"/>
          </a:solidFill>
          <a:ln w="190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45470260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Lst>
  <p:hf hdr="0" ftr="0" dt="0"/>
  <p:txStyles>
    <p:titleStyle>
      <a:lvl1pPr algn="l" rtl="0" eaLnBrk="1" fontAlgn="base" hangingPunct="1">
        <a:spcBef>
          <a:spcPct val="0"/>
        </a:spcBef>
        <a:spcAft>
          <a:spcPct val="0"/>
        </a:spcAft>
        <a:defRPr sz="2400" b="1" i="0" u="none">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2pPr>
      <a:lvl3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3pPr>
      <a:lvl4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4pPr>
      <a:lvl5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5pPr>
      <a:lvl6pPr marL="4572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6pPr>
      <a:lvl7pPr marL="9144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7pPr>
      <a:lvl8pPr marL="13716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8pPr>
      <a:lvl9pPr marL="18288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9pPr>
    </p:titleStyle>
    <p:bodyStyle>
      <a:lvl1pPr marL="188913" indent="-188913" algn="l" rtl="0" eaLnBrk="1" fontAlgn="base" hangingPunct="1">
        <a:spcBef>
          <a:spcPct val="20000"/>
        </a:spcBef>
        <a:spcAft>
          <a:spcPct val="0"/>
        </a:spcAft>
        <a:buChar char="•"/>
        <a:defRPr sz="1600">
          <a:solidFill>
            <a:schemeClr val="tx1"/>
          </a:solidFill>
          <a:latin typeface="+mn-lt"/>
          <a:ea typeface="+mn-ea"/>
          <a:cs typeface="+mn-cs"/>
        </a:defRPr>
      </a:lvl1pPr>
      <a:lvl2pPr marL="574675" indent="-195263" algn="l" rtl="0" eaLnBrk="1" fontAlgn="base" hangingPunct="1">
        <a:spcBef>
          <a:spcPct val="20000"/>
        </a:spcBef>
        <a:spcAft>
          <a:spcPct val="0"/>
        </a:spcAft>
        <a:buChar char="–"/>
        <a:defRPr sz="1600">
          <a:solidFill>
            <a:schemeClr val="tx1"/>
          </a:solidFill>
          <a:latin typeface="+mn-lt"/>
          <a:ea typeface="+mn-ea"/>
        </a:defRPr>
      </a:lvl2pPr>
      <a:lvl3pPr marL="1279525" indent="-228600" algn="l" rtl="0" eaLnBrk="1" fontAlgn="base" hangingPunct="1">
        <a:spcBef>
          <a:spcPct val="20000"/>
        </a:spcBef>
        <a:spcAft>
          <a:spcPct val="0"/>
        </a:spcAft>
        <a:buChar char="•"/>
        <a:defRPr sz="1600">
          <a:solidFill>
            <a:schemeClr val="tx1"/>
          </a:solidFill>
          <a:latin typeface="+mn-lt"/>
          <a:ea typeface="+mn-ea"/>
        </a:defRPr>
      </a:lvl3pPr>
      <a:lvl4pPr marL="1698625" indent="-228600" algn="l" rtl="0" eaLnBrk="1" fontAlgn="base" hangingPunct="1">
        <a:spcBef>
          <a:spcPct val="20000"/>
        </a:spcBef>
        <a:spcAft>
          <a:spcPct val="0"/>
        </a:spcAft>
        <a:buChar char="–"/>
        <a:defRPr sz="1600">
          <a:solidFill>
            <a:schemeClr val="tx1"/>
          </a:solidFill>
          <a:latin typeface="+mn-lt"/>
          <a:ea typeface="+mn-ea"/>
        </a:defRPr>
      </a:lvl4pPr>
      <a:lvl5pPr marL="2117725" indent="-228600" algn="l" rtl="0" eaLnBrk="1" fontAlgn="base" hangingPunct="1">
        <a:spcBef>
          <a:spcPct val="20000"/>
        </a:spcBef>
        <a:spcAft>
          <a:spcPct val="0"/>
        </a:spcAft>
        <a:buChar char="»"/>
        <a:defRPr sz="1600">
          <a:solidFill>
            <a:schemeClr val="tx1"/>
          </a:solidFill>
          <a:latin typeface="+mn-lt"/>
          <a:ea typeface="+mn-ea"/>
        </a:defRPr>
      </a:lvl5pPr>
      <a:lvl6pPr marL="2574925" indent="-228600" algn="l" rtl="0" eaLnBrk="1" fontAlgn="base" hangingPunct="1">
        <a:spcBef>
          <a:spcPct val="20000"/>
        </a:spcBef>
        <a:spcAft>
          <a:spcPct val="0"/>
        </a:spcAft>
        <a:buChar char="»"/>
        <a:defRPr sz="1600">
          <a:solidFill>
            <a:schemeClr val="tx1"/>
          </a:solidFill>
          <a:latin typeface="+mn-lt"/>
          <a:ea typeface="+mn-ea"/>
        </a:defRPr>
      </a:lvl6pPr>
      <a:lvl7pPr marL="3032125" indent="-228600" algn="l" rtl="0" eaLnBrk="1" fontAlgn="base" hangingPunct="1">
        <a:spcBef>
          <a:spcPct val="20000"/>
        </a:spcBef>
        <a:spcAft>
          <a:spcPct val="0"/>
        </a:spcAft>
        <a:buChar char="»"/>
        <a:defRPr sz="1600">
          <a:solidFill>
            <a:schemeClr val="tx1"/>
          </a:solidFill>
          <a:latin typeface="+mn-lt"/>
          <a:ea typeface="+mn-ea"/>
        </a:defRPr>
      </a:lvl7pPr>
      <a:lvl8pPr marL="3489325" indent="-228600" algn="l" rtl="0" eaLnBrk="1" fontAlgn="base" hangingPunct="1">
        <a:spcBef>
          <a:spcPct val="20000"/>
        </a:spcBef>
        <a:spcAft>
          <a:spcPct val="0"/>
        </a:spcAft>
        <a:buChar char="»"/>
        <a:defRPr sz="1600">
          <a:solidFill>
            <a:schemeClr val="tx1"/>
          </a:solidFill>
          <a:latin typeface="+mn-lt"/>
          <a:ea typeface="+mn-ea"/>
        </a:defRPr>
      </a:lvl8pPr>
      <a:lvl9pPr marL="3946525" indent="-228600" algn="l" rtl="0" eaLnBrk="1" fontAlgn="base" hangingPunct="1">
        <a:spcBef>
          <a:spcPct val="20000"/>
        </a:spcBef>
        <a:spcAft>
          <a:spcPct val="0"/>
        </a:spcAft>
        <a:buChar char="»"/>
        <a:defRPr sz="1600">
          <a:solidFill>
            <a:schemeClr val="tx1"/>
          </a:solidFill>
          <a:latin typeface="+mn-lt"/>
          <a:ea typeface="+mn-ea"/>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7.xml"/><Relationship Id="rId1" Type="http://schemas.openxmlformats.org/officeDocument/2006/relationships/tags" Target="../tags/tag26.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2.xml"/><Relationship Id="rId1" Type="http://schemas.openxmlformats.org/officeDocument/2006/relationships/tags" Target="../tags/tag31.xml"/><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8.png"/><Relationship Id="rId5" Type="http://schemas.openxmlformats.org/officeDocument/2006/relationships/image" Target="../media/image26.wmf"/><Relationship Id="rId4" Type="http://schemas.openxmlformats.org/officeDocument/2006/relationships/oleObject" Target="../embeddings/oleObject3.bin"/></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31.wmf"/><Relationship Id="rId3" Type="http://schemas.openxmlformats.org/officeDocument/2006/relationships/notesSlide" Target="../notesSlides/notesSlide20.xml"/><Relationship Id="rId7" Type="http://schemas.openxmlformats.org/officeDocument/2006/relationships/image" Target="../media/image28.wmf"/><Relationship Id="rId12"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5.bin"/><Relationship Id="rId11" Type="http://schemas.openxmlformats.org/officeDocument/2006/relationships/image" Target="../media/image30.wmf"/><Relationship Id="rId5" Type="http://schemas.openxmlformats.org/officeDocument/2006/relationships/image" Target="../media/image27.wmf"/><Relationship Id="rId15" Type="http://schemas.openxmlformats.org/officeDocument/2006/relationships/image" Target="../media/image32.wmf"/><Relationship Id="rId10" Type="http://schemas.openxmlformats.org/officeDocument/2006/relationships/oleObject" Target="../embeddings/oleObject7.bin"/><Relationship Id="rId4" Type="http://schemas.openxmlformats.org/officeDocument/2006/relationships/oleObject" Target="../embeddings/oleObject4.bin"/><Relationship Id="rId9" Type="http://schemas.openxmlformats.org/officeDocument/2006/relationships/image" Target="../media/image29.wmf"/><Relationship Id="rId14" Type="http://schemas.openxmlformats.org/officeDocument/2006/relationships/oleObject" Target="../embeddings/oleObject9.bin"/></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33.wmf"/><Relationship Id="rId5" Type="http://schemas.openxmlformats.org/officeDocument/2006/relationships/oleObject" Target="../embeddings/oleObject10.bin"/><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13.bin"/><Relationship Id="rId13" Type="http://schemas.openxmlformats.org/officeDocument/2006/relationships/image" Target="../media/image41.PNG"/><Relationship Id="rId3" Type="http://schemas.openxmlformats.org/officeDocument/2006/relationships/notesSlide" Target="../notesSlides/notesSlide22.xml"/><Relationship Id="rId7" Type="http://schemas.openxmlformats.org/officeDocument/2006/relationships/image" Target="../media/image32.wmf"/><Relationship Id="rId12" Type="http://schemas.openxmlformats.org/officeDocument/2006/relationships/image" Target="../media/image36.w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12.bin"/><Relationship Id="rId11" Type="http://schemas.openxmlformats.org/officeDocument/2006/relationships/oleObject" Target="../embeddings/oleObject15.bin"/><Relationship Id="rId5" Type="http://schemas.openxmlformats.org/officeDocument/2006/relationships/image" Target="../media/image34.wmf"/><Relationship Id="rId10" Type="http://schemas.openxmlformats.org/officeDocument/2006/relationships/oleObject" Target="../embeddings/oleObject14.bin"/><Relationship Id="rId4" Type="http://schemas.openxmlformats.org/officeDocument/2006/relationships/oleObject" Target="../embeddings/oleObject11.bin"/><Relationship Id="rId9" Type="http://schemas.openxmlformats.org/officeDocument/2006/relationships/image" Target="../media/image35.wmf"/><Relationship Id="rId14" Type="http://schemas.openxmlformats.org/officeDocument/2006/relationships/image" Target="../media/image42.PNG"/></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18.bin"/><Relationship Id="rId13" Type="http://schemas.openxmlformats.org/officeDocument/2006/relationships/image" Target="../media/image46.wmf"/><Relationship Id="rId18" Type="http://schemas.openxmlformats.org/officeDocument/2006/relationships/image" Target="../media/image73.png"/><Relationship Id="rId3" Type="http://schemas.openxmlformats.org/officeDocument/2006/relationships/notesSlide" Target="../notesSlides/notesSlide23.xml"/><Relationship Id="rId7" Type="http://schemas.openxmlformats.org/officeDocument/2006/relationships/image" Target="../media/image44.wmf"/><Relationship Id="rId12" Type="http://schemas.openxmlformats.org/officeDocument/2006/relationships/oleObject" Target="../embeddings/oleObject20.bin"/><Relationship Id="rId17" Type="http://schemas.openxmlformats.org/officeDocument/2006/relationships/image" Target="../media/image48.wmf"/><Relationship Id="rId2" Type="http://schemas.openxmlformats.org/officeDocument/2006/relationships/slideLayout" Target="../slideLayouts/slideLayout2.xml"/><Relationship Id="rId16" Type="http://schemas.openxmlformats.org/officeDocument/2006/relationships/oleObject" Target="../embeddings/oleObject22.bin"/><Relationship Id="rId1" Type="http://schemas.openxmlformats.org/officeDocument/2006/relationships/vmlDrawing" Target="../drawings/vmlDrawing6.vml"/><Relationship Id="rId6" Type="http://schemas.openxmlformats.org/officeDocument/2006/relationships/oleObject" Target="../embeddings/oleObject17.bin"/><Relationship Id="rId11" Type="http://schemas.openxmlformats.org/officeDocument/2006/relationships/image" Target="../media/image32.wmf"/><Relationship Id="rId5" Type="http://schemas.openxmlformats.org/officeDocument/2006/relationships/image" Target="../media/image43.wmf"/><Relationship Id="rId15" Type="http://schemas.openxmlformats.org/officeDocument/2006/relationships/image" Target="../media/image47.wmf"/><Relationship Id="rId10" Type="http://schemas.openxmlformats.org/officeDocument/2006/relationships/oleObject" Target="../embeddings/oleObject19.bin"/><Relationship Id="rId19" Type="http://schemas.openxmlformats.org/officeDocument/2006/relationships/image" Target="../media/image74.png"/><Relationship Id="rId4" Type="http://schemas.openxmlformats.org/officeDocument/2006/relationships/oleObject" Target="../embeddings/oleObject16.bin"/><Relationship Id="rId9" Type="http://schemas.openxmlformats.org/officeDocument/2006/relationships/image" Target="../media/image45.wmf"/><Relationship Id="rId14" Type="http://schemas.openxmlformats.org/officeDocument/2006/relationships/oleObject" Target="../embeddings/oleObject21.bin"/></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25.bin"/><Relationship Id="rId13" Type="http://schemas.openxmlformats.org/officeDocument/2006/relationships/image" Target="../media/image53.wmf"/><Relationship Id="rId3" Type="http://schemas.openxmlformats.org/officeDocument/2006/relationships/notesSlide" Target="../notesSlides/notesSlide24.xml"/><Relationship Id="rId7" Type="http://schemas.openxmlformats.org/officeDocument/2006/relationships/image" Target="../media/image50.wmf"/><Relationship Id="rId12" Type="http://schemas.openxmlformats.org/officeDocument/2006/relationships/oleObject" Target="../embeddings/oleObject27.bin"/><Relationship Id="rId17" Type="http://schemas.openxmlformats.org/officeDocument/2006/relationships/image" Target="../media/image32.wmf"/><Relationship Id="rId2" Type="http://schemas.openxmlformats.org/officeDocument/2006/relationships/slideLayout" Target="../slideLayouts/slideLayout2.xml"/><Relationship Id="rId16" Type="http://schemas.openxmlformats.org/officeDocument/2006/relationships/oleObject" Target="../embeddings/oleObject29.bin"/><Relationship Id="rId1" Type="http://schemas.openxmlformats.org/officeDocument/2006/relationships/vmlDrawing" Target="../drawings/vmlDrawing7.vml"/><Relationship Id="rId6" Type="http://schemas.openxmlformats.org/officeDocument/2006/relationships/oleObject" Target="../embeddings/oleObject24.bin"/><Relationship Id="rId11" Type="http://schemas.openxmlformats.org/officeDocument/2006/relationships/image" Target="../media/image52.wmf"/><Relationship Id="rId5" Type="http://schemas.openxmlformats.org/officeDocument/2006/relationships/image" Target="../media/image49.wmf"/><Relationship Id="rId15" Type="http://schemas.openxmlformats.org/officeDocument/2006/relationships/image" Target="../media/image54.wmf"/><Relationship Id="rId10" Type="http://schemas.openxmlformats.org/officeDocument/2006/relationships/oleObject" Target="../embeddings/oleObject26.bin"/><Relationship Id="rId4" Type="http://schemas.openxmlformats.org/officeDocument/2006/relationships/oleObject" Target="../embeddings/oleObject23.bin"/><Relationship Id="rId9" Type="http://schemas.openxmlformats.org/officeDocument/2006/relationships/image" Target="../media/image51.wmf"/><Relationship Id="rId14" Type="http://schemas.openxmlformats.org/officeDocument/2006/relationships/oleObject" Target="../embeddings/oleObject28.bin"/></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32.bin"/><Relationship Id="rId13" Type="http://schemas.openxmlformats.org/officeDocument/2006/relationships/image" Target="../media/image67.png"/><Relationship Id="rId18" Type="http://schemas.openxmlformats.org/officeDocument/2006/relationships/oleObject" Target="../embeddings/oleObject35.bin"/><Relationship Id="rId3" Type="http://schemas.openxmlformats.org/officeDocument/2006/relationships/notesSlide" Target="../notesSlides/notesSlide27.xml"/><Relationship Id="rId21" Type="http://schemas.openxmlformats.org/officeDocument/2006/relationships/oleObject" Target="../embeddings/oleObject38.bin"/><Relationship Id="rId7" Type="http://schemas.openxmlformats.org/officeDocument/2006/relationships/image" Target="../media/image61.wmf"/><Relationship Id="rId12" Type="http://schemas.openxmlformats.org/officeDocument/2006/relationships/image" Target="../media/image66.png"/><Relationship Id="rId17" Type="http://schemas.openxmlformats.org/officeDocument/2006/relationships/oleObject" Target="../embeddings/oleObject34.bin"/><Relationship Id="rId2" Type="http://schemas.openxmlformats.org/officeDocument/2006/relationships/slideLayout" Target="../slideLayouts/slideLayout2.xml"/><Relationship Id="rId16" Type="http://schemas.openxmlformats.org/officeDocument/2006/relationships/image" Target="../media/image63.wmf"/><Relationship Id="rId20" Type="http://schemas.openxmlformats.org/officeDocument/2006/relationships/oleObject" Target="../embeddings/oleObject37.bin"/><Relationship Id="rId1" Type="http://schemas.openxmlformats.org/officeDocument/2006/relationships/vmlDrawing" Target="../drawings/vmlDrawing8.vml"/><Relationship Id="rId6" Type="http://schemas.openxmlformats.org/officeDocument/2006/relationships/oleObject" Target="../embeddings/oleObject31.bin"/><Relationship Id="rId11" Type="http://schemas.openxmlformats.org/officeDocument/2006/relationships/image" Target="../media/image65.png"/><Relationship Id="rId5" Type="http://schemas.openxmlformats.org/officeDocument/2006/relationships/image" Target="../media/image60.wmf"/><Relationship Id="rId15" Type="http://schemas.openxmlformats.org/officeDocument/2006/relationships/oleObject" Target="../embeddings/oleObject33.bin"/><Relationship Id="rId10" Type="http://schemas.openxmlformats.org/officeDocument/2006/relationships/image" Target="../media/image64.png"/><Relationship Id="rId19" Type="http://schemas.openxmlformats.org/officeDocument/2006/relationships/oleObject" Target="../embeddings/oleObject36.bin"/><Relationship Id="rId4" Type="http://schemas.openxmlformats.org/officeDocument/2006/relationships/oleObject" Target="../embeddings/oleObject30.bin"/><Relationship Id="rId9" Type="http://schemas.openxmlformats.org/officeDocument/2006/relationships/image" Target="../media/image62.wmf"/><Relationship Id="rId14" Type="http://schemas.openxmlformats.org/officeDocument/2006/relationships/image" Target="../media/image68.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vmlDrawing" Target="../drawings/vmlDrawing9.vml"/><Relationship Id="rId5" Type="http://schemas.openxmlformats.org/officeDocument/2006/relationships/image" Target="../media/image69.wmf"/><Relationship Id="rId4" Type="http://schemas.openxmlformats.org/officeDocument/2006/relationships/oleObject" Target="../embeddings/oleObject39.bin"/></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9.xml"/><Relationship Id="rId1" Type="http://schemas.openxmlformats.org/officeDocument/2006/relationships/tags" Target="../tags/tag28.xml"/><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0.png"/><Relationship Id="rId7" Type="http://schemas.openxmlformats.org/officeDocument/2006/relationships/image" Target="../media/image75.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72.tiff"/><Relationship Id="rId10" Type="http://schemas.openxmlformats.org/officeDocument/2006/relationships/image" Target="../media/image78.png"/><Relationship Id="rId4" Type="http://schemas.openxmlformats.org/officeDocument/2006/relationships/image" Target="../media/image71.tiff"/><Relationship Id="rId9" Type="http://schemas.openxmlformats.org/officeDocument/2006/relationships/image" Target="../media/image77.png"/></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notesSlide" Target="../notesSlides/notesSlide31.xml"/><Relationship Id="rId7" Type="http://schemas.openxmlformats.org/officeDocument/2006/relationships/image" Target="../media/image80.wmf"/><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oleObject" Target="../embeddings/oleObject41.bin"/><Relationship Id="rId5" Type="http://schemas.openxmlformats.org/officeDocument/2006/relationships/image" Target="../media/image79.wmf"/><Relationship Id="rId10" Type="http://schemas.openxmlformats.org/officeDocument/2006/relationships/image" Target="../media/image81.wmf"/><Relationship Id="rId4" Type="http://schemas.openxmlformats.org/officeDocument/2006/relationships/oleObject" Target="../embeddings/oleObject40.bin"/><Relationship Id="rId9" Type="http://schemas.openxmlformats.org/officeDocument/2006/relationships/oleObject" Target="../embeddings/oleObject42.bin"/></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4.xml"/><Relationship Id="rId1" Type="http://schemas.openxmlformats.org/officeDocument/2006/relationships/tags" Target="../tags/tag33.xml"/><Relationship Id="rId4"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8" Type="http://schemas.openxmlformats.org/officeDocument/2006/relationships/oleObject" Target="../embeddings/oleObject45.bin"/><Relationship Id="rId3" Type="http://schemas.openxmlformats.org/officeDocument/2006/relationships/notesSlide" Target="../notesSlides/notesSlide33.xml"/><Relationship Id="rId7" Type="http://schemas.openxmlformats.org/officeDocument/2006/relationships/image" Target="../media/image27.wmf"/><Relationship Id="rId12" Type="http://schemas.openxmlformats.org/officeDocument/2006/relationships/image" Target="../media/image80.png"/><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oleObject" Target="../embeddings/oleObject44.bin"/><Relationship Id="rId11" Type="http://schemas.openxmlformats.org/officeDocument/2006/relationships/image" Target="../media/image29.wmf"/><Relationship Id="rId5" Type="http://schemas.openxmlformats.org/officeDocument/2006/relationships/image" Target="../media/image83.wmf"/><Relationship Id="rId10" Type="http://schemas.openxmlformats.org/officeDocument/2006/relationships/oleObject" Target="../embeddings/oleObject46.bin"/><Relationship Id="rId4" Type="http://schemas.openxmlformats.org/officeDocument/2006/relationships/oleObject" Target="../embeddings/oleObject43.bin"/><Relationship Id="rId9" Type="http://schemas.openxmlformats.org/officeDocument/2006/relationships/image" Target="../media/image28.wmf"/></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6.xml"/><Relationship Id="rId1" Type="http://schemas.openxmlformats.org/officeDocument/2006/relationships/tags" Target="../tags/tag35.xml"/><Relationship Id="rId4"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111.PNG"/><Relationship Id="rId4" Type="http://schemas.openxmlformats.org/officeDocument/2006/relationships/image" Target="../media/image85.png"/></Relationships>
</file>

<file path=ppt/slides/_rels/slide38.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4.png"/><Relationship Id="rId3" Type="http://schemas.openxmlformats.org/officeDocument/2006/relationships/image" Target="../media/image86.png"/><Relationship Id="rId7" Type="http://schemas.openxmlformats.org/officeDocument/2006/relationships/image" Target="../media/image89.png"/><Relationship Id="rId12" Type="http://schemas.openxmlformats.org/officeDocument/2006/relationships/image" Target="../media/image93.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88.png"/><Relationship Id="rId11" Type="http://schemas.openxmlformats.org/officeDocument/2006/relationships/image" Target="../media/image92.png"/><Relationship Id="rId5" Type="http://schemas.openxmlformats.org/officeDocument/2006/relationships/image" Target="../media/image84.png"/><Relationship Id="rId15" Type="http://schemas.openxmlformats.org/officeDocument/2006/relationships/image" Target="../media/image96.png"/><Relationship Id="rId10" Type="http://schemas.openxmlformats.org/officeDocument/2006/relationships/image" Target="../media/image91.png"/><Relationship Id="rId4" Type="http://schemas.openxmlformats.org/officeDocument/2006/relationships/image" Target="../media/image87.png"/><Relationship Id="rId9" Type="http://schemas.openxmlformats.org/officeDocument/2006/relationships/image" Target="../media/image90.png"/><Relationship Id="rId14" Type="http://schemas.openxmlformats.org/officeDocument/2006/relationships/image" Target="../media/image95.png"/></Relationships>
</file>

<file path=ppt/slides/_rels/slide3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99.jpg"/></Relationships>
</file>

<file path=ppt/slides/_rels/slide4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99.jpg"/></Relationships>
</file>

<file path=ppt/slides/_rels/slide4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99.jpg"/></Relationships>
</file>

<file path=ppt/slides/_rels/slide4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10.png"/></Relationships>
</file>

<file path=ppt/slides/_rels/slide4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45.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104.png"/><Relationship Id="rId4" Type="http://schemas.openxmlformats.org/officeDocument/2006/relationships/image" Target="../media/image103.PNG"/></Relationships>
</file>

<file path=ppt/slides/_rels/slide46.xml.rels><?xml version="1.0" encoding="UTF-8" standalone="yes"?>
<Relationships xmlns="http://schemas.openxmlformats.org/package/2006/relationships"><Relationship Id="rId3" Type="http://schemas.openxmlformats.org/officeDocument/2006/relationships/image" Target="../media/image390.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410.PNG"/><Relationship Id="rId4" Type="http://schemas.openxmlformats.org/officeDocument/2006/relationships/image" Target="../media/image400.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8.xml"/><Relationship Id="rId1" Type="http://schemas.openxmlformats.org/officeDocument/2006/relationships/tags" Target="../tags/tag37.xml"/><Relationship Id="rId4" Type="http://schemas.openxmlformats.org/officeDocument/2006/relationships/notesSlide" Target="../notesSlides/notesSlide46.xml"/></Relationships>
</file>

<file path=ppt/slides/_rels/slide4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99.jpg"/><Relationship Id="rId4" Type="http://schemas.openxmlformats.org/officeDocument/2006/relationships/image" Target="../media/image105.PNG"/></Relationships>
</file>

<file path=ppt/slides/_rels/slide49.xml.rels><?xml version="1.0" encoding="UTF-8" standalone="yes"?>
<Relationships xmlns="http://schemas.openxmlformats.org/package/2006/relationships"><Relationship Id="rId8" Type="http://schemas.openxmlformats.org/officeDocument/2006/relationships/image" Target="../media/image50.wmf"/><Relationship Id="rId3" Type="http://schemas.openxmlformats.org/officeDocument/2006/relationships/notesSlide" Target="../notesSlides/notesSlide48.xml"/><Relationship Id="rId7" Type="http://schemas.openxmlformats.org/officeDocument/2006/relationships/oleObject" Target="../embeddings/oleObject47.bin"/><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image" Target="../media/image580.PNG"/><Relationship Id="rId5" Type="http://schemas.openxmlformats.org/officeDocument/2006/relationships/image" Target="../media/image108.PNG"/><Relationship Id="rId4" Type="http://schemas.openxmlformats.org/officeDocument/2006/relationships/image" Target="../media/image10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51.xml.rels><?xml version="1.0" encoding="UTF-8" standalone="yes"?>
<Relationships xmlns="http://schemas.openxmlformats.org/package/2006/relationships"><Relationship Id="rId3" Type="http://schemas.openxmlformats.org/officeDocument/2006/relationships/image" Target="../media/image111.gif"/><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110.PNG"/><Relationship Id="rId4" Type="http://schemas.openxmlformats.org/officeDocument/2006/relationships/image" Target="../media/image112.png"/></Relationships>
</file>

<file path=ppt/slides/_rels/slide52.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3.png"/><Relationship Id="rId7" Type="http://schemas.openxmlformats.org/officeDocument/2006/relationships/image" Target="../media/image640.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0.png"/><Relationship Id="rId4" Type="http://schemas.openxmlformats.org/officeDocument/2006/relationships/image" Target="../media/image114.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0.xml"/><Relationship Id="rId1" Type="http://schemas.openxmlformats.org/officeDocument/2006/relationships/tags" Target="../tags/tag39.xml"/><Relationship Id="rId4" Type="http://schemas.openxmlformats.org/officeDocument/2006/relationships/notesSlide" Target="../notesSlides/notesSlide52.xml"/></Relationships>
</file>

<file path=ppt/slides/_rels/slide5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5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5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5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6.xml.rels><?xml version="1.0" encoding="UTF-8" standalone="yes"?>
<Relationships xmlns="http://schemas.openxmlformats.org/package/2006/relationships"><Relationship Id="rId8" Type="http://schemas.openxmlformats.org/officeDocument/2006/relationships/image" Target="../media/image7.wmf"/><Relationship Id="rId3" Type="http://schemas.openxmlformats.org/officeDocument/2006/relationships/notesSlide" Target="../notesSlides/notesSlide5.xml"/><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wmf"/><Relationship Id="rId5" Type="http://schemas.openxmlformats.org/officeDocument/2006/relationships/oleObject" Target="../embeddings/oleObject1.bin"/><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51.png"/></Relationships>
</file>

<file path=ppt/slides/_rels/slide6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29.PNG"/><Relationship Id="rId7" Type="http://schemas.openxmlformats.org/officeDocument/2006/relationships/image" Target="../media/image190.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128.png"/><Relationship Id="rId5" Type="http://schemas.openxmlformats.org/officeDocument/2006/relationships/image" Target="../media/image131.PNG"/><Relationship Id="rId4" Type="http://schemas.openxmlformats.org/officeDocument/2006/relationships/image" Target="../media/image130.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image" Target="../media/image134.png"/><Relationship Id="rId5" Type="http://schemas.openxmlformats.org/officeDocument/2006/relationships/image" Target="../media/image133.emf"/><Relationship Id="rId4" Type="http://schemas.openxmlformats.org/officeDocument/2006/relationships/oleObject" Target="../embeddings/oleObject48.bin"/></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9.png"/><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10.PNG"/><Relationship Id="rId4" Type="http://schemas.openxmlformats.org/officeDocument/2006/relationships/image" Target="../media/image280.png"/></Relationships>
</file>

<file path=ppt/slides/_rels/slide7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137.PNG"/><Relationship Id="rId4" Type="http://schemas.openxmlformats.org/officeDocument/2006/relationships/image" Target="../media/image136.PNG"/></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2.xml"/><Relationship Id="rId1" Type="http://schemas.openxmlformats.org/officeDocument/2006/relationships/tags" Target="../tags/tag41.xml"/><Relationship Id="rId4" Type="http://schemas.openxmlformats.org/officeDocument/2006/relationships/notesSlide" Target="../notesSlides/notesSlide69.xml"/></Relationships>
</file>

<file path=ppt/slides/_rels/slide72.xml.rels><?xml version="1.0" encoding="UTF-8" standalone="yes"?>
<Relationships xmlns="http://schemas.openxmlformats.org/package/2006/relationships"><Relationship Id="rId8" Type="http://schemas.openxmlformats.org/officeDocument/2006/relationships/oleObject" Target="../embeddings/oleObject51.bin"/><Relationship Id="rId13" Type="http://schemas.openxmlformats.org/officeDocument/2006/relationships/image" Target="../media/image102.png"/><Relationship Id="rId3" Type="http://schemas.openxmlformats.org/officeDocument/2006/relationships/notesSlide" Target="../notesSlides/notesSlide70.xml"/><Relationship Id="rId7" Type="http://schemas.openxmlformats.org/officeDocument/2006/relationships/image" Target="../media/image139.wmf"/><Relationship Id="rId12" Type="http://schemas.openxmlformats.org/officeDocument/2006/relationships/image" Target="../media/image141.PNG"/><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oleObject" Target="../embeddings/oleObject50.bin"/><Relationship Id="rId11" Type="http://schemas.openxmlformats.org/officeDocument/2006/relationships/image" Target="../media/image1000.PNG"/><Relationship Id="rId5" Type="http://schemas.openxmlformats.org/officeDocument/2006/relationships/image" Target="../media/image138.wmf"/><Relationship Id="rId10" Type="http://schemas.openxmlformats.org/officeDocument/2006/relationships/image" Target="../media/image99.png"/><Relationship Id="rId4" Type="http://schemas.openxmlformats.org/officeDocument/2006/relationships/oleObject" Target="../embeddings/oleObject49.bin"/><Relationship Id="rId9" Type="http://schemas.openxmlformats.org/officeDocument/2006/relationships/image" Target="../media/image140.wmf"/><Relationship Id="rId14" Type="http://schemas.openxmlformats.org/officeDocument/2006/relationships/image" Target="../media/image1030.PNG"/></Relationships>
</file>

<file path=ppt/slides/_rels/slide7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image" Target="../media/image144.PNG"/><Relationship Id="rId4" Type="http://schemas.openxmlformats.org/officeDocument/2006/relationships/image" Target="../media/image143.PNG"/></Relationships>
</file>

<file path=ppt/slides/_rels/slide74.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145.jpg"/><Relationship Id="rId7" Type="http://schemas.openxmlformats.org/officeDocument/2006/relationships/image" Target="../media/image41.PN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148.png"/><Relationship Id="rId5" Type="http://schemas.openxmlformats.org/officeDocument/2006/relationships/image" Target="../media/image147.jpg"/><Relationship Id="rId4" Type="http://schemas.openxmlformats.org/officeDocument/2006/relationships/image" Target="../media/image146.jpg"/></Relationships>
</file>

<file path=ppt/slides/_rels/slide75.xml.rels><?xml version="1.0" encoding="UTF-8" standalone="yes"?>
<Relationships xmlns="http://schemas.openxmlformats.org/package/2006/relationships"><Relationship Id="rId3" Type="http://schemas.openxmlformats.org/officeDocument/2006/relationships/image" Target="../media/image149.emf"/><Relationship Id="rId7" Type="http://schemas.openxmlformats.org/officeDocument/2006/relationships/image" Target="../media/image150.pn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41.PNG"/><Relationship Id="rId4" Type="http://schemas.openxmlformats.org/officeDocument/2006/relationships/image" Target="../media/image148.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4.xml"/><Relationship Id="rId7" Type="http://schemas.openxmlformats.org/officeDocument/2006/relationships/image" Target="../media/image151.wmf"/><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oleObject" Target="../embeddings/oleObject52.bin"/><Relationship Id="rId5" Type="http://schemas.openxmlformats.org/officeDocument/2006/relationships/hyperlink" Target="https://doi.org/10.1155/2017/4587475" TargetMode="External"/><Relationship Id="rId4" Type="http://schemas.openxmlformats.org/officeDocument/2006/relationships/image" Target="../media/image152.jpeg"/></Relationships>
</file>

<file path=ppt/slides/_rels/slide77.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75.xml"/><Relationship Id="rId1" Type="http://schemas.openxmlformats.org/officeDocument/2006/relationships/slideLayout" Target="../slideLayouts/slideLayout2.xml"/><Relationship Id="rId5" Type="http://schemas.openxmlformats.org/officeDocument/2006/relationships/image" Target="../media/image340.png"/><Relationship Id="rId4" Type="http://schemas.openxmlformats.org/officeDocument/2006/relationships/image" Target="../media/image33.png"/></Relationships>
</file>

<file path=ppt/slides/_rels/slide78.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155.png"/></Relationships>
</file>

<file path=ppt/slides/_rels/slide7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157.PNG"/></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0.PNG"/><Relationship Id="rId7"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12.jpg"/><Relationship Id="rId9"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a:xfrm>
            <a:off x="609600" y="1412776"/>
            <a:ext cx="7850832" cy="432792"/>
          </a:xfrm>
        </p:spPr>
        <p:txBody>
          <a:bodyPr/>
          <a:lstStyle/>
          <a:p>
            <a:r>
              <a:rPr lang="da-DK"/>
              <a:t>Glacier Motion</a:t>
            </a:r>
            <a:endParaRPr lang="da-DK" dirty="0"/>
          </a:p>
        </p:txBody>
      </p:sp>
      <p:sp>
        <p:nvSpPr>
          <p:cNvPr id="6" name="TextBox 5"/>
          <p:cNvSpPr txBox="1"/>
          <p:nvPr/>
        </p:nvSpPr>
        <p:spPr>
          <a:xfrm>
            <a:off x="609600" y="5517232"/>
            <a:ext cx="3746376" cy="707886"/>
          </a:xfrm>
          <a:prstGeom prst="rect">
            <a:avLst/>
          </a:prstGeom>
          <a:noFill/>
        </p:spPr>
        <p:txBody>
          <a:bodyPr wrap="square" rtlCol="0">
            <a:spAutoFit/>
          </a:bodyPr>
          <a:lstStyle/>
          <a:p>
            <a:r>
              <a:rPr lang="da-DK" dirty="0"/>
              <a:t>John Peter Merryman Boncori</a:t>
            </a:r>
          </a:p>
          <a:p>
            <a:r>
              <a:rPr lang="da-DK" i="1" dirty="0"/>
              <a:t>Technical University of Denmark</a:t>
            </a:r>
            <a:endParaRPr lang="en-US" i="1" dirty="0"/>
          </a:p>
        </p:txBody>
      </p:sp>
      <p:sp>
        <p:nvSpPr>
          <p:cNvPr id="4" name="TextBox 3"/>
          <p:cNvSpPr txBox="1"/>
          <p:nvPr/>
        </p:nvSpPr>
        <p:spPr>
          <a:xfrm>
            <a:off x="553685" y="2049273"/>
            <a:ext cx="5976664" cy="338554"/>
          </a:xfrm>
          <a:prstGeom prst="rect">
            <a:avLst/>
          </a:prstGeom>
          <a:noFill/>
        </p:spPr>
        <p:txBody>
          <a:bodyPr wrap="square" rtlCol="0">
            <a:spAutoFit/>
          </a:bodyPr>
          <a:lstStyle/>
          <a:p>
            <a:r>
              <a:rPr lang="da-DK"/>
              <a:t>Synthetic Aperture Radar measurement techniques</a:t>
            </a:r>
            <a:endParaRPr lang="en-US" dirty="0"/>
          </a:p>
        </p:txBody>
      </p:sp>
    </p:spTree>
    <p:custDataLst>
      <p:tags r:id="rId1"/>
    </p:custDataLst>
    <p:extLst>
      <p:ext uri="{BB962C8B-B14F-4D97-AF65-F5344CB8AC3E}">
        <p14:creationId xmlns:p14="http://schemas.microsoft.com/office/powerpoint/2010/main" val="277983539"/>
      </p:ext>
    </p:extLst>
  </p:cSld>
  <p:clrMapOvr>
    <a:masterClrMapping/>
  </p:clrMapOvr>
  <mc:AlternateContent xmlns:mc="http://schemas.openxmlformats.org/markup-compatibility/2006" xmlns:p14="http://schemas.microsoft.com/office/powerpoint/2010/main">
    <mc:Choice Requires="p14">
      <p:transition spd="slow" p14:dur="2000" advTm="11032"/>
    </mc:Choice>
    <mc:Fallback xmlns="">
      <p:transition spd="slow" advTm="11032"/>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058" y="537064"/>
            <a:ext cx="7994848" cy="467072"/>
          </a:xfrm>
        </p:spPr>
        <p:txBody>
          <a:bodyPr/>
          <a:lstStyle/>
          <a:p>
            <a:r>
              <a:rPr lang="en-US" dirty="0"/>
              <a:t>SAR-based motion measurement techniques</a:t>
            </a:r>
          </a:p>
        </p:txBody>
      </p:sp>
      <p:sp>
        <p:nvSpPr>
          <p:cNvPr id="4" name="Slide Number Placeholder 3"/>
          <p:cNvSpPr>
            <a:spLocks noGrp="1"/>
          </p:cNvSpPr>
          <p:nvPr>
            <p:ph type="sldNum" sz="quarter" idx="12"/>
          </p:nvPr>
        </p:nvSpPr>
        <p:spPr/>
        <p:txBody>
          <a:bodyPr/>
          <a:lstStyle/>
          <a:p>
            <a:fld id="{103EA872-A674-449B-A120-B97244F8E91D}" type="slidenum">
              <a:rPr lang="da-DK" smtClean="0"/>
              <a:pPr/>
              <a:t>10</a:t>
            </a:fld>
            <a:endParaRPr lang="da-DK" dirty="0"/>
          </a:p>
        </p:txBody>
      </p:sp>
      <p:graphicFrame>
        <p:nvGraphicFramePr>
          <p:cNvPr id="6" name="Table 5"/>
          <p:cNvGraphicFramePr>
            <a:graphicFrameLocks noGrp="1"/>
          </p:cNvGraphicFramePr>
          <p:nvPr>
            <p:extLst/>
          </p:nvPr>
        </p:nvGraphicFramePr>
        <p:xfrm>
          <a:off x="609600" y="1105762"/>
          <a:ext cx="8210872" cy="3296920"/>
        </p:xfrm>
        <a:graphic>
          <a:graphicData uri="http://schemas.openxmlformats.org/drawingml/2006/table">
            <a:tbl>
              <a:tblPr firstRow="1" bandRow="1">
                <a:tableStyleId>{5C22544A-7EE6-4342-B048-85BDC9FD1C3A}</a:tableStyleId>
              </a:tblPr>
              <a:tblGrid>
                <a:gridCol w="1586136">
                  <a:extLst>
                    <a:ext uri="{9D8B030D-6E8A-4147-A177-3AD203B41FA5}">
                      <a16:colId xmlns:a16="http://schemas.microsoft.com/office/drawing/2014/main" val="20000"/>
                    </a:ext>
                  </a:extLst>
                </a:gridCol>
                <a:gridCol w="1152128">
                  <a:extLst>
                    <a:ext uri="{9D8B030D-6E8A-4147-A177-3AD203B41FA5}">
                      <a16:colId xmlns:a16="http://schemas.microsoft.com/office/drawing/2014/main" val="20001"/>
                    </a:ext>
                  </a:extLst>
                </a:gridCol>
                <a:gridCol w="864096">
                  <a:extLst>
                    <a:ext uri="{9D8B030D-6E8A-4147-A177-3AD203B41FA5}">
                      <a16:colId xmlns:a16="http://schemas.microsoft.com/office/drawing/2014/main" val="20002"/>
                    </a:ext>
                  </a:extLst>
                </a:gridCol>
                <a:gridCol w="1152128">
                  <a:extLst>
                    <a:ext uri="{9D8B030D-6E8A-4147-A177-3AD203B41FA5}">
                      <a16:colId xmlns:a16="http://schemas.microsoft.com/office/drawing/2014/main" val="20003"/>
                    </a:ext>
                  </a:extLst>
                </a:gridCol>
                <a:gridCol w="1008112">
                  <a:extLst>
                    <a:ext uri="{9D8B030D-6E8A-4147-A177-3AD203B41FA5}">
                      <a16:colId xmlns:a16="http://schemas.microsoft.com/office/drawing/2014/main" val="20004"/>
                    </a:ext>
                  </a:extLst>
                </a:gridCol>
                <a:gridCol w="1296144">
                  <a:extLst>
                    <a:ext uri="{9D8B030D-6E8A-4147-A177-3AD203B41FA5}">
                      <a16:colId xmlns:a16="http://schemas.microsoft.com/office/drawing/2014/main" val="20005"/>
                    </a:ext>
                  </a:extLst>
                </a:gridCol>
                <a:gridCol w="1152128">
                  <a:extLst>
                    <a:ext uri="{9D8B030D-6E8A-4147-A177-3AD203B41FA5}">
                      <a16:colId xmlns:a16="http://schemas.microsoft.com/office/drawing/2014/main" val="20006"/>
                    </a:ext>
                  </a:extLst>
                </a:gridCol>
              </a:tblGrid>
              <a:tr h="370840">
                <a:tc>
                  <a:txBody>
                    <a:bodyPr/>
                    <a:lstStyle/>
                    <a:p>
                      <a:pPr algn="ctr"/>
                      <a:r>
                        <a:rPr lang="en-US" sz="1200" dirty="0">
                          <a:solidFill>
                            <a:schemeClr val="tx1"/>
                          </a:solidFill>
                        </a:rPr>
                        <a:t>Method</a:t>
                      </a:r>
                    </a:p>
                  </a:txBody>
                  <a:tcPr>
                    <a:noFill/>
                  </a:tcPr>
                </a:tc>
                <a:tc>
                  <a:txBody>
                    <a:bodyPr/>
                    <a:lstStyle/>
                    <a:p>
                      <a:pPr algn="ctr"/>
                      <a:r>
                        <a:rPr lang="en-US" sz="1200" dirty="0">
                          <a:solidFill>
                            <a:schemeClr val="tx1"/>
                          </a:solidFill>
                        </a:rPr>
                        <a:t>Observable</a:t>
                      </a:r>
                    </a:p>
                  </a:txBody>
                  <a:tcPr>
                    <a:noFill/>
                  </a:tcPr>
                </a:tc>
                <a:tc>
                  <a:txBody>
                    <a:bodyPr/>
                    <a:lstStyle/>
                    <a:p>
                      <a:pPr algn="ctr"/>
                      <a:r>
                        <a:rPr lang="en-US" sz="1200" dirty="0">
                          <a:solidFill>
                            <a:schemeClr val="tx1"/>
                          </a:solidFill>
                        </a:rPr>
                        <a:t>Num. of images</a:t>
                      </a:r>
                    </a:p>
                  </a:txBody>
                  <a:tcPr>
                    <a:noFill/>
                  </a:tcPr>
                </a:tc>
                <a:tc>
                  <a:txBody>
                    <a:bodyPr/>
                    <a:lstStyle/>
                    <a:p>
                      <a:pPr algn="ctr"/>
                      <a:r>
                        <a:rPr lang="en-US" sz="1200" dirty="0">
                          <a:solidFill>
                            <a:schemeClr val="tx1"/>
                          </a:solidFill>
                        </a:rPr>
                        <a:t>Motion magnitude</a:t>
                      </a:r>
                    </a:p>
                  </a:txBody>
                  <a:tcPr>
                    <a:noFill/>
                  </a:tcPr>
                </a:tc>
                <a:tc>
                  <a:txBody>
                    <a:bodyPr/>
                    <a:lstStyle/>
                    <a:p>
                      <a:pPr algn="ctr"/>
                      <a:r>
                        <a:rPr lang="en-US" sz="1200" dirty="0">
                          <a:solidFill>
                            <a:schemeClr val="tx1"/>
                          </a:solidFill>
                        </a:rPr>
                        <a:t>Accuracy</a:t>
                      </a:r>
                    </a:p>
                  </a:txBody>
                  <a:tcPr>
                    <a:noFill/>
                  </a:tcPr>
                </a:tc>
                <a:tc>
                  <a:txBody>
                    <a:bodyPr/>
                    <a:lstStyle/>
                    <a:p>
                      <a:pPr algn="ctr"/>
                      <a:r>
                        <a:rPr lang="en-US" sz="1200" dirty="0">
                          <a:solidFill>
                            <a:schemeClr val="tx1"/>
                          </a:solidFill>
                        </a:rPr>
                        <a:t>Spatial resolution</a:t>
                      </a:r>
                    </a:p>
                  </a:txBody>
                  <a:tcPr>
                    <a:noFill/>
                  </a:tcPr>
                </a:tc>
                <a:tc>
                  <a:txBody>
                    <a:bodyPr/>
                    <a:lstStyle/>
                    <a:p>
                      <a:pPr algn="ctr"/>
                      <a:r>
                        <a:rPr lang="en-US" sz="1200" dirty="0">
                          <a:solidFill>
                            <a:schemeClr val="tx1"/>
                          </a:solidFill>
                        </a:rPr>
                        <a:t>Motion component</a:t>
                      </a:r>
                    </a:p>
                  </a:txBody>
                  <a:tcPr>
                    <a:noFill/>
                  </a:tcPr>
                </a:tc>
                <a:extLst>
                  <a:ext uri="{0D108BD9-81ED-4DB2-BD59-A6C34878D82A}">
                    <a16:rowId xmlns:a16="http://schemas.microsoft.com/office/drawing/2014/main" val="10000"/>
                  </a:ext>
                </a:extLst>
              </a:tr>
              <a:tr h="370840">
                <a:tc>
                  <a:txBody>
                    <a:bodyPr/>
                    <a:lstStyle/>
                    <a:p>
                      <a:r>
                        <a:rPr lang="en-US" sz="1200" b="1" dirty="0">
                          <a:solidFill>
                            <a:schemeClr val="bg1"/>
                          </a:solidFill>
                        </a:rPr>
                        <a:t>Differential SAR Interferometry (</a:t>
                      </a:r>
                      <a:r>
                        <a:rPr lang="en-US" sz="1200" b="1" dirty="0" err="1">
                          <a:solidFill>
                            <a:schemeClr val="bg1"/>
                          </a:solidFill>
                        </a:rPr>
                        <a:t>DInSAR</a:t>
                      </a:r>
                      <a:r>
                        <a:rPr lang="en-US" sz="1200" b="1" dirty="0">
                          <a:solidFill>
                            <a:schemeClr val="bg1"/>
                          </a:solidFill>
                        </a:rPr>
                        <a:t>)</a:t>
                      </a:r>
                    </a:p>
                  </a:txBody>
                  <a:tcPr>
                    <a:solidFill>
                      <a:schemeClr val="accent4">
                        <a:lumMod val="7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dirty="0"/>
                    </a:p>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t>Phase</a:t>
                      </a:r>
                    </a:p>
                  </a:txBody>
                  <a:tcPr>
                    <a:solidFill>
                      <a:schemeClr val="accent4">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t>2</a:t>
                      </a:r>
                    </a:p>
                  </a:txBody>
                  <a:tcPr>
                    <a:solidFill>
                      <a:schemeClr val="accent4">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t>&gt; few cm</a:t>
                      </a:r>
                    </a:p>
                  </a:txBody>
                  <a:tcPr>
                    <a:solidFill>
                      <a:schemeClr val="accent4">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t>1 cm</a:t>
                      </a:r>
                    </a:p>
                  </a:txBody>
                  <a:tcPr>
                    <a:solidFill>
                      <a:schemeClr val="accent4">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t>10 - 50 m</a:t>
                      </a:r>
                    </a:p>
                  </a:txBody>
                  <a:tcPr>
                    <a:solidFill>
                      <a:schemeClr val="accent4">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dirty="0"/>
                    </a:p>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t>slant-range</a:t>
                      </a:r>
                    </a:p>
                  </a:txBody>
                  <a:tcPr>
                    <a:solidFill>
                      <a:schemeClr val="accent4">
                        <a:lumMod val="20000"/>
                        <a:lumOff val="80000"/>
                      </a:schemeClr>
                    </a:solidFill>
                  </a:tcPr>
                </a:tc>
                <a:extLst>
                  <a:ext uri="{0D108BD9-81ED-4DB2-BD59-A6C34878D82A}">
                    <a16:rowId xmlns:a16="http://schemas.microsoft.com/office/drawing/2014/main" val="10001"/>
                  </a:ext>
                </a:extLst>
              </a:tr>
              <a:tr h="370840">
                <a:tc>
                  <a:txBody>
                    <a:bodyPr/>
                    <a:lstStyle/>
                    <a:p>
                      <a:r>
                        <a:rPr lang="en-US" sz="1200" b="1" dirty="0">
                          <a:solidFill>
                            <a:schemeClr val="bg1"/>
                          </a:solidFill>
                        </a:rPr>
                        <a:t>Split-bandwidth </a:t>
                      </a:r>
                      <a:r>
                        <a:rPr lang="en-US" sz="1200" b="1" dirty="0" err="1">
                          <a:solidFill>
                            <a:schemeClr val="bg1"/>
                          </a:solidFill>
                        </a:rPr>
                        <a:t>InSAR</a:t>
                      </a:r>
                      <a:endParaRPr lang="en-US" sz="1200" b="1" dirty="0">
                        <a:solidFill>
                          <a:schemeClr val="bg1"/>
                        </a:solidFill>
                      </a:endParaRPr>
                    </a:p>
                  </a:txBody>
                  <a:tcPr>
                    <a:solidFill>
                      <a:schemeClr val="accent4">
                        <a:lumMod val="7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t>Phase</a:t>
                      </a:r>
                    </a:p>
                  </a:txBody>
                  <a:tcPr>
                    <a:solidFill>
                      <a:schemeClr val="accent4">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t>2</a:t>
                      </a:r>
                    </a:p>
                  </a:txBody>
                  <a:tcPr>
                    <a:solidFill>
                      <a:schemeClr val="accent4">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&gt; few tens of cm</a:t>
                      </a:r>
                    </a:p>
                  </a:txBody>
                  <a:tcPr>
                    <a:solidFill>
                      <a:schemeClr val="accent4">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t>10 cm</a:t>
                      </a:r>
                    </a:p>
                  </a:txBody>
                  <a:tcPr>
                    <a:solidFill>
                      <a:schemeClr val="accent4">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t>400 m - 2 km</a:t>
                      </a:r>
                    </a:p>
                  </a:txBody>
                  <a:tcPr>
                    <a:solidFill>
                      <a:schemeClr val="accent4">
                        <a:lumMod val="20000"/>
                        <a:lumOff val="80000"/>
                      </a:schemeClr>
                    </a:solidFill>
                  </a:tcPr>
                </a:tc>
                <a:tc>
                  <a:txBody>
                    <a:bodyPr/>
                    <a:lstStyle/>
                    <a:p>
                      <a:pPr algn="ctr"/>
                      <a:r>
                        <a:rPr lang="en-US" sz="1200" dirty="0"/>
                        <a:t>azimuth</a:t>
                      </a:r>
                    </a:p>
                  </a:txBody>
                  <a:tcPr>
                    <a:solidFill>
                      <a:schemeClr val="accent4">
                        <a:lumMod val="20000"/>
                        <a:lumOff val="80000"/>
                      </a:schemeClr>
                    </a:solidFill>
                  </a:tcPr>
                </a:tc>
                <a:extLst>
                  <a:ext uri="{0D108BD9-81ED-4DB2-BD59-A6C34878D82A}">
                    <a16:rowId xmlns:a16="http://schemas.microsoft.com/office/drawing/2014/main" val="10002"/>
                  </a:ext>
                </a:extLst>
              </a:tr>
              <a:tr h="370840">
                <a:tc>
                  <a:txBody>
                    <a:bodyPr/>
                    <a:lstStyle/>
                    <a:p>
                      <a:r>
                        <a:rPr lang="en-US" sz="1200" b="1" dirty="0">
                          <a:solidFill>
                            <a:schemeClr val="bg1"/>
                          </a:solidFill>
                        </a:rPr>
                        <a:t>Offset-tracking</a:t>
                      </a:r>
                    </a:p>
                  </a:txBody>
                  <a:tcPr>
                    <a:solidFill>
                      <a:schemeClr val="accent4">
                        <a:lumMod val="75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p>
                  </a:txBody>
                  <a:tcPr>
                    <a:solidFill>
                      <a:schemeClr val="accent4">
                        <a:lumMod val="20000"/>
                        <a:lumOff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p>
                  </a:txBody>
                  <a:tcPr>
                    <a:solidFill>
                      <a:schemeClr val="accent4">
                        <a:lumMod val="20000"/>
                        <a:lumOff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p>
                  </a:txBody>
                  <a:tcPr>
                    <a:solidFill>
                      <a:schemeClr val="accent4">
                        <a:lumMod val="20000"/>
                        <a:lumOff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p>
                  </a:txBody>
                  <a:tcPr>
                    <a:solidFill>
                      <a:schemeClr val="accent4">
                        <a:lumMod val="20000"/>
                        <a:lumOff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p>
                  </a:txBody>
                  <a:tcPr>
                    <a:solidFill>
                      <a:schemeClr val="accent4">
                        <a:lumMod val="20000"/>
                        <a:lumOff val="80000"/>
                      </a:schemeClr>
                    </a:solidFill>
                  </a:tcPr>
                </a:tc>
                <a:tc>
                  <a:txBody>
                    <a:bodyPr/>
                    <a:lstStyle/>
                    <a:p>
                      <a:endParaRPr lang="en-US" sz="1200" dirty="0"/>
                    </a:p>
                  </a:txBody>
                  <a:tcPr>
                    <a:solidFill>
                      <a:schemeClr val="accent4">
                        <a:lumMod val="20000"/>
                        <a:lumOff val="80000"/>
                      </a:schemeClr>
                    </a:solidFill>
                  </a:tcPr>
                </a:tc>
                <a:extLst>
                  <a:ext uri="{0D108BD9-81ED-4DB2-BD59-A6C34878D82A}">
                    <a16:rowId xmlns:a16="http://schemas.microsoft.com/office/drawing/2014/main" val="10003"/>
                  </a:ext>
                </a:extLst>
              </a:tr>
              <a:tr h="370840">
                <a:tc>
                  <a:txBody>
                    <a:bodyPr/>
                    <a:lstStyle/>
                    <a:p>
                      <a:r>
                        <a:rPr lang="en-US" sz="1200" dirty="0"/>
                        <a:t>Feature-tracking</a:t>
                      </a:r>
                    </a:p>
                  </a:txBody>
                  <a:tcPr>
                    <a:solidFill>
                      <a:schemeClr val="accent4">
                        <a:lumMod val="40000"/>
                        <a:lumOff val="60000"/>
                      </a:schemeClr>
                    </a:solidFill>
                  </a:tcPr>
                </a:tc>
                <a:tc>
                  <a:txBody>
                    <a:bodyPr/>
                    <a:lstStyle/>
                    <a:p>
                      <a:pPr algn="ctr"/>
                      <a:r>
                        <a:rPr lang="en-US" sz="1200" dirty="0"/>
                        <a:t>Amplitude</a:t>
                      </a:r>
                    </a:p>
                  </a:txBody>
                  <a:tcPr>
                    <a:solidFill>
                      <a:schemeClr val="accent4">
                        <a:lumMod val="20000"/>
                        <a:lumOff val="80000"/>
                      </a:schemeClr>
                    </a:solidFill>
                  </a:tcPr>
                </a:tc>
                <a:tc>
                  <a:txBody>
                    <a:bodyPr/>
                    <a:lstStyle/>
                    <a:p>
                      <a:pPr algn="ctr"/>
                      <a:r>
                        <a:rPr lang="en-US" sz="1200" dirty="0"/>
                        <a:t>2</a:t>
                      </a:r>
                    </a:p>
                  </a:txBody>
                  <a:tcPr>
                    <a:solidFill>
                      <a:schemeClr val="accent4">
                        <a:lumMod val="20000"/>
                        <a:lumOff val="80000"/>
                      </a:schemeClr>
                    </a:solidFill>
                  </a:tcPr>
                </a:tc>
                <a:tc>
                  <a:txBody>
                    <a:bodyPr/>
                    <a:lstStyle/>
                    <a:p>
                      <a:pPr algn="ctr"/>
                      <a:r>
                        <a:rPr lang="en-US" sz="1200" dirty="0"/>
                        <a:t>&gt; few tens of cm</a:t>
                      </a:r>
                    </a:p>
                  </a:txBody>
                  <a:tcPr>
                    <a:solidFill>
                      <a:schemeClr val="accent4">
                        <a:lumMod val="20000"/>
                        <a:lumOff val="80000"/>
                      </a:schemeClr>
                    </a:solidFill>
                  </a:tcPr>
                </a:tc>
                <a:tc>
                  <a:txBody>
                    <a:bodyPr/>
                    <a:lstStyle/>
                    <a:p>
                      <a:pPr algn="ctr"/>
                      <a:r>
                        <a:rPr lang="en-US" sz="1200" dirty="0"/>
                        <a:t>10 cm</a:t>
                      </a:r>
                    </a:p>
                  </a:txBody>
                  <a:tcPr>
                    <a:solidFill>
                      <a:schemeClr val="accent4">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t>400 m - 2 km</a:t>
                      </a:r>
                    </a:p>
                  </a:txBody>
                  <a:tcPr>
                    <a:solidFill>
                      <a:schemeClr val="accent4">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t>slant-range and azimuth</a:t>
                      </a:r>
                      <a:endParaRPr lang="en-US" sz="1200" baseline="0" dirty="0"/>
                    </a:p>
                  </a:txBody>
                  <a:tcPr>
                    <a:solidFill>
                      <a:schemeClr val="accent4">
                        <a:lumMod val="20000"/>
                        <a:lumOff val="80000"/>
                      </a:schemeClr>
                    </a:solidFill>
                  </a:tcPr>
                </a:tc>
                <a:extLst>
                  <a:ext uri="{0D108BD9-81ED-4DB2-BD59-A6C34878D82A}">
                    <a16:rowId xmlns:a16="http://schemas.microsoft.com/office/drawing/2014/main" val="10004"/>
                  </a:ext>
                </a:extLst>
              </a:tr>
              <a:tr h="370840">
                <a:tc>
                  <a:txBody>
                    <a:bodyPr/>
                    <a:lstStyle/>
                    <a:p>
                      <a:r>
                        <a:rPr lang="en-US" sz="1200" dirty="0"/>
                        <a:t>Speckle-tracking</a:t>
                      </a:r>
                    </a:p>
                  </a:txBody>
                  <a:tcPr>
                    <a:solidFill>
                      <a:schemeClr val="accent4">
                        <a:lumMod val="40000"/>
                        <a:lumOff val="60000"/>
                      </a:schemeClr>
                    </a:solidFill>
                  </a:tcPr>
                </a:tc>
                <a:tc>
                  <a:txBody>
                    <a:bodyPr/>
                    <a:lstStyle/>
                    <a:p>
                      <a:pPr algn="ctr"/>
                      <a:r>
                        <a:rPr lang="en-US" sz="1200" dirty="0"/>
                        <a:t>Amplitude</a:t>
                      </a:r>
                    </a:p>
                  </a:txBody>
                  <a:tcPr>
                    <a:solidFill>
                      <a:schemeClr val="accent4">
                        <a:lumMod val="20000"/>
                        <a:lumOff val="80000"/>
                      </a:schemeClr>
                    </a:solidFill>
                  </a:tcPr>
                </a:tc>
                <a:tc>
                  <a:txBody>
                    <a:bodyPr/>
                    <a:lstStyle/>
                    <a:p>
                      <a:pPr algn="ctr"/>
                      <a:r>
                        <a:rPr lang="en-US" sz="1200" dirty="0"/>
                        <a:t>2</a:t>
                      </a:r>
                    </a:p>
                  </a:txBody>
                  <a:tcP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&gt; few tens of cm</a:t>
                      </a:r>
                    </a:p>
                  </a:txBody>
                  <a:tcPr>
                    <a:solidFill>
                      <a:schemeClr val="accent4">
                        <a:lumMod val="20000"/>
                        <a:lumOff val="80000"/>
                      </a:schemeClr>
                    </a:solidFill>
                  </a:tcPr>
                </a:tc>
                <a:tc>
                  <a:txBody>
                    <a:bodyPr/>
                    <a:lstStyle/>
                    <a:p>
                      <a:pPr algn="ctr"/>
                      <a:r>
                        <a:rPr lang="en-US" sz="1200" dirty="0"/>
                        <a:t>10 cm</a:t>
                      </a:r>
                    </a:p>
                  </a:txBody>
                  <a:tcPr>
                    <a:solidFill>
                      <a:schemeClr val="accent4">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t>400 m - 2 km</a:t>
                      </a:r>
                    </a:p>
                  </a:txBody>
                  <a:tcPr>
                    <a:solidFill>
                      <a:schemeClr val="accent4">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t>slant-range and azimuth</a:t>
                      </a:r>
                      <a:endParaRPr lang="en-US" sz="1200" baseline="0" dirty="0"/>
                    </a:p>
                  </a:txBody>
                  <a:tcPr>
                    <a:solidFill>
                      <a:schemeClr val="accent4">
                        <a:lumMod val="20000"/>
                        <a:lumOff val="80000"/>
                      </a:schemeClr>
                    </a:solidFill>
                  </a:tcPr>
                </a:tc>
                <a:extLst>
                  <a:ext uri="{0D108BD9-81ED-4DB2-BD59-A6C34878D82A}">
                    <a16:rowId xmlns:a16="http://schemas.microsoft.com/office/drawing/2014/main" val="10005"/>
                  </a:ext>
                </a:extLst>
              </a:tr>
              <a:tr h="370840">
                <a:tc>
                  <a:txBody>
                    <a:bodyPr/>
                    <a:lstStyle/>
                    <a:p>
                      <a:r>
                        <a:rPr lang="en-US" sz="1200" dirty="0"/>
                        <a:t>Coherence-tracking</a:t>
                      </a:r>
                    </a:p>
                  </a:txBody>
                  <a:tcPr>
                    <a:solidFill>
                      <a:schemeClr val="accent4">
                        <a:lumMod val="40000"/>
                        <a:lumOff val="60000"/>
                      </a:schemeClr>
                    </a:solidFill>
                  </a:tcPr>
                </a:tc>
                <a:tc>
                  <a:txBody>
                    <a:bodyPr/>
                    <a:lstStyle/>
                    <a:p>
                      <a:pPr algn="ctr"/>
                      <a:r>
                        <a:rPr lang="en-US" sz="1200" dirty="0"/>
                        <a:t>Coherence</a:t>
                      </a:r>
                    </a:p>
                  </a:txBody>
                  <a:tcPr>
                    <a:solidFill>
                      <a:schemeClr val="accent4">
                        <a:lumMod val="20000"/>
                        <a:lumOff val="80000"/>
                      </a:schemeClr>
                    </a:solidFill>
                  </a:tcPr>
                </a:tc>
                <a:tc>
                  <a:txBody>
                    <a:bodyPr/>
                    <a:lstStyle/>
                    <a:p>
                      <a:pPr algn="ctr"/>
                      <a:r>
                        <a:rPr lang="en-US" sz="1200" dirty="0"/>
                        <a:t>2</a:t>
                      </a:r>
                    </a:p>
                  </a:txBody>
                  <a:tcP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&gt; few tens of cm</a:t>
                      </a:r>
                    </a:p>
                  </a:txBody>
                  <a:tcPr>
                    <a:solidFill>
                      <a:schemeClr val="accent4">
                        <a:lumMod val="20000"/>
                        <a:lumOff val="80000"/>
                      </a:schemeClr>
                    </a:solidFill>
                  </a:tcPr>
                </a:tc>
                <a:tc>
                  <a:txBody>
                    <a:bodyPr/>
                    <a:lstStyle/>
                    <a:p>
                      <a:pPr algn="ctr"/>
                      <a:r>
                        <a:rPr lang="en-US" sz="1200" dirty="0"/>
                        <a:t>10 cm</a:t>
                      </a:r>
                    </a:p>
                  </a:txBody>
                  <a:tcPr>
                    <a:solidFill>
                      <a:schemeClr val="accent4">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t>400 m - 2 km</a:t>
                      </a:r>
                    </a:p>
                  </a:txBody>
                  <a:tcPr>
                    <a:solidFill>
                      <a:schemeClr val="accent4">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t>slant-range and azimuth</a:t>
                      </a:r>
                      <a:endParaRPr lang="en-US" sz="1200" baseline="0" dirty="0"/>
                    </a:p>
                  </a:txBody>
                  <a:tcPr>
                    <a:solidFill>
                      <a:schemeClr val="accent4">
                        <a:lumMod val="20000"/>
                        <a:lumOff val="80000"/>
                      </a:schemeClr>
                    </a:solidFill>
                  </a:tcPr>
                </a:tc>
                <a:extLst>
                  <a:ext uri="{0D108BD9-81ED-4DB2-BD59-A6C34878D82A}">
                    <a16:rowId xmlns:a16="http://schemas.microsoft.com/office/drawing/2014/main" val="10006"/>
                  </a:ext>
                </a:extLst>
              </a:tr>
            </a:tbl>
          </a:graphicData>
        </a:graphic>
      </p:graphicFrame>
      <p:sp>
        <p:nvSpPr>
          <p:cNvPr id="7" name="TextBox 6"/>
          <p:cNvSpPr txBox="1"/>
          <p:nvPr/>
        </p:nvSpPr>
        <p:spPr>
          <a:xfrm rot="16200000">
            <a:off x="-936523" y="2809575"/>
            <a:ext cx="2426608" cy="338554"/>
          </a:xfrm>
          <a:prstGeom prst="rect">
            <a:avLst/>
          </a:prstGeom>
          <a:solidFill>
            <a:schemeClr val="bg1"/>
          </a:solidFill>
          <a:ln>
            <a:solidFill>
              <a:schemeClr val="tx1"/>
            </a:solidFill>
          </a:ln>
        </p:spPr>
        <p:txBody>
          <a:bodyPr wrap="square" rtlCol="0">
            <a:spAutoFit/>
          </a:bodyPr>
          <a:lstStyle/>
          <a:p>
            <a:pPr algn="ctr"/>
            <a:r>
              <a:rPr lang="en-US" dirty="0"/>
              <a:t>Large displacements</a:t>
            </a:r>
          </a:p>
        </p:txBody>
      </p:sp>
      <p:graphicFrame>
        <p:nvGraphicFramePr>
          <p:cNvPr id="8" name="Table 7"/>
          <p:cNvGraphicFramePr>
            <a:graphicFrameLocks noGrp="1"/>
          </p:cNvGraphicFramePr>
          <p:nvPr>
            <p:extLst/>
          </p:nvPr>
        </p:nvGraphicFramePr>
        <p:xfrm>
          <a:off x="603116" y="4953568"/>
          <a:ext cx="8217356" cy="1097280"/>
        </p:xfrm>
        <a:graphic>
          <a:graphicData uri="http://schemas.openxmlformats.org/drawingml/2006/table">
            <a:tbl>
              <a:tblPr firstRow="1" bandRow="1">
                <a:tableStyleId>{5C22544A-7EE6-4342-B048-85BDC9FD1C3A}</a:tableStyleId>
              </a:tblPr>
              <a:tblGrid>
                <a:gridCol w="1592620">
                  <a:extLst>
                    <a:ext uri="{9D8B030D-6E8A-4147-A177-3AD203B41FA5}">
                      <a16:colId xmlns:a16="http://schemas.microsoft.com/office/drawing/2014/main" val="20000"/>
                    </a:ext>
                  </a:extLst>
                </a:gridCol>
                <a:gridCol w="1152128">
                  <a:extLst>
                    <a:ext uri="{9D8B030D-6E8A-4147-A177-3AD203B41FA5}">
                      <a16:colId xmlns:a16="http://schemas.microsoft.com/office/drawing/2014/main" val="20001"/>
                    </a:ext>
                  </a:extLst>
                </a:gridCol>
                <a:gridCol w="864096">
                  <a:extLst>
                    <a:ext uri="{9D8B030D-6E8A-4147-A177-3AD203B41FA5}">
                      <a16:colId xmlns:a16="http://schemas.microsoft.com/office/drawing/2014/main" val="20002"/>
                    </a:ext>
                  </a:extLst>
                </a:gridCol>
                <a:gridCol w="1152128">
                  <a:extLst>
                    <a:ext uri="{9D8B030D-6E8A-4147-A177-3AD203B41FA5}">
                      <a16:colId xmlns:a16="http://schemas.microsoft.com/office/drawing/2014/main" val="20003"/>
                    </a:ext>
                  </a:extLst>
                </a:gridCol>
                <a:gridCol w="1008112">
                  <a:extLst>
                    <a:ext uri="{9D8B030D-6E8A-4147-A177-3AD203B41FA5}">
                      <a16:colId xmlns:a16="http://schemas.microsoft.com/office/drawing/2014/main" val="20004"/>
                    </a:ext>
                  </a:extLst>
                </a:gridCol>
                <a:gridCol w="1296144">
                  <a:extLst>
                    <a:ext uri="{9D8B030D-6E8A-4147-A177-3AD203B41FA5}">
                      <a16:colId xmlns:a16="http://schemas.microsoft.com/office/drawing/2014/main" val="20005"/>
                    </a:ext>
                  </a:extLst>
                </a:gridCol>
                <a:gridCol w="1152128">
                  <a:extLst>
                    <a:ext uri="{9D8B030D-6E8A-4147-A177-3AD203B41FA5}">
                      <a16:colId xmlns:a16="http://schemas.microsoft.com/office/drawing/2014/main" val="20006"/>
                    </a:ext>
                  </a:extLst>
                </a:gridCol>
              </a:tblGrid>
              <a:tr h="370840">
                <a:tc>
                  <a:txBody>
                    <a:bodyPr/>
                    <a:lstStyle/>
                    <a:p>
                      <a:r>
                        <a:rPr lang="en-US" sz="1200" b="1" dirty="0">
                          <a:solidFill>
                            <a:schemeClr val="bg1"/>
                          </a:solidFill>
                        </a:rPr>
                        <a:t>Multi-temporal </a:t>
                      </a:r>
                      <a:r>
                        <a:rPr lang="en-US" sz="1200" b="1" dirty="0" err="1">
                          <a:solidFill>
                            <a:schemeClr val="bg1"/>
                          </a:solidFill>
                        </a:rPr>
                        <a:t>InSAR</a:t>
                      </a:r>
                      <a:endParaRPr lang="en-US" sz="1200" b="1" dirty="0">
                        <a:solidFill>
                          <a:schemeClr val="bg1"/>
                        </a:solidFill>
                      </a:endParaRPr>
                    </a:p>
                  </a:txBody>
                  <a:tcPr>
                    <a:solidFill>
                      <a:schemeClr val="accent4">
                        <a:lumMod val="75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p>
                  </a:txBody>
                  <a:tcPr>
                    <a:solidFill>
                      <a:schemeClr val="accent4">
                        <a:lumMod val="75000"/>
                      </a:schemeClr>
                    </a:solidFill>
                  </a:tcPr>
                </a:tc>
                <a:tc>
                  <a:txBody>
                    <a:bodyPr/>
                    <a:lstStyle/>
                    <a:p>
                      <a:endParaRPr lang="en-US" sz="1200" dirty="0"/>
                    </a:p>
                  </a:txBody>
                  <a:tcPr>
                    <a:solidFill>
                      <a:schemeClr val="accent4">
                        <a:lumMod val="75000"/>
                      </a:schemeClr>
                    </a:solidFill>
                  </a:tcPr>
                </a:tc>
                <a:tc>
                  <a:txBody>
                    <a:bodyPr/>
                    <a:lstStyle/>
                    <a:p>
                      <a:endParaRPr lang="en-US" sz="1200" dirty="0"/>
                    </a:p>
                  </a:txBody>
                  <a:tcPr>
                    <a:solidFill>
                      <a:schemeClr val="accent4">
                        <a:lumMod val="75000"/>
                      </a:schemeClr>
                    </a:solidFill>
                  </a:tcPr>
                </a:tc>
                <a:tc>
                  <a:txBody>
                    <a:bodyPr/>
                    <a:lstStyle/>
                    <a:p>
                      <a:endParaRPr lang="en-US" sz="1200" dirty="0"/>
                    </a:p>
                  </a:txBody>
                  <a:tcPr>
                    <a:solidFill>
                      <a:schemeClr val="accent4">
                        <a:lumMod val="75000"/>
                      </a:schemeClr>
                    </a:solidFill>
                  </a:tcPr>
                </a:tc>
                <a:tc>
                  <a:txBody>
                    <a:bodyPr/>
                    <a:lstStyle/>
                    <a:p>
                      <a:endParaRPr lang="en-US" sz="1200" dirty="0"/>
                    </a:p>
                  </a:txBody>
                  <a:tcPr>
                    <a:solidFill>
                      <a:schemeClr val="accent4">
                        <a:lumMod val="75000"/>
                      </a:schemeClr>
                    </a:solidFill>
                  </a:tcPr>
                </a:tc>
                <a:tc>
                  <a:txBody>
                    <a:bodyPr/>
                    <a:lstStyle/>
                    <a:p>
                      <a:endParaRPr lang="en-US" sz="1200" dirty="0"/>
                    </a:p>
                  </a:txBody>
                  <a:tcPr>
                    <a:solidFill>
                      <a:schemeClr val="accent4">
                        <a:lumMod val="75000"/>
                      </a:schemeClr>
                    </a:solidFill>
                  </a:tcPr>
                </a:tc>
                <a:extLst>
                  <a:ext uri="{0D108BD9-81ED-4DB2-BD59-A6C34878D82A}">
                    <a16:rowId xmlns:a16="http://schemas.microsoft.com/office/drawing/2014/main" val="10000"/>
                  </a:ext>
                </a:extLst>
              </a:tr>
              <a:tr h="370840">
                <a:tc>
                  <a:txBody>
                    <a:bodyPr/>
                    <a:lstStyle/>
                    <a:p>
                      <a:r>
                        <a:rPr lang="en-US" sz="1200" dirty="0"/>
                        <a:t>Persistent</a:t>
                      </a:r>
                      <a:r>
                        <a:rPr lang="en-US" sz="1200" baseline="0" dirty="0"/>
                        <a:t> </a:t>
                      </a:r>
                      <a:r>
                        <a:rPr lang="en-US" sz="1200" baseline="0" dirty="0" err="1"/>
                        <a:t>scatterers</a:t>
                      </a:r>
                      <a:r>
                        <a:rPr lang="en-US" sz="1200" baseline="0" dirty="0"/>
                        <a:t>, SBAS, </a:t>
                      </a:r>
                      <a:r>
                        <a:rPr lang="en-US" sz="1200" baseline="0" dirty="0" err="1"/>
                        <a:t>SqueeSAR</a:t>
                      </a:r>
                      <a:endParaRPr lang="en-US" sz="1200" dirty="0"/>
                    </a:p>
                  </a:txBody>
                  <a:tcPr>
                    <a:solidFill>
                      <a:schemeClr val="accent4">
                        <a:lumMod val="40000"/>
                        <a:lumOff val="60000"/>
                      </a:schemeClr>
                    </a:solidFill>
                  </a:tcPr>
                </a:tc>
                <a:tc>
                  <a:txBody>
                    <a:bodyPr/>
                    <a:lstStyle/>
                    <a:p>
                      <a:pPr algn="ctr"/>
                      <a:r>
                        <a:rPr lang="en-US" sz="1200" dirty="0"/>
                        <a:t>Phase</a:t>
                      </a:r>
                    </a:p>
                  </a:txBody>
                  <a:tcPr>
                    <a:solidFill>
                      <a:schemeClr val="accent4">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aseline="0" dirty="0"/>
                        <a:t>tens</a:t>
                      </a:r>
                    </a:p>
                  </a:txBody>
                  <a:tcPr>
                    <a:solidFill>
                      <a:schemeClr val="accent4">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aseline="0" dirty="0"/>
                        <a:t>&lt; 1-2 mm/day</a:t>
                      </a:r>
                    </a:p>
                  </a:txBody>
                  <a:tcPr>
                    <a:solidFill>
                      <a:schemeClr val="accent4">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few</a:t>
                      </a:r>
                      <a:r>
                        <a:rPr lang="en-US" sz="1200" baseline="0" dirty="0"/>
                        <a:t> mm/year</a:t>
                      </a:r>
                      <a:endParaRPr lang="en-US" sz="1200" dirty="0"/>
                    </a:p>
                  </a:txBody>
                  <a:tcPr>
                    <a:solidFill>
                      <a:schemeClr val="accent4">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aseline="0" dirty="0"/>
                        <a:t>single </a:t>
                      </a:r>
                      <a:r>
                        <a:rPr lang="en-US" sz="1200" baseline="0" dirty="0" err="1"/>
                        <a:t>scatterers</a:t>
                      </a:r>
                      <a:r>
                        <a:rPr lang="en-US" sz="1200" baseline="0" dirty="0"/>
                        <a:t> / 10 – 50 m</a:t>
                      </a:r>
                    </a:p>
                  </a:txBody>
                  <a:tcPr>
                    <a:solidFill>
                      <a:schemeClr val="accent4">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slant-range</a:t>
                      </a:r>
                      <a:endParaRPr lang="en-US" sz="1200" baseline="0" dirty="0"/>
                    </a:p>
                    <a:p>
                      <a:pPr marL="0" marR="0" indent="0" algn="ctr" defTabSz="457200" rtl="0" eaLnBrk="1" fontAlgn="auto" latinLnBrk="0" hangingPunct="1">
                        <a:lnSpc>
                          <a:spcPct val="100000"/>
                        </a:lnSpc>
                        <a:spcBef>
                          <a:spcPts val="0"/>
                        </a:spcBef>
                        <a:spcAft>
                          <a:spcPts val="0"/>
                        </a:spcAft>
                        <a:buClrTx/>
                        <a:buSzTx/>
                        <a:buFontTx/>
                        <a:buNone/>
                        <a:tabLst/>
                        <a:defRPr/>
                      </a:pPr>
                      <a:endParaRPr lang="en-US" sz="1200" baseline="0" dirty="0"/>
                    </a:p>
                  </a:txBody>
                  <a:tcPr>
                    <a:solidFill>
                      <a:schemeClr val="accent4">
                        <a:lumMod val="20000"/>
                        <a:lumOff val="80000"/>
                      </a:schemeClr>
                    </a:solidFill>
                  </a:tcPr>
                </a:tc>
                <a:extLst>
                  <a:ext uri="{0D108BD9-81ED-4DB2-BD59-A6C34878D82A}">
                    <a16:rowId xmlns:a16="http://schemas.microsoft.com/office/drawing/2014/main" val="10001"/>
                  </a:ext>
                </a:extLst>
              </a:tr>
            </a:tbl>
          </a:graphicData>
        </a:graphic>
      </p:graphicFrame>
      <p:sp>
        <p:nvSpPr>
          <p:cNvPr id="9" name="TextBox 8"/>
          <p:cNvSpPr txBox="1"/>
          <p:nvPr/>
        </p:nvSpPr>
        <p:spPr>
          <a:xfrm rot="16200000">
            <a:off x="-767335" y="5389771"/>
            <a:ext cx="2088232" cy="338554"/>
          </a:xfrm>
          <a:prstGeom prst="rect">
            <a:avLst/>
          </a:prstGeom>
          <a:solidFill>
            <a:schemeClr val="bg1"/>
          </a:solidFill>
          <a:ln>
            <a:solidFill>
              <a:schemeClr val="tx1"/>
            </a:solidFill>
          </a:ln>
        </p:spPr>
        <p:txBody>
          <a:bodyPr wrap="square" rtlCol="0">
            <a:spAutoFit/>
          </a:bodyPr>
          <a:lstStyle/>
          <a:p>
            <a:pPr algn="ctr"/>
            <a:r>
              <a:rPr lang="en-US" dirty="0"/>
              <a:t>Slow deformations</a:t>
            </a:r>
          </a:p>
        </p:txBody>
      </p:sp>
    </p:spTree>
    <p:extLst>
      <p:ext uri="{BB962C8B-B14F-4D97-AF65-F5344CB8AC3E}">
        <p14:creationId xmlns:p14="http://schemas.microsoft.com/office/powerpoint/2010/main" val="996092862"/>
      </p:ext>
    </p:extLst>
  </p:cSld>
  <p:clrMapOvr>
    <a:masterClrMapping/>
  </p:clrMapOvr>
  <mc:AlternateContent xmlns:mc="http://schemas.openxmlformats.org/markup-compatibility/2006" xmlns:p14="http://schemas.microsoft.com/office/powerpoint/2010/main">
    <mc:Choice Requires="p14">
      <p:transition spd="slow" p14:dur="2000" advTm="93060"/>
    </mc:Choice>
    <mc:Fallback xmlns="">
      <p:transition spd="slow" advTm="93060"/>
    </mc:Fallback>
  </mc:AlternateContent>
  <p:extLst mod="1"/>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a:xfrm>
            <a:off x="609600" y="1295400"/>
            <a:ext cx="7850832" cy="838200"/>
          </a:xfrm>
        </p:spPr>
        <p:txBody>
          <a:bodyPr/>
          <a:lstStyle/>
          <a:p>
            <a:r>
              <a:rPr lang="da-DK" dirty="0" err="1"/>
              <a:t>Differential</a:t>
            </a:r>
            <a:r>
              <a:rPr lang="da-DK" dirty="0"/>
              <a:t> SAR </a:t>
            </a:r>
            <a:r>
              <a:rPr lang="da-DK" dirty="0" err="1"/>
              <a:t>interferometry</a:t>
            </a:r>
            <a:endParaRPr lang="da-DK" dirty="0"/>
          </a:p>
        </p:txBody>
      </p:sp>
      <p:sp>
        <p:nvSpPr>
          <p:cNvPr id="4" name="TextBox 3"/>
          <p:cNvSpPr txBox="1"/>
          <p:nvPr/>
        </p:nvSpPr>
        <p:spPr>
          <a:xfrm>
            <a:off x="539552" y="2564904"/>
            <a:ext cx="8064896" cy="338554"/>
          </a:xfrm>
          <a:prstGeom prst="rect">
            <a:avLst/>
          </a:prstGeom>
          <a:noFill/>
        </p:spPr>
        <p:txBody>
          <a:bodyPr wrap="square" rtlCol="0">
            <a:spAutoFit/>
          </a:bodyPr>
          <a:lstStyle/>
          <a:p>
            <a:r>
              <a:rPr lang="en-US" i="1" dirty="0"/>
              <a:t>A top-down introduction</a:t>
            </a:r>
            <a:endParaRPr lang="da-DK" i="1" dirty="0"/>
          </a:p>
        </p:txBody>
      </p:sp>
    </p:spTree>
    <p:custDataLst>
      <p:tags r:id="rId1"/>
    </p:custDataLst>
    <p:extLst>
      <p:ext uri="{BB962C8B-B14F-4D97-AF65-F5344CB8AC3E}">
        <p14:creationId xmlns:p14="http://schemas.microsoft.com/office/powerpoint/2010/main" val="4143444899"/>
      </p:ext>
    </p:extLst>
  </p:cSld>
  <p:clrMapOvr>
    <a:masterClrMapping/>
  </p:clrMapOvr>
  <mc:AlternateContent xmlns:mc="http://schemas.openxmlformats.org/markup-compatibility/2006" xmlns:p14="http://schemas.microsoft.com/office/powerpoint/2010/main">
    <mc:Choice Requires="p14">
      <p:transition spd="slow" p14:dur="2000" advTm="7901"/>
    </mc:Choice>
    <mc:Fallback xmlns="">
      <p:transition spd="slow" advTm="7901"/>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3EA872-A674-449B-A120-B97244F8E91D}" type="slidenum">
              <a:rPr lang="da-DK" smtClean="0"/>
              <a:pPr/>
              <a:t>12</a:t>
            </a:fld>
            <a:endParaRPr lang="da-DK"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891" y="808630"/>
            <a:ext cx="8312616" cy="5651482"/>
          </a:xfrm>
          <a:prstGeom prst="rect">
            <a:avLst/>
          </a:prstGeom>
        </p:spPr>
      </p:pic>
      <p:sp>
        <p:nvSpPr>
          <p:cNvPr id="8" name="TextBox 7"/>
          <p:cNvSpPr txBox="1"/>
          <p:nvPr/>
        </p:nvSpPr>
        <p:spPr>
          <a:xfrm>
            <a:off x="4543287" y="5802663"/>
            <a:ext cx="4244008" cy="646331"/>
          </a:xfrm>
          <a:prstGeom prst="rect">
            <a:avLst/>
          </a:prstGeom>
          <a:solidFill>
            <a:schemeClr val="bg1"/>
          </a:solidFill>
          <a:ln>
            <a:solidFill>
              <a:schemeClr val="tx1"/>
            </a:solidFill>
          </a:ln>
        </p:spPr>
        <p:txBody>
          <a:bodyPr wrap="square" rtlCol="0">
            <a:spAutoFit/>
          </a:bodyPr>
          <a:lstStyle/>
          <a:p>
            <a:r>
              <a:rPr lang="da-DK" sz="1800" dirty="0"/>
              <a:t>Optical image of </a:t>
            </a:r>
            <a:r>
              <a:rPr lang="da-DK" sz="1800" dirty="0" err="1"/>
              <a:t>Karrat</a:t>
            </a:r>
            <a:r>
              <a:rPr lang="da-DK" sz="1800" dirty="0"/>
              <a:t> fjord,  West Greenland (Bing </a:t>
            </a:r>
            <a:r>
              <a:rPr lang="da-DK" sz="1800" dirty="0" err="1"/>
              <a:t>Aerial</a:t>
            </a:r>
            <a:r>
              <a:rPr lang="da-DK" sz="1800" dirty="0"/>
              <a:t>)</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9608" y="808630"/>
            <a:ext cx="2057687" cy="314369"/>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4575" y="4237040"/>
            <a:ext cx="1197105" cy="2216296"/>
          </a:xfrm>
          <a:prstGeom prst="rect">
            <a:avLst/>
          </a:prstGeom>
        </p:spPr>
      </p:pic>
      <p:sp>
        <p:nvSpPr>
          <p:cNvPr id="13" name="Rectangle 12"/>
          <p:cNvSpPr/>
          <p:nvPr/>
        </p:nvSpPr>
        <p:spPr bwMode="auto">
          <a:xfrm>
            <a:off x="683568" y="5196544"/>
            <a:ext cx="216025" cy="144016"/>
          </a:xfrm>
          <a:prstGeom prst="rect">
            <a:avLst/>
          </a:prstGeom>
          <a:noFill/>
          <a:ln w="28575" cap="flat" cmpd="sng" algn="ctr">
            <a:solidFill>
              <a:srgbClr val="FFC000"/>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Tree>
    <p:extLst>
      <p:ext uri="{BB962C8B-B14F-4D97-AF65-F5344CB8AC3E}">
        <p14:creationId xmlns:p14="http://schemas.microsoft.com/office/powerpoint/2010/main" val="1307239310"/>
      </p:ext>
    </p:extLst>
  </p:cSld>
  <p:clrMapOvr>
    <a:masterClrMapping/>
  </p:clrMapOvr>
  <mc:AlternateContent xmlns:mc="http://schemas.openxmlformats.org/markup-compatibility/2006" xmlns:p14="http://schemas.microsoft.com/office/powerpoint/2010/main">
    <mc:Choice Requires="p14">
      <p:transition spd="slow" p14:dur="2000" advTm="27637"/>
    </mc:Choice>
    <mc:Fallback xmlns="">
      <p:transition spd="slow" advTm="27637"/>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3EA872-A674-449B-A120-B97244F8E91D}" type="slidenum">
              <a:rPr lang="da-DK" smtClean="0"/>
              <a:pPr/>
              <a:t>13</a:t>
            </a:fld>
            <a:endParaRPr lang="da-DK"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740" y="844332"/>
            <a:ext cx="8292040" cy="5651482"/>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0080" t="29841" b="19760"/>
          <a:stretch/>
        </p:blipFill>
        <p:spPr>
          <a:xfrm>
            <a:off x="3995936" y="5661248"/>
            <a:ext cx="4608512" cy="430503"/>
          </a:xfrm>
          <a:prstGeom prst="rect">
            <a:avLst/>
          </a:prstGeom>
          <a:solidFill>
            <a:schemeClr val="bg1"/>
          </a:solidFill>
        </p:spPr>
      </p:pic>
      <p:sp>
        <p:nvSpPr>
          <p:cNvPr id="7" name="TextBox 6"/>
          <p:cNvSpPr txBox="1"/>
          <p:nvPr/>
        </p:nvSpPr>
        <p:spPr>
          <a:xfrm>
            <a:off x="495740" y="856675"/>
            <a:ext cx="6028096" cy="584775"/>
          </a:xfrm>
          <a:prstGeom prst="rect">
            <a:avLst/>
          </a:prstGeom>
          <a:solidFill>
            <a:schemeClr val="bg1"/>
          </a:solidFill>
          <a:ln>
            <a:solidFill>
              <a:schemeClr val="tx1"/>
            </a:solidFill>
          </a:ln>
        </p:spPr>
        <p:txBody>
          <a:bodyPr wrap="square" rtlCol="0">
            <a:spAutoFit/>
          </a:bodyPr>
          <a:lstStyle/>
          <a:p>
            <a:r>
              <a:rPr lang="da-DK" dirty="0" err="1"/>
              <a:t>Differential</a:t>
            </a:r>
            <a:r>
              <a:rPr lang="da-DK" dirty="0"/>
              <a:t> Sentinel-1a </a:t>
            </a:r>
            <a:r>
              <a:rPr lang="da-DK" dirty="0" err="1"/>
              <a:t>interferogram</a:t>
            </a:r>
            <a:r>
              <a:rPr lang="da-DK" dirty="0"/>
              <a:t> (</a:t>
            </a:r>
            <a:r>
              <a:rPr lang="da-DK" dirty="0" err="1"/>
              <a:t>wrapped</a:t>
            </a:r>
            <a:r>
              <a:rPr lang="da-DK" dirty="0"/>
              <a:t> </a:t>
            </a:r>
            <a:r>
              <a:rPr lang="da-DK" dirty="0" err="1"/>
              <a:t>phase</a:t>
            </a:r>
            <a:r>
              <a:rPr lang="da-DK" dirty="0"/>
              <a:t>) 23 </a:t>
            </a:r>
            <a:r>
              <a:rPr lang="da-DK" dirty="0" err="1"/>
              <a:t>Oct</a:t>
            </a:r>
            <a:r>
              <a:rPr lang="da-DK" dirty="0"/>
              <a:t>. 2014 – 04 Nov. 2014, </a:t>
            </a:r>
            <a:r>
              <a:rPr lang="da-DK" dirty="0" err="1"/>
              <a:t>B</a:t>
            </a:r>
            <a:r>
              <a:rPr lang="da-DK" baseline="-25000" dirty="0" err="1"/>
              <a:t>n</a:t>
            </a:r>
            <a:r>
              <a:rPr lang="da-DK" dirty="0"/>
              <a:t>=2 m, </a:t>
            </a:r>
            <a:r>
              <a:rPr lang="da-DK" dirty="0" err="1"/>
              <a:t>B</a:t>
            </a:r>
            <a:r>
              <a:rPr lang="da-DK" baseline="-25000" dirty="0" err="1"/>
              <a:t>temp</a:t>
            </a:r>
            <a:r>
              <a:rPr lang="da-DK" dirty="0"/>
              <a:t>=12 </a:t>
            </a:r>
            <a:r>
              <a:rPr lang="da-DK" dirty="0" err="1"/>
              <a:t>days</a:t>
            </a:r>
            <a:endParaRPr lang="da-DK" dirty="0"/>
          </a:p>
        </p:txBody>
      </p:sp>
      <p:sp>
        <p:nvSpPr>
          <p:cNvPr id="8" name="TextBox 7"/>
          <p:cNvSpPr txBox="1"/>
          <p:nvPr/>
        </p:nvSpPr>
        <p:spPr>
          <a:xfrm>
            <a:off x="8128148" y="5661248"/>
            <a:ext cx="607760" cy="307777"/>
          </a:xfrm>
          <a:prstGeom prst="rect">
            <a:avLst/>
          </a:prstGeom>
          <a:noFill/>
        </p:spPr>
        <p:txBody>
          <a:bodyPr wrap="square" rtlCol="0">
            <a:spAutoFit/>
          </a:bodyPr>
          <a:lstStyle/>
          <a:p>
            <a:r>
              <a:rPr lang="en-US" sz="1400" dirty="0"/>
              <a:t>rad</a:t>
            </a:r>
          </a:p>
        </p:txBody>
      </p:sp>
    </p:spTree>
    <p:extLst>
      <p:ext uri="{BB962C8B-B14F-4D97-AF65-F5344CB8AC3E}">
        <p14:creationId xmlns:p14="http://schemas.microsoft.com/office/powerpoint/2010/main" val="3748968269"/>
      </p:ext>
    </p:extLst>
  </p:cSld>
  <p:clrMapOvr>
    <a:masterClrMapping/>
  </p:clrMapOvr>
  <mc:AlternateContent xmlns:mc="http://schemas.openxmlformats.org/markup-compatibility/2006" xmlns:p14="http://schemas.microsoft.com/office/powerpoint/2010/main">
    <mc:Choice Requires="p14">
      <p:transition spd="slow" p14:dur="2000" advTm="47916"/>
    </mc:Choice>
    <mc:Fallback xmlns="">
      <p:transition spd="slow" advTm="47916"/>
    </mc:Fallback>
  </mc:AlternateContent>
  <p:extLst mod="1"/>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3EA872-A674-449B-A120-B97244F8E91D}" type="slidenum">
              <a:rPr lang="da-DK" smtClean="0"/>
              <a:pPr/>
              <a:t>14</a:t>
            </a:fld>
            <a:endParaRPr lang="da-DK"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139" y="826574"/>
            <a:ext cx="8312616" cy="5651482"/>
          </a:xfrm>
          <a:prstGeom prst="rect">
            <a:avLst/>
          </a:prstGeom>
        </p:spPr>
      </p:pic>
      <p:sp>
        <p:nvSpPr>
          <p:cNvPr id="6" name="TextBox 5"/>
          <p:cNvSpPr txBox="1"/>
          <p:nvPr/>
        </p:nvSpPr>
        <p:spPr>
          <a:xfrm>
            <a:off x="503360" y="841435"/>
            <a:ext cx="6156872" cy="584775"/>
          </a:xfrm>
          <a:prstGeom prst="rect">
            <a:avLst/>
          </a:prstGeom>
          <a:solidFill>
            <a:schemeClr val="bg1"/>
          </a:solidFill>
          <a:ln>
            <a:solidFill>
              <a:schemeClr val="tx1"/>
            </a:solidFill>
          </a:ln>
        </p:spPr>
        <p:txBody>
          <a:bodyPr wrap="square" rtlCol="0">
            <a:spAutoFit/>
          </a:bodyPr>
          <a:lstStyle/>
          <a:p>
            <a:r>
              <a:rPr lang="da-DK" dirty="0" err="1"/>
              <a:t>Differential</a:t>
            </a:r>
            <a:r>
              <a:rPr lang="da-DK" dirty="0"/>
              <a:t> Sentinel-1a/b </a:t>
            </a:r>
            <a:r>
              <a:rPr lang="da-DK" dirty="0" err="1"/>
              <a:t>interferogram</a:t>
            </a:r>
            <a:r>
              <a:rPr lang="da-DK" dirty="0"/>
              <a:t> (</a:t>
            </a:r>
            <a:r>
              <a:rPr lang="da-DK" dirty="0" err="1"/>
              <a:t>wrapped</a:t>
            </a:r>
            <a:r>
              <a:rPr lang="da-DK" dirty="0"/>
              <a:t> </a:t>
            </a:r>
            <a:r>
              <a:rPr lang="da-DK" dirty="0" err="1"/>
              <a:t>phase</a:t>
            </a:r>
            <a:r>
              <a:rPr lang="da-DK" dirty="0"/>
              <a:t>) 24 </a:t>
            </a:r>
            <a:r>
              <a:rPr lang="da-DK" dirty="0" err="1"/>
              <a:t>Oct</a:t>
            </a:r>
            <a:r>
              <a:rPr lang="da-DK" dirty="0"/>
              <a:t>. 2016 – 30 </a:t>
            </a:r>
            <a:r>
              <a:rPr lang="da-DK" dirty="0" err="1"/>
              <a:t>Oct</a:t>
            </a:r>
            <a:r>
              <a:rPr lang="da-DK" dirty="0"/>
              <a:t>. 2016, </a:t>
            </a:r>
            <a:r>
              <a:rPr lang="da-DK" dirty="0" err="1"/>
              <a:t>B</a:t>
            </a:r>
            <a:r>
              <a:rPr lang="da-DK" baseline="-25000" dirty="0" err="1"/>
              <a:t>n</a:t>
            </a:r>
            <a:r>
              <a:rPr lang="da-DK" dirty="0"/>
              <a:t>=147 m, </a:t>
            </a:r>
            <a:r>
              <a:rPr lang="da-DK" dirty="0" err="1"/>
              <a:t>B</a:t>
            </a:r>
            <a:r>
              <a:rPr lang="da-DK" baseline="-25000" dirty="0" err="1"/>
              <a:t>temp</a:t>
            </a:r>
            <a:r>
              <a:rPr lang="da-DK" dirty="0"/>
              <a:t>=6 </a:t>
            </a:r>
            <a:r>
              <a:rPr lang="da-DK" dirty="0" err="1"/>
              <a:t>days</a:t>
            </a:r>
            <a:endParaRPr lang="da-DK" dirty="0"/>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10080" t="29841" b="19760"/>
          <a:stretch/>
        </p:blipFill>
        <p:spPr>
          <a:xfrm>
            <a:off x="3995936" y="5661248"/>
            <a:ext cx="4608512" cy="430503"/>
          </a:xfrm>
          <a:prstGeom prst="rect">
            <a:avLst/>
          </a:prstGeom>
          <a:solidFill>
            <a:schemeClr val="bg1"/>
          </a:solidFill>
        </p:spPr>
      </p:pic>
      <p:sp>
        <p:nvSpPr>
          <p:cNvPr id="8" name="TextBox 7"/>
          <p:cNvSpPr txBox="1"/>
          <p:nvPr/>
        </p:nvSpPr>
        <p:spPr>
          <a:xfrm>
            <a:off x="8128148" y="5661248"/>
            <a:ext cx="607760" cy="307777"/>
          </a:xfrm>
          <a:prstGeom prst="rect">
            <a:avLst/>
          </a:prstGeom>
          <a:noFill/>
        </p:spPr>
        <p:txBody>
          <a:bodyPr wrap="square" rtlCol="0">
            <a:spAutoFit/>
          </a:bodyPr>
          <a:lstStyle/>
          <a:p>
            <a:r>
              <a:rPr lang="en-US" sz="1400" dirty="0"/>
              <a:t>rad</a:t>
            </a:r>
          </a:p>
        </p:txBody>
      </p:sp>
    </p:spTree>
    <p:extLst>
      <p:ext uri="{BB962C8B-B14F-4D97-AF65-F5344CB8AC3E}">
        <p14:creationId xmlns:p14="http://schemas.microsoft.com/office/powerpoint/2010/main" val="197470440"/>
      </p:ext>
    </p:extLst>
  </p:cSld>
  <p:clrMapOvr>
    <a:masterClrMapping/>
  </p:clrMapOvr>
  <mc:AlternateContent xmlns:mc="http://schemas.openxmlformats.org/markup-compatibility/2006" xmlns:p14="http://schemas.microsoft.com/office/powerpoint/2010/main">
    <mc:Choice Requires="p14">
      <p:transition spd="slow" p14:dur="2000" advTm="17105"/>
    </mc:Choice>
    <mc:Fallback xmlns="">
      <p:transition spd="slow" advTm="17105"/>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3EA872-A674-449B-A120-B97244F8E91D}" type="slidenum">
              <a:rPr lang="da-DK" smtClean="0"/>
              <a:pPr/>
              <a:t>15</a:t>
            </a:fld>
            <a:endParaRPr lang="da-DK"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103" y="823890"/>
            <a:ext cx="8319475" cy="5665199"/>
          </a:xfrm>
          <a:prstGeom prst="rect">
            <a:avLst/>
          </a:prstGeom>
        </p:spPr>
      </p:pic>
      <p:sp>
        <p:nvSpPr>
          <p:cNvPr id="6" name="TextBox 5"/>
          <p:cNvSpPr txBox="1"/>
          <p:nvPr/>
        </p:nvSpPr>
        <p:spPr>
          <a:xfrm>
            <a:off x="480500" y="841435"/>
            <a:ext cx="6107724" cy="584775"/>
          </a:xfrm>
          <a:prstGeom prst="rect">
            <a:avLst/>
          </a:prstGeom>
          <a:solidFill>
            <a:schemeClr val="bg1"/>
          </a:solidFill>
          <a:ln>
            <a:solidFill>
              <a:schemeClr val="tx1"/>
            </a:solidFill>
          </a:ln>
        </p:spPr>
        <p:txBody>
          <a:bodyPr wrap="square" rtlCol="0">
            <a:spAutoFit/>
          </a:bodyPr>
          <a:lstStyle/>
          <a:p>
            <a:r>
              <a:rPr lang="da-DK" dirty="0" err="1"/>
              <a:t>Differential</a:t>
            </a:r>
            <a:r>
              <a:rPr lang="da-DK" dirty="0"/>
              <a:t> Sentinel-1a/b </a:t>
            </a:r>
            <a:r>
              <a:rPr lang="da-DK" dirty="0" err="1"/>
              <a:t>interferogram</a:t>
            </a:r>
            <a:r>
              <a:rPr lang="da-DK" dirty="0"/>
              <a:t> (</a:t>
            </a:r>
            <a:r>
              <a:rPr lang="da-DK" dirty="0" err="1"/>
              <a:t>wrapped</a:t>
            </a:r>
            <a:r>
              <a:rPr lang="da-DK" dirty="0"/>
              <a:t> </a:t>
            </a:r>
            <a:r>
              <a:rPr lang="da-DK" dirty="0" err="1"/>
              <a:t>phase</a:t>
            </a:r>
            <a:r>
              <a:rPr lang="da-DK" dirty="0"/>
              <a:t>) 17 Dec. 2016 – 23 Dec. 2016, </a:t>
            </a:r>
            <a:r>
              <a:rPr lang="da-DK" dirty="0" err="1"/>
              <a:t>B</a:t>
            </a:r>
            <a:r>
              <a:rPr lang="da-DK" baseline="-25000" dirty="0" err="1"/>
              <a:t>n</a:t>
            </a:r>
            <a:r>
              <a:rPr lang="da-DK" dirty="0"/>
              <a:t>= -6 m, </a:t>
            </a:r>
            <a:r>
              <a:rPr lang="da-DK" dirty="0" err="1"/>
              <a:t>B</a:t>
            </a:r>
            <a:r>
              <a:rPr lang="da-DK" baseline="-25000" dirty="0" err="1"/>
              <a:t>temp</a:t>
            </a:r>
            <a:r>
              <a:rPr lang="da-DK" dirty="0"/>
              <a:t>=6 </a:t>
            </a:r>
            <a:r>
              <a:rPr lang="da-DK" dirty="0" err="1"/>
              <a:t>days</a:t>
            </a:r>
            <a:endParaRPr lang="da-DK" dirty="0"/>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10080" t="29841" b="19760"/>
          <a:stretch/>
        </p:blipFill>
        <p:spPr>
          <a:xfrm>
            <a:off x="3995936" y="5661248"/>
            <a:ext cx="4608512" cy="430503"/>
          </a:xfrm>
          <a:prstGeom prst="rect">
            <a:avLst/>
          </a:prstGeom>
          <a:solidFill>
            <a:schemeClr val="bg1"/>
          </a:solidFill>
        </p:spPr>
      </p:pic>
      <p:sp>
        <p:nvSpPr>
          <p:cNvPr id="8" name="TextBox 7"/>
          <p:cNvSpPr txBox="1"/>
          <p:nvPr/>
        </p:nvSpPr>
        <p:spPr>
          <a:xfrm>
            <a:off x="8128148" y="5661248"/>
            <a:ext cx="607760" cy="307777"/>
          </a:xfrm>
          <a:prstGeom prst="rect">
            <a:avLst/>
          </a:prstGeom>
          <a:noFill/>
        </p:spPr>
        <p:txBody>
          <a:bodyPr wrap="square" rtlCol="0">
            <a:spAutoFit/>
          </a:bodyPr>
          <a:lstStyle/>
          <a:p>
            <a:r>
              <a:rPr lang="en-US" sz="1400" dirty="0"/>
              <a:t>rad</a:t>
            </a:r>
          </a:p>
        </p:txBody>
      </p:sp>
    </p:spTree>
    <p:extLst>
      <p:ext uri="{BB962C8B-B14F-4D97-AF65-F5344CB8AC3E}">
        <p14:creationId xmlns:p14="http://schemas.microsoft.com/office/powerpoint/2010/main" val="2131610198"/>
      </p:ext>
    </p:extLst>
  </p:cSld>
  <p:clrMapOvr>
    <a:masterClrMapping/>
  </p:clrMapOvr>
  <mc:AlternateContent xmlns:mc="http://schemas.openxmlformats.org/markup-compatibility/2006" xmlns:p14="http://schemas.microsoft.com/office/powerpoint/2010/main">
    <mc:Choice Requires="p14">
      <p:transition spd="slow" p14:dur="2000" advTm="7778"/>
    </mc:Choice>
    <mc:Fallback xmlns="">
      <p:transition spd="slow" advTm="7778"/>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980728"/>
            <a:ext cx="7772400" cy="467072"/>
          </a:xfrm>
        </p:spPr>
        <p:txBody>
          <a:bodyPr/>
          <a:lstStyle/>
          <a:p>
            <a:r>
              <a:rPr lang="da-DK" dirty="0" err="1"/>
              <a:t>Some</a:t>
            </a:r>
            <a:r>
              <a:rPr lang="da-DK" dirty="0"/>
              <a:t> </a:t>
            </a:r>
            <a:r>
              <a:rPr lang="da-DK" dirty="0" err="1"/>
              <a:t>legitimate</a:t>
            </a:r>
            <a:r>
              <a:rPr lang="da-DK" dirty="0"/>
              <a:t> </a:t>
            </a:r>
            <a:r>
              <a:rPr lang="da-DK" dirty="0" err="1"/>
              <a:t>questions</a:t>
            </a:r>
            <a:endParaRPr lang="en-US" dirty="0"/>
          </a:p>
        </p:txBody>
      </p:sp>
      <p:sp>
        <p:nvSpPr>
          <p:cNvPr id="4" name="Slide Number Placeholder 3"/>
          <p:cNvSpPr>
            <a:spLocks noGrp="1"/>
          </p:cNvSpPr>
          <p:nvPr>
            <p:ph type="sldNum" sz="quarter" idx="12"/>
          </p:nvPr>
        </p:nvSpPr>
        <p:spPr/>
        <p:txBody>
          <a:bodyPr/>
          <a:lstStyle/>
          <a:p>
            <a:fld id="{103EA872-A674-449B-A120-B97244F8E91D}" type="slidenum">
              <a:rPr lang="da-DK" smtClean="0"/>
              <a:pPr/>
              <a:t>16</a:t>
            </a:fld>
            <a:endParaRPr lang="da-DK" dirty="0"/>
          </a:p>
        </p:txBody>
      </p:sp>
      <p:sp>
        <p:nvSpPr>
          <p:cNvPr id="5" name="Content Placeholder 2"/>
          <p:cNvSpPr>
            <a:spLocks noGrp="1"/>
          </p:cNvSpPr>
          <p:nvPr>
            <p:ph idx="1"/>
          </p:nvPr>
        </p:nvSpPr>
        <p:spPr>
          <a:xfrm>
            <a:off x="467544" y="1916832"/>
            <a:ext cx="7834768" cy="2016224"/>
          </a:xfrm>
        </p:spPr>
        <p:txBody>
          <a:bodyPr/>
          <a:lstStyle/>
          <a:p>
            <a:r>
              <a:rPr lang="da-DK" altLang="en-US" sz="2200" dirty="0" err="1">
                <a:solidFill>
                  <a:srgbClr val="000000"/>
                </a:solidFill>
              </a:rPr>
              <a:t>What</a:t>
            </a:r>
            <a:r>
              <a:rPr lang="da-DK" altLang="en-US" sz="2200" dirty="0">
                <a:solidFill>
                  <a:srgbClr val="000000"/>
                </a:solidFill>
              </a:rPr>
              <a:t> do the </a:t>
            </a:r>
            <a:r>
              <a:rPr lang="da-DK" altLang="en-US" sz="2200" dirty="0" err="1">
                <a:solidFill>
                  <a:srgbClr val="000000"/>
                </a:solidFill>
              </a:rPr>
              <a:t>colours</a:t>
            </a:r>
            <a:r>
              <a:rPr lang="da-DK" altLang="en-US" sz="2200" dirty="0">
                <a:solidFill>
                  <a:srgbClr val="000000"/>
                </a:solidFill>
              </a:rPr>
              <a:t> </a:t>
            </a:r>
            <a:r>
              <a:rPr lang="da-DK" altLang="en-US" sz="2200" dirty="0" err="1">
                <a:solidFill>
                  <a:srgbClr val="000000"/>
                </a:solidFill>
              </a:rPr>
              <a:t>represent</a:t>
            </a:r>
            <a:r>
              <a:rPr lang="da-DK" altLang="en-US" sz="2200" dirty="0">
                <a:solidFill>
                  <a:srgbClr val="000000"/>
                </a:solidFill>
              </a:rPr>
              <a:t>?</a:t>
            </a:r>
            <a:endParaRPr lang="en-US" altLang="en-US" sz="2200" dirty="0">
              <a:solidFill>
                <a:srgbClr val="000000"/>
              </a:solidFill>
            </a:endParaRPr>
          </a:p>
          <a:p>
            <a:r>
              <a:rPr lang="en-US" altLang="en-US" sz="2200" dirty="0">
                <a:solidFill>
                  <a:srgbClr val="000000"/>
                </a:solidFill>
              </a:rPr>
              <a:t>What seems to influence the </a:t>
            </a:r>
            <a:r>
              <a:rPr lang="en-US" altLang="en-US" sz="2200" dirty="0" err="1">
                <a:solidFill>
                  <a:srgbClr val="000000"/>
                </a:solidFill>
              </a:rPr>
              <a:t>colour</a:t>
            </a:r>
            <a:r>
              <a:rPr lang="en-US" altLang="en-US" sz="2200" dirty="0">
                <a:solidFill>
                  <a:srgbClr val="000000"/>
                </a:solidFill>
              </a:rPr>
              <a:t> (phase) patterns?</a:t>
            </a:r>
          </a:p>
          <a:p>
            <a:r>
              <a:rPr lang="en-US" altLang="en-US" sz="2200" dirty="0">
                <a:solidFill>
                  <a:srgbClr val="000000"/>
                </a:solidFill>
              </a:rPr>
              <a:t>What are the parameters which are mentioned?</a:t>
            </a:r>
          </a:p>
          <a:p>
            <a:r>
              <a:rPr lang="en-US" altLang="en-US" sz="2200" dirty="0">
                <a:solidFill>
                  <a:srgbClr val="000000"/>
                </a:solidFill>
              </a:rPr>
              <a:t>… </a:t>
            </a:r>
          </a:p>
        </p:txBody>
      </p:sp>
    </p:spTree>
    <p:extLst>
      <p:ext uri="{BB962C8B-B14F-4D97-AF65-F5344CB8AC3E}">
        <p14:creationId xmlns:p14="http://schemas.microsoft.com/office/powerpoint/2010/main" val="2487285116"/>
      </p:ext>
    </p:extLst>
  </p:cSld>
  <p:clrMapOvr>
    <a:masterClrMapping/>
  </p:clrMapOvr>
  <mc:AlternateContent xmlns:mc="http://schemas.openxmlformats.org/markup-compatibility/2006" xmlns:p14="http://schemas.microsoft.com/office/powerpoint/2010/main">
    <mc:Choice Requires="p14">
      <p:transition spd="slow" p14:dur="2000" advTm="36252"/>
    </mc:Choice>
    <mc:Fallback xmlns="">
      <p:transition spd="slow" advTm="36252"/>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60784"/>
            <a:ext cx="7772400" cy="1143000"/>
          </a:xfrm>
        </p:spPr>
        <p:txBody>
          <a:bodyPr/>
          <a:lstStyle/>
          <a:p>
            <a:r>
              <a:rPr lang="da-DK" dirty="0"/>
              <a:t>Single Look </a:t>
            </a:r>
            <a:r>
              <a:rPr lang="da-DK" dirty="0" err="1"/>
              <a:t>Complex</a:t>
            </a:r>
            <a:r>
              <a:rPr lang="da-DK" dirty="0"/>
              <a:t> (SLC) image</a:t>
            </a:r>
            <a:br>
              <a:rPr lang="da-DK" dirty="0"/>
            </a:br>
            <a:endParaRPr lang="en-US" sz="1800" b="0" dirty="0"/>
          </a:p>
        </p:txBody>
      </p:sp>
      <p:sp>
        <p:nvSpPr>
          <p:cNvPr id="4" name="Slide Number Placeholder 3"/>
          <p:cNvSpPr>
            <a:spLocks noGrp="1"/>
          </p:cNvSpPr>
          <p:nvPr>
            <p:ph type="sldNum" sz="quarter" idx="12"/>
          </p:nvPr>
        </p:nvSpPr>
        <p:spPr/>
        <p:txBody>
          <a:bodyPr/>
          <a:lstStyle/>
          <a:p>
            <a:fld id="{103EA872-A674-449B-A120-B97244F8E91D}" type="slidenum">
              <a:rPr lang="da-DK" smtClean="0"/>
              <a:pPr/>
              <a:t>17</a:t>
            </a:fld>
            <a:endParaRPr lang="da-DK"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222" y="1882745"/>
            <a:ext cx="4279763" cy="383471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2717" y="1882745"/>
            <a:ext cx="4279763" cy="3834716"/>
          </a:xfrm>
          <a:prstGeom prst="rect">
            <a:avLst/>
          </a:prstGeom>
        </p:spPr>
      </p:pic>
      <p:sp>
        <p:nvSpPr>
          <p:cNvPr id="7" name="TextBox 6"/>
          <p:cNvSpPr txBox="1"/>
          <p:nvPr/>
        </p:nvSpPr>
        <p:spPr>
          <a:xfrm>
            <a:off x="611560" y="1518905"/>
            <a:ext cx="3384376" cy="523220"/>
          </a:xfrm>
          <a:prstGeom prst="rect">
            <a:avLst/>
          </a:prstGeom>
          <a:solidFill>
            <a:schemeClr val="bg1"/>
          </a:solidFill>
          <a:ln>
            <a:solidFill>
              <a:schemeClr val="tx1"/>
            </a:solidFill>
          </a:ln>
        </p:spPr>
        <p:txBody>
          <a:bodyPr wrap="square" rtlCol="0">
            <a:spAutoFit/>
          </a:bodyPr>
          <a:lstStyle/>
          <a:p>
            <a:pPr algn="ctr"/>
            <a:r>
              <a:rPr lang="en-US" sz="1400" dirty="0"/>
              <a:t>Sentinel-1a, ascending image amplitude (</a:t>
            </a:r>
            <a:r>
              <a:rPr lang="en-US" sz="1400" dirty="0" err="1"/>
              <a:t>Karrat</a:t>
            </a:r>
            <a:r>
              <a:rPr lang="en-US" sz="1400" dirty="0"/>
              <a:t> fjord, Greenland)</a:t>
            </a:r>
          </a:p>
        </p:txBody>
      </p:sp>
      <p:sp>
        <p:nvSpPr>
          <p:cNvPr id="8" name="TextBox 7"/>
          <p:cNvSpPr txBox="1"/>
          <p:nvPr/>
        </p:nvSpPr>
        <p:spPr>
          <a:xfrm>
            <a:off x="5220072" y="1517357"/>
            <a:ext cx="3096344" cy="523220"/>
          </a:xfrm>
          <a:prstGeom prst="rect">
            <a:avLst/>
          </a:prstGeom>
          <a:solidFill>
            <a:schemeClr val="bg1"/>
          </a:solidFill>
          <a:ln>
            <a:solidFill>
              <a:schemeClr val="tx1"/>
            </a:solidFill>
          </a:ln>
        </p:spPr>
        <p:txBody>
          <a:bodyPr wrap="square" rtlCol="0">
            <a:spAutoFit/>
          </a:bodyPr>
          <a:lstStyle/>
          <a:p>
            <a:pPr algn="ctr"/>
            <a:r>
              <a:rPr lang="en-US" sz="1400" dirty="0"/>
              <a:t>Sentinel-1a, ascending image phase, (</a:t>
            </a:r>
            <a:r>
              <a:rPr lang="en-US" sz="1400" dirty="0" err="1"/>
              <a:t>Karrat</a:t>
            </a:r>
            <a:r>
              <a:rPr lang="en-US" sz="1400" dirty="0"/>
              <a:t> fjord, Greenland)</a:t>
            </a:r>
          </a:p>
        </p:txBody>
      </p:sp>
      <p:sp>
        <p:nvSpPr>
          <p:cNvPr id="9" name="TextBox 8"/>
          <p:cNvSpPr txBox="1"/>
          <p:nvPr/>
        </p:nvSpPr>
        <p:spPr>
          <a:xfrm>
            <a:off x="611560" y="5939988"/>
            <a:ext cx="7776864" cy="369332"/>
          </a:xfrm>
          <a:prstGeom prst="rect">
            <a:avLst/>
          </a:prstGeom>
          <a:noFill/>
        </p:spPr>
        <p:txBody>
          <a:bodyPr wrap="square" rtlCol="0">
            <a:spAutoFit/>
          </a:bodyPr>
          <a:lstStyle/>
          <a:p>
            <a:pPr algn="ctr"/>
            <a:r>
              <a:rPr lang="en-US" sz="1800" b="1" dirty="0"/>
              <a:t>Phase of an SLC image looks random</a:t>
            </a:r>
          </a:p>
        </p:txBody>
      </p:sp>
      <p:sp>
        <p:nvSpPr>
          <p:cNvPr id="3" name="Rectangle 2"/>
          <p:cNvSpPr/>
          <p:nvPr/>
        </p:nvSpPr>
        <p:spPr>
          <a:xfrm>
            <a:off x="536841" y="1018689"/>
            <a:ext cx="4454681" cy="338554"/>
          </a:xfrm>
          <a:prstGeom prst="rect">
            <a:avLst/>
          </a:prstGeom>
        </p:spPr>
        <p:txBody>
          <a:bodyPr wrap="none">
            <a:spAutoFit/>
          </a:bodyPr>
          <a:lstStyle/>
          <a:p>
            <a:r>
              <a:rPr lang="da-DK" dirty="0"/>
              <a:t>(i.e. a </a:t>
            </a:r>
            <a:r>
              <a:rPr lang="da-DK" dirty="0" err="1"/>
              <a:t>focused</a:t>
            </a:r>
            <a:r>
              <a:rPr lang="da-DK" dirty="0"/>
              <a:t> full-resolution SAR image)</a:t>
            </a:r>
            <a:endParaRPr lang="en-US" dirty="0"/>
          </a:p>
        </p:txBody>
      </p:sp>
      <p:sp>
        <p:nvSpPr>
          <p:cNvPr id="13" name="TextBox 12"/>
          <p:cNvSpPr txBox="1"/>
          <p:nvPr/>
        </p:nvSpPr>
        <p:spPr>
          <a:xfrm>
            <a:off x="1763688" y="5559043"/>
            <a:ext cx="720080" cy="246221"/>
          </a:xfrm>
          <a:prstGeom prst="rect">
            <a:avLst/>
          </a:prstGeom>
          <a:solidFill>
            <a:schemeClr val="bg1">
              <a:lumMod val="95000"/>
            </a:schemeClr>
          </a:solidFill>
        </p:spPr>
        <p:txBody>
          <a:bodyPr wrap="square" rtlCol="0">
            <a:spAutoFit/>
          </a:bodyPr>
          <a:lstStyle/>
          <a:p>
            <a:r>
              <a:rPr lang="en-US" sz="1000" dirty="0"/>
              <a:t>Azimuth</a:t>
            </a:r>
          </a:p>
        </p:txBody>
      </p:sp>
      <p:sp>
        <p:nvSpPr>
          <p:cNvPr id="14" name="TextBox 13"/>
          <p:cNvSpPr txBox="1"/>
          <p:nvPr/>
        </p:nvSpPr>
        <p:spPr>
          <a:xfrm>
            <a:off x="6192180" y="5541143"/>
            <a:ext cx="720080" cy="246221"/>
          </a:xfrm>
          <a:prstGeom prst="rect">
            <a:avLst/>
          </a:prstGeom>
          <a:solidFill>
            <a:schemeClr val="bg1">
              <a:lumMod val="95000"/>
            </a:schemeClr>
          </a:solidFill>
        </p:spPr>
        <p:txBody>
          <a:bodyPr wrap="square" rtlCol="0">
            <a:spAutoFit/>
          </a:bodyPr>
          <a:lstStyle/>
          <a:p>
            <a:r>
              <a:rPr lang="en-US" sz="1000" dirty="0"/>
              <a:t>Azimuth</a:t>
            </a:r>
          </a:p>
        </p:txBody>
      </p:sp>
      <p:sp>
        <p:nvSpPr>
          <p:cNvPr id="15" name="TextBox 14"/>
          <p:cNvSpPr txBox="1"/>
          <p:nvPr/>
        </p:nvSpPr>
        <p:spPr>
          <a:xfrm rot="16200000">
            <a:off x="-303639" y="3809945"/>
            <a:ext cx="1008112" cy="246221"/>
          </a:xfrm>
          <a:prstGeom prst="rect">
            <a:avLst/>
          </a:prstGeom>
          <a:solidFill>
            <a:schemeClr val="bg1">
              <a:lumMod val="95000"/>
            </a:schemeClr>
          </a:solidFill>
        </p:spPr>
        <p:txBody>
          <a:bodyPr wrap="square" rtlCol="0">
            <a:spAutoFit/>
          </a:bodyPr>
          <a:lstStyle/>
          <a:p>
            <a:r>
              <a:rPr lang="en-US" sz="1000" dirty="0"/>
              <a:t>Slant-range</a:t>
            </a:r>
          </a:p>
        </p:txBody>
      </p:sp>
      <p:sp>
        <p:nvSpPr>
          <p:cNvPr id="16" name="TextBox 15"/>
          <p:cNvSpPr txBox="1"/>
          <p:nvPr/>
        </p:nvSpPr>
        <p:spPr>
          <a:xfrm rot="16200000">
            <a:off x="4191055" y="3809945"/>
            <a:ext cx="1008112" cy="246221"/>
          </a:xfrm>
          <a:prstGeom prst="rect">
            <a:avLst/>
          </a:prstGeom>
          <a:solidFill>
            <a:schemeClr val="bg1">
              <a:lumMod val="95000"/>
            </a:schemeClr>
          </a:solidFill>
        </p:spPr>
        <p:txBody>
          <a:bodyPr wrap="square" rtlCol="0">
            <a:spAutoFit/>
          </a:bodyPr>
          <a:lstStyle/>
          <a:p>
            <a:r>
              <a:rPr lang="en-US" sz="1000" dirty="0"/>
              <a:t>Slant-range</a:t>
            </a:r>
          </a:p>
        </p:txBody>
      </p:sp>
      <p:cxnSp>
        <p:nvCxnSpPr>
          <p:cNvPr id="21" name="Straight Arrow Connector 20"/>
          <p:cNvCxnSpPr/>
          <p:nvPr/>
        </p:nvCxnSpPr>
        <p:spPr bwMode="auto">
          <a:xfrm>
            <a:off x="2555776" y="5704935"/>
            <a:ext cx="360040" cy="0"/>
          </a:xfrm>
          <a:prstGeom prst="straightConnector1">
            <a:avLst/>
          </a:prstGeom>
          <a:solidFill>
            <a:schemeClr val="accent1"/>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Straight Arrow Connector 21"/>
          <p:cNvCxnSpPr/>
          <p:nvPr/>
        </p:nvCxnSpPr>
        <p:spPr bwMode="auto">
          <a:xfrm>
            <a:off x="204564" y="4557217"/>
            <a:ext cx="0" cy="383951"/>
          </a:xfrm>
          <a:prstGeom prst="straightConnector1">
            <a:avLst/>
          </a:prstGeom>
          <a:solidFill>
            <a:schemeClr val="accent1"/>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Arrow Connector 23"/>
          <p:cNvCxnSpPr/>
          <p:nvPr/>
        </p:nvCxnSpPr>
        <p:spPr bwMode="auto">
          <a:xfrm>
            <a:off x="4656534" y="4581128"/>
            <a:ext cx="0" cy="383951"/>
          </a:xfrm>
          <a:prstGeom prst="straightConnector1">
            <a:avLst/>
          </a:prstGeom>
          <a:solidFill>
            <a:schemeClr val="accent1"/>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Arrow Connector 24"/>
          <p:cNvCxnSpPr/>
          <p:nvPr/>
        </p:nvCxnSpPr>
        <p:spPr bwMode="auto">
          <a:xfrm>
            <a:off x="6948264" y="5695678"/>
            <a:ext cx="360040" cy="0"/>
          </a:xfrm>
          <a:prstGeom prst="straightConnector1">
            <a:avLst/>
          </a:prstGeom>
          <a:solidFill>
            <a:schemeClr val="accent1"/>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194571903"/>
      </p:ext>
    </p:extLst>
  </p:cSld>
  <p:clrMapOvr>
    <a:masterClrMapping/>
  </p:clrMapOvr>
  <mc:AlternateContent xmlns:mc="http://schemas.openxmlformats.org/markup-compatibility/2006" xmlns:p14="http://schemas.microsoft.com/office/powerpoint/2010/main">
    <mc:Choice Requires="p14">
      <p:transition spd="slow" p14:dur="2000" advTm="48027"/>
    </mc:Choice>
    <mc:Fallback xmlns="">
      <p:transition spd="slow" advTm="48027"/>
    </mc:Fallback>
  </mc:AlternateContent>
  <p:extLst mod="1"/>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try again 6 days later …</a:t>
            </a:r>
            <a:br>
              <a:rPr lang="en-US" dirty="0"/>
            </a:br>
            <a:endParaRPr lang="en-US" dirty="0"/>
          </a:p>
        </p:txBody>
      </p:sp>
      <p:sp>
        <p:nvSpPr>
          <p:cNvPr id="4" name="Slide Number Placeholder 3"/>
          <p:cNvSpPr>
            <a:spLocks noGrp="1"/>
          </p:cNvSpPr>
          <p:nvPr>
            <p:ph type="sldNum" sz="quarter" idx="12"/>
          </p:nvPr>
        </p:nvSpPr>
        <p:spPr/>
        <p:txBody>
          <a:bodyPr/>
          <a:lstStyle/>
          <a:p>
            <a:fld id="{103EA872-A674-449B-A120-B97244F8E91D}" type="slidenum">
              <a:rPr lang="da-DK" smtClean="0"/>
              <a:pPr/>
              <a:t>18</a:t>
            </a:fld>
            <a:endParaRPr lang="da-DK" dirty="0"/>
          </a:p>
        </p:txBody>
      </p:sp>
      <p:sp>
        <p:nvSpPr>
          <p:cNvPr id="8" name="TextBox 7"/>
          <p:cNvSpPr txBox="1"/>
          <p:nvPr/>
        </p:nvSpPr>
        <p:spPr>
          <a:xfrm>
            <a:off x="611500" y="5795972"/>
            <a:ext cx="7776864" cy="369332"/>
          </a:xfrm>
          <a:prstGeom prst="rect">
            <a:avLst/>
          </a:prstGeom>
          <a:noFill/>
        </p:spPr>
        <p:txBody>
          <a:bodyPr wrap="square" rtlCol="0">
            <a:spAutoFit/>
          </a:bodyPr>
          <a:lstStyle/>
          <a:p>
            <a:pPr algn="ctr"/>
            <a:r>
              <a:rPr lang="en-US" sz="1800" b="1" dirty="0"/>
              <a:t>Still random</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148" y="1892340"/>
            <a:ext cx="4279763" cy="3834716"/>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0644" y="1892340"/>
            <a:ext cx="4279763" cy="3834716"/>
          </a:xfrm>
          <a:prstGeom prst="rect">
            <a:avLst/>
          </a:prstGeom>
        </p:spPr>
      </p:pic>
      <p:sp>
        <p:nvSpPr>
          <p:cNvPr id="13" name="TextBox 12"/>
          <p:cNvSpPr txBox="1"/>
          <p:nvPr/>
        </p:nvSpPr>
        <p:spPr>
          <a:xfrm>
            <a:off x="755576" y="1518905"/>
            <a:ext cx="2952328" cy="523220"/>
          </a:xfrm>
          <a:prstGeom prst="rect">
            <a:avLst/>
          </a:prstGeom>
          <a:solidFill>
            <a:schemeClr val="bg1"/>
          </a:solidFill>
          <a:ln>
            <a:solidFill>
              <a:schemeClr val="tx1"/>
            </a:solidFill>
          </a:ln>
        </p:spPr>
        <p:txBody>
          <a:bodyPr wrap="square" rtlCol="0">
            <a:spAutoFit/>
          </a:bodyPr>
          <a:lstStyle/>
          <a:p>
            <a:pPr algn="ctr"/>
            <a:r>
              <a:rPr lang="en-US" sz="1400" dirty="0"/>
              <a:t>Sentinel-1b, image Amplitude (</a:t>
            </a:r>
            <a:r>
              <a:rPr lang="en-US" sz="1400" dirty="0" err="1"/>
              <a:t>Karrat</a:t>
            </a:r>
            <a:r>
              <a:rPr lang="en-US" sz="1400" dirty="0"/>
              <a:t> fjord, Greenland)</a:t>
            </a:r>
          </a:p>
        </p:txBody>
      </p:sp>
      <p:sp>
        <p:nvSpPr>
          <p:cNvPr id="14" name="TextBox 13"/>
          <p:cNvSpPr txBox="1"/>
          <p:nvPr/>
        </p:nvSpPr>
        <p:spPr>
          <a:xfrm>
            <a:off x="5076056" y="1517357"/>
            <a:ext cx="2952328" cy="523220"/>
          </a:xfrm>
          <a:prstGeom prst="rect">
            <a:avLst/>
          </a:prstGeom>
          <a:solidFill>
            <a:schemeClr val="bg1"/>
          </a:solidFill>
          <a:ln>
            <a:solidFill>
              <a:schemeClr val="tx1"/>
            </a:solidFill>
          </a:ln>
        </p:spPr>
        <p:txBody>
          <a:bodyPr wrap="square" rtlCol="0">
            <a:spAutoFit/>
          </a:bodyPr>
          <a:lstStyle/>
          <a:p>
            <a:pPr algn="ctr"/>
            <a:r>
              <a:rPr lang="en-US" sz="1400" dirty="0"/>
              <a:t>Sentinel-1b, image Phase, (</a:t>
            </a:r>
            <a:r>
              <a:rPr lang="en-US" sz="1400" dirty="0" err="1"/>
              <a:t>Karrat</a:t>
            </a:r>
            <a:r>
              <a:rPr lang="en-US" sz="1400" dirty="0"/>
              <a:t> fjord, Greenland)</a:t>
            </a:r>
          </a:p>
        </p:txBody>
      </p:sp>
      <p:sp>
        <p:nvSpPr>
          <p:cNvPr id="19" name="TextBox 18"/>
          <p:cNvSpPr txBox="1"/>
          <p:nvPr/>
        </p:nvSpPr>
        <p:spPr>
          <a:xfrm>
            <a:off x="1763688" y="5559043"/>
            <a:ext cx="720080" cy="246221"/>
          </a:xfrm>
          <a:prstGeom prst="rect">
            <a:avLst/>
          </a:prstGeom>
          <a:solidFill>
            <a:schemeClr val="bg1">
              <a:lumMod val="95000"/>
            </a:schemeClr>
          </a:solidFill>
        </p:spPr>
        <p:txBody>
          <a:bodyPr wrap="square" rtlCol="0">
            <a:spAutoFit/>
          </a:bodyPr>
          <a:lstStyle/>
          <a:p>
            <a:r>
              <a:rPr lang="en-US" sz="1000" dirty="0"/>
              <a:t>Azimuth</a:t>
            </a:r>
          </a:p>
        </p:txBody>
      </p:sp>
      <p:sp>
        <p:nvSpPr>
          <p:cNvPr id="20" name="TextBox 19"/>
          <p:cNvSpPr txBox="1"/>
          <p:nvPr/>
        </p:nvSpPr>
        <p:spPr>
          <a:xfrm>
            <a:off x="6192180" y="5541143"/>
            <a:ext cx="720080" cy="246221"/>
          </a:xfrm>
          <a:prstGeom prst="rect">
            <a:avLst/>
          </a:prstGeom>
          <a:solidFill>
            <a:schemeClr val="bg1">
              <a:lumMod val="95000"/>
            </a:schemeClr>
          </a:solidFill>
        </p:spPr>
        <p:txBody>
          <a:bodyPr wrap="square" rtlCol="0">
            <a:spAutoFit/>
          </a:bodyPr>
          <a:lstStyle/>
          <a:p>
            <a:r>
              <a:rPr lang="en-US" sz="1000" dirty="0"/>
              <a:t>Azimuth</a:t>
            </a:r>
          </a:p>
        </p:txBody>
      </p:sp>
      <p:sp>
        <p:nvSpPr>
          <p:cNvPr id="21" name="TextBox 20"/>
          <p:cNvSpPr txBox="1"/>
          <p:nvPr/>
        </p:nvSpPr>
        <p:spPr>
          <a:xfrm rot="16200000">
            <a:off x="-303639" y="3809945"/>
            <a:ext cx="1008112" cy="246221"/>
          </a:xfrm>
          <a:prstGeom prst="rect">
            <a:avLst/>
          </a:prstGeom>
          <a:solidFill>
            <a:schemeClr val="bg1">
              <a:lumMod val="95000"/>
            </a:schemeClr>
          </a:solidFill>
        </p:spPr>
        <p:txBody>
          <a:bodyPr wrap="square" rtlCol="0">
            <a:spAutoFit/>
          </a:bodyPr>
          <a:lstStyle/>
          <a:p>
            <a:r>
              <a:rPr lang="en-US" sz="1000" dirty="0"/>
              <a:t>Slant-range</a:t>
            </a:r>
          </a:p>
        </p:txBody>
      </p:sp>
      <p:sp>
        <p:nvSpPr>
          <p:cNvPr id="22" name="TextBox 21"/>
          <p:cNvSpPr txBox="1"/>
          <p:nvPr/>
        </p:nvSpPr>
        <p:spPr>
          <a:xfrm rot="16200000">
            <a:off x="4191055" y="3809945"/>
            <a:ext cx="1008112" cy="246221"/>
          </a:xfrm>
          <a:prstGeom prst="rect">
            <a:avLst/>
          </a:prstGeom>
          <a:solidFill>
            <a:schemeClr val="bg1">
              <a:lumMod val="95000"/>
            </a:schemeClr>
          </a:solidFill>
        </p:spPr>
        <p:txBody>
          <a:bodyPr wrap="square" rtlCol="0">
            <a:spAutoFit/>
          </a:bodyPr>
          <a:lstStyle/>
          <a:p>
            <a:r>
              <a:rPr lang="en-US" sz="1000" dirty="0"/>
              <a:t>Slant-range</a:t>
            </a:r>
          </a:p>
        </p:txBody>
      </p:sp>
      <p:cxnSp>
        <p:nvCxnSpPr>
          <p:cNvPr id="23" name="Straight Arrow Connector 22"/>
          <p:cNvCxnSpPr/>
          <p:nvPr/>
        </p:nvCxnSpPr>
        <p:spPr bwMode="auto">
          <a:xfrm>
            <a:off x="2555776" y="5704935"/>
            <a:ext cx="360040" cy="0"/>
          </a:xfrm>
          <a:prstGeom prst="straightConnector1">
            <a:avLst/>
          </a:prstGeom>
          <a:solidFill>
            <a:schemeClr val="accent1"/>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Arrow Connector 23"/>
          <p:cNvCxnSpPr/>
          <p:nvPr/>
        </p:nvCxnSpPr>
        <p:spPr bwMode="auto">
          <a:xfrm>
            <a:off x="204564" y="4557217"/>
            <a:ext cx="0" cy="383951"/>
          </a:xfrm>
          <a:prstGeom prst="straightConnector1">
            <a:avLst/>
          </a:prstGeom>
          <a:solidFill>
            <a:schemeClr val="accent1"/>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Arrow Connector 24"/>
          <p:cNvCxnSpPr/>
          <p:nvPr/>
        </p:nvCxnSpPr>
        <p:spPr bwMode="auto">
          <a:xfrm>
            <a:off x="4656534" y="4581128"/>
            <a:ext cx="0" cy="383951"/>
          </a:xfrm>
          <a:prstGeom prst="straightConnector1">
            <a:avLst/>
          </a:prstGeom>
          <a:solidFill>
            <a:schemeClr val="accent1"/>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Straight Arrow Connector 25"/>
          <p:cNvCxnSpPr/>
          <p:nvPr/>
        </p:nvCxnSpPr>
        <p:spPr bwMode="auto">
          <a:xfrm>
            <a:off x="6948264" y="5695678"/>
            <a:ext cx="360040" cy="0"/>
          </a:xfrm>
          <a:prstGeom prst="straightConnector1">
            <a:avLst/>
          </a:prstGeom>
          <a:solidFill>
            <a:schemeClr val="accent1"/>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604260842"/>
      </p:ext>
    </p:extLst>
  </p:cSld>
  <p:clrMapOvr>
    <a:masterClrMapping/>
  </p:clrMapOvr>
  <mc:AlternateContent xmlns:mc="http://schemas.openxmlformats.org/markup-compatibility/2006" xmlns:p14="http://schemas.microsoft.com/office/powerpoint/2010/main">
    <mc:Choice Requires="p14">
      <p:transition spd="slow" p14:dur="2000" advTm="15515"/>
    </mc:Choice>
    <mc:Fallback xmlns="">
      <p:transition spd="slow" advTm="15515"/>
    </mc:Fallback>
  </mc:AlternateContent>
  <p:extLst mod="1"/>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about the phase difference?</a:t>
            </a:r>
          </a:p>
        </p:txBody>
      </p:sp>
      <p:sp>
        <p:nvSpPr>
          <p:cNvPr id="4" name="Slide Number Placeholder 3"/>
          <p:cNvSpPr>
            <a:spLocks noGrp="1"/>
          </p:cNvSpPr>
          <p:nvPr>
            <p:ph type="sldNum" sz="quarter" idx="12"/>
          </p:nvPr>
        </p:nvSpPr>
        <p:spPr/>
        <p:txBody>
          <a:bodyPr/>
          <a:lstStyle/>
          <a:p>
            <a:fld id="{103EA872-A674-449B-A120-B97244F8E91D}" type="slidenum">
              <a:rPr lang="da-DK" smtClean="0"/>
              <a:pPr/>
              <a:t>19</a:t>
            </a:fld>
            <a:endParaRPr lang="da-DK" dirty="0"/>
          </a:p>
        </p:txBody>
      </p:sp>
      <p:sp>
        <p:nvSpPr>
          <p:cNvPr id="5" name="TextBox 4"/>
          <p:cNvSpPr txBox="1"/>
          <p:nvPr/>
        </p:nvSpPr>
        <p:spPr>
          <a:xfrm>
            <a:off x="611500" y="5795972"/>
            <a:ext cx="8064956" cy="369332"/>
          </a:xfrm>
          <a:prstGeom prst="rect">
            <a:avLst/>
          </a:prstGeom>
          <a:noFill/>
        </p:spPr>
        <p:txBody>
          <a:bodyPr wrap="square" rtlCol="0">
            <a:spAutoFit/>
          </a:bodyPr>
          <a:lstStyle/>
          <a:p>
            <a:pPr algn="ctr"/>
            <a:r>
              <a:rPr lang="en-US" sz="1800" b="1" dirty="0"/>
              <a:t>Luckily the phase </a:t>
            </a:r>
            <a:r>
              <a:rPr lang="en-US" sz="1800" b="1" i="1" dirty="0"/>
              <a:t>difference</a:t>
            </a:r>
            <a:r>
              <a:rPr lang="en-US" sz="1800" b="1" dirty="0"/>
              <a:t> is not random everywhere!</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3528" y="1898540"/>
            <a:ext cx="4279763" cy="3834716"/>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032" y="1889675"/>
            <a:ext cx="4279763" cy="3834716"/>
          </a:xfrm>
          <a:prstGeom prst="rect">
            <a:avLst/>
          </a:prstGeom>
        </p:spPr>
      </p:pic>
      <p:sp>
        <p:nvSpPr>
          <p:cNvPr id="12" name="TextBox 11"/>
          <p:cNvSpPr txBox="1"/>
          <p:nvPr/>
        </p:nvSpPr>
        <p:spPr>
          <a:xfrm>
            <a:off x="5090891" y="1681063"/>
            <a:ext cx="2952328" cy="307777"/>
          </a:xfrm>
          <a:prstGeom prst="rect">
            <a:avLst/>
          </a:prstGeom>
          <a:solidFill>
            <a:schemeClr val="bg1"/>
          </a:solidFill>
          <a:ln>
            <a:solidFill>
              <a:schemeClr val="tx1"/>
            </a:solidFill>
          </a:ln>
        </p:spPr>
        <p:txBody>
          <a:bodyPr wrap="square" rtlCol="0">
            <a:spAutoFit/>
          </a:bodyPr>
          <a:lstStyle/>
          <a:p>
            <a:pPr algn="ctr"/>
            <a:r>
              <a:rPr lang="en-US" sz="1400" dirty="0"/>
              <a:t>Differential </a:t>
            </a:r>
            <a:r>
              <a:rPr lang="en-US" sz="1400" dirty="0" err="1"/>
              <a:t>interferogram</a:t>
            </a:r>
            <a:endParaRPr lang="en-US" sz="1400" dirty="0"/>
          </a:p>
        </p:txBody>
      </p:sp>
      <p:sp>
        <p:nvSpPr>
          <p:cNvPr id="13" name="TextBox 12"/>
          <p:cNvSpPr txBox="1"/>
          <p:nvPr/>
        </p:nvSpPr>
        <p:spPr>
          <a:xfrm>
            <a:off x="755576" y="1681062"/>
            <a:ext cx="2952328" cy="307777"/>
          </a:xfrm>
          <a:prstGeom prst="rect">
            <a:avLst/>
          </a:prstGeom>
          <a:solidFill>
            <a:schemeClr val="bg1"/>
          </a:solidFill>
          <a:ln>
            <a:solidFill>
              <a:schemeClr val="tx1"/>
            </a:solidFill>
          </a:ln>
        </p:spPr>
        <p:txBody>
          <a:bodyPr wrap="square" rtlCol="0">
            <a:spAutoFit/>
          </a:bodyPr>
          <a:lstStyle/>
          <a:p>
            <a:pPr algn="ctr"/>
            <a:r>
              <a:rPr lang="en-US" sz="1400" dirty="0"/>
              <a:t>Interferometric coherence</a:t>
            </a:r>
          </a:p>
        </p:txBody>
      </p:sp>
      <p:sp>
        <p:nvSpPr>
          <p:cNvPr id="3" name="TextBox 2"/>
          <p:cNvSpPr txBox="1"/>
          <p:nvPr/>
        </p:nvSpPr>
        <p:spPr>
          <a:xfrm>
            <a:off x="3839394" y="2633110"/>
            <a:ext cx="144016" cy="230832"/>
          </a:xfrm>
          <a:prstGeom prst="rect">
            <a:avLst/>
          </a:prstGeom>
          <a:noFill/>
        </p:spPr>
        <p:txBody>
          <a:bodyPr wrap="square" rtlCol="0">
            <a:spAutoFit/>
          </a:bodyPr>
          <a:lstStyle/>
          <a:p>
            <a:r>
              <a:rPr lang="en-US" sz="900" dirty="0">
                <a:solidFill>
                  <a:schemeClr val="bg2">
                    <a:lumMod val="50000"/>
                  </a:schemeClr>
                </a:solidFill>
              </a:rPr>
              <a:t>1</a:t>
            </a:r>
          </a:p>
        </p:txBody>
      </p:sp>
      <p:sp>
        <p:nvSpPr>
          <p:cNvPr id="14" name="TextBox 13"/>
          <p:cNvSpPr txBox="1"/>
          <p:nvPr/>
        </p:nvSpPr>
        <p:spPr>
          <a:xfrm>
            <a:off x="1763688" y="5559043"/>
            <a:ext cx="720080" cy="246221"/>
          </a:xfrm>
          <a:prstGeom prst="rect">
            <a:avLst/>
          </a:prstGeom>
          <a:solidFill>
            <a:schemeClr val="bg1">
              <a:lumMod val="95000"/>
            </a:schemeClr>
          </a:solidFill>
        </p:spPr>
        <p:txBody>
          <a:bodyPr wrap="square" rtlCol="0">
            <a:spAutoFit/>
          </a:bodyPr>
          <a:lstStyle/>
          <a:p>
            <a:r>
              <a:rPr lang="en-US" sz="1000" dirty="0"/>
              <a:t>Azimuth</a:t>
            </a:r>
          </a:p>
        </p:txBody>
      </p:sp>
      <p:sp>
        <p:nvSpPr>
          <p:cNvPr id="15" name="TextBox 14"/>
          <p:cNvSpPr txBox="1"/>
          <p:nvPr/>
        </p:nvSpPr>
        <p:spPr>
          <a:xfrm>
            <a:off x="6192180" y="5541143"/>
            <a:ext cx="720080" cy="246221"/>
          </a:xfrm>
          <a:prstGeom prst="rect">
            <a:avLst/>
          </a:prstGeom>
          <a:solidFill>
            <a:schemeClr val="bg1">
              <a:lumMod val="95000"/>
            </a:schemeClr>
          </a:solidFill>
        </p:spPr>
        <p:txBody>
          <a:bodyPr wrap="square" rtlCol="0">
            <a:spAutoFit/>
          </a:bodyPr>
          <a:lstStyle/>
          <a:p>
            <a:r>
              <a:rPr lang="en-US" sz="1000" dirty="0"/>
              <a:t>Azimuth</a:t>
            </a:r>
          </a:p>
        </p:txBody>
      </p:sp>
      <p:sp>
        <p:nvSpPr>
          <p:cNvPr id="16" name="TextBox 15"/>
          <p:cNvSpPr txBox="1"/>
          <p:nvPr/>
        </p:nvSpPr>
        <p:spPr>
          <a:xfrm rot="16200000">
            <a:off x="-303639" y="3809945"/>
            <a:ext cx="1008112" cy="246221"/>
          </a:xfrm>
          <a:prstGeom prst="rect">
            <a:avLst/>
          </a:prstGeom>
          <a:solidFill>
            <a:schemeClr val="bg1">
              <a:lumMod val="95000"/>
            </a:schemeClr>
          </a:solidFill>
        </p:spPr>
        <p:txBody>
          <a:bodyPr wrap="square" rtlCol="0">
            <a:spAutoFit/>
          </a:bodyPr>
          <a:lstStyle/>
          <a:p>
            <a:r>
              <a:rPr lang="en-US" sz="1000" dirty="0"/>
              <a:t>Slant-range</a:t>
            </a:r>
          </a:p>
        </p:txBody>
      </p:sp>
      <p:sp>
        <p:nvSpPr>
          <p:cNvPr id="17" name="TextBox 16"/>
          <p:cNvSpPr txBox="1"/>
          <p:nvPr/>
        </p:nvSpPr>
        <p:spPr>
          <a:xfrm rot="16200000">
            <a:off x="4191055" y="3809945"/>
            <a:ext cx="1008112" cy="246221"/>
          </a:xfrm>
          <a:prstGeom prst="rect">
            <a:avLst/>
          </a:prstGeom>
          <a:solidFill>
            <a:schemeClr val="bg1">
              <a:lumMod val="95000"/>
            </a:schemeClr>
          </a:solidFill>
        </p:spPr>
        <p:txBody>
          <a:bodyPr wrap="square" rtlCol="0">
            <a:spAutoFit/>
          </a:bodyPr>
          <a:lstStyle/>
          <a:p>
            <a:r>
              <a:rPr lang="en-US" sz="1000" dirty="0"/>
              <a:t>Slant-range</a:t>
            </a:r>
          </a:p>
        </p:txBody>
      </p:sp>
      <p:cxnSp>
        <p:nvCxnSpPr>
          <p:cNvPr id="18" name="Straight Arrow Connector 17"/>
          <p:cNvCxnSpPr/>
          <p:nvPr/>
        </p:nvCxnSpPr>
        <p:spPr bwMode="auto">
          <a:xfrm>
            <a:off x="2555776" y="5704935"/>
            <a:ext cx="360040" cy="0"/>
          </a:xfrm>
          <a:prstGeom prst="straightConnector1">
            <a:avLst/>
          </a:prstGeom>
          <a:solidFill>
            <a:schemeClr val="accent1"/>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Straight Arrow Connector 18"/>
          <p:cNvCxnSpPr/>
          <p:nvPr/>
        </p:nvCxnSpPr>
        <p:spPr bwMode="auto">
          <a:xfrm>
            <a:off x="204564" y="4557217"/>
            <a:ext cx="0" cy="383951"/>
          </a:xfrm>
          <a:prstGeom prst="straightConnector1">
            <a:avLst/>
          </a:prstGeom>
          <a:solidFill>
            <a:schemeClr val="accent1"/>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Straight Arrow Connector 19"/>
          <p:cNvCxnSpPr/>
          <p:nvPr/>
        </p:nvCxnSpPr>
        <p:spPr bwMode="auto">
          <a:xfrm>
            <a:off x="4656534" y="4581128"/>
            <a:ext cx="0" cy="383951"/>
          </a:xfrm>
          <a:prstGeom prst="straightConnector1">
            <a:avLst/>
          </a:prstGeom>
          <a:solidFill>
            <a:schemeClr val="accent1"/>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Arrow Connector 20"/>
          <p:cNvCxnSpPr/>
          <p:nvPr/>
        </p:nvCxnSpPr>
        <p:spPr bwMode="auto">
          <a:xfrm>
            <a:off x="6948264" y="5695678"/>
            <a:ext cx="360040" cy="0"/>
          </a:xfrm>
          <a:prstGeom prst="straightConnector1">
            <a:avLst/>
          </a:prstGeom>
          <a:solidFill>
            <a:schemeClr val="accent1"/>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058652743"/>
      </p:ext>
    </p:extLst>
  </p:cSld>
  <p:clrMapOvr>
    <a:masterClrMapping/>
  </p:clrMapOvr>
  <mc:AlternateContent xmlns:mc="http://schemas.openxmlformats.org/markup-compatibility/2006" xmlns:p14="http://schemas.microsoft.com/office/powerpoint/2010/main">
    <mc:Choice Requires="p14">
      <p:transition spd="slow" p14:dur="2000" advTm="20023"/>
    </mc:Choice>
    <mc:Fallback xmlns="">
      <p:transition spd="slow" advTm="20023"/>
    </mc:Fallback>
  </mc:AlternateContent>
  <p:extLst mod="1"/>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BEBBA-B84D-4FBD-81D8-C639ED4BA7CF}"/>
              </a:ext>
            </a:extLst>
          </p:cNvPr>
          <p:cNvSpPr>
            <a:spLocks noGrp="1"/>
          </p:cNvSpPr>
          <p:nvPr>
            <p:ph type="title"/>
          </p:nvPr>
        </p:nvSpPr>
        <p:spPr/>
        <p:txBody>
          <a:bodyPr/>
          <a:lstStyle/>
          <a:p>
            <a:r>
              <a:rPr lang="en-US"/>
              <a:t>Activities</a:t>
            </a:r>
            <a:endParaRPr lang="en-DK"/>
          </a:p>
        </p:txBody>
      </p:sp>
      <p:sp>
        <p:nvSpPr>
          <p:cNvPr id="3" name="Content Placeholder 2">
            <a:extLst>
              <a:ext uri="{FF2B5EF4-FFF2-40B4-BE49-F238E27FC236}">
                <a16:creationId xmlns:a16="http://schemas.microsoft.com/office/drawing/2014/main" id="{FCEA4AF9-4AC3-4019-AE26-347D22594317}"/>
              </a:ext>
            </a:extLst>
          </p:cNvPr>
          <p:cNvSpPr>
            <a:spLocks noGrp="1"/>
          </p:cNvSpPr>
          <p:nvPr>
            <p:ph idx="1"/>
          </p:nvPr>
        </p:nvSpPr>
        <p:spPr>
          <a:xfrm>
            <a:off x="609600" y="1987550"/>
            <a:ext cx="7490792" cy="4565650"/>
          </a:xfrm>
        </p:spPr>
        <p:txBody>
          <a:bodyPr/>
          <a:lstStyle/>
          <a:p>
            <a:r>
              <a:rPr lang="en-US" sz="2000"/>
              <a:t>9:30-10:30: Lecture on SAR measurement techiniques</a:t>
            </a:r>
          </a:p>
          <a:p>
            <a:pPr marL="0" indent="0">
              <a:buNone/>
            </a:pPr>
            <a:endParaRPr lang="en-US" sz="2000"/>
          </a:p>
          <a:p>
            <a:r>
              <a:rPr lang="en-US" sz="2000"/>
              <a:t>11:00-13:00: Glacier surface velocity exercise 1 (InSAR)</a:t>
            </a:r>
          </a:p>
          <a:p>
            <a:pPr marL="0" indent="0">
              <a:buNone/>
            </a:pPr>
            <a:endParaRPr lang="en-US" sz="2000"/>
          </a:p>
          <a:p>
            <a:r>
              <a:rPr lang="en-US" sz="2000"/>
              <a:t>16:00-18:00: Glacier surface velocity exercise 2     (Offset tracking)</a:t>
            </a:r>
            <a:endParaRPr lang="en-DK" sz="2000"/>
          </a:p>
        </p:txBody>
      </p:sp>
      <p:sp>
        <p:nvSpPr>
          <p:cNvPr id="4" name="Slide Number Placeholder 3">
            <a:extLst>
              <a:ext uri="{FF2B5EF4-FFF2-40B4-BE49-F238E27FC236}">
                <a16:creationId xmlns:a16="http://schemas.microsoft.com/office/drawing/2014/main" id="{EDE16E6A-D5FF-4F80-94D2-A8A1B9F3DBB0}"/>
              </a:ext>
            </a:extLst>
          </p:cNvPr>
          <p:cNvSpPr>
            <a:spLocks noGrp="1"/>
          </p:cNvSpPr>
          <p:nvPr>
            <p:ph type="sldNum" sz="quarter" idx="12"/>
          </p:nvPr>
        </p:nvSpPr>
        <p:spPr/>
        <p:txBody>
          <a:bodyPr/>
          <a:lstStyle/>
          <a:p>
            <a:fld id="{103EA872-A674-449B-A120-B97244F8E91D}" type="slidenum">
              <a:rPr lang="da-DK" smtClean="0"/>
              <a:pPr/>
              <a:t>2</a:t>
            </a:fld>
            <a:endParaRPr lang="da-DK" dirty="0"/>
          </a:p>
        </p:txBody>
      </p:sp>
    </p:spTree>
    <p:extLst>
      <p:ext uri="{BB962C8B-B14F-4D97-AF65-F5344CB8AC3E}">
        <p14:creationId xmlns:p14="http://schemas.microsoft.com/office/powerpoint/2010/main" val="28346104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4341" y="476672"/>
            <a:ext cx="7772400" cy="535718"/>
          </a:xfrm>
        </p:spPr>
        <p:txBody>
          <a:bodyPr/>
          <a:lstStyle/>
          <a:p>
            <a:r>
              <a:rPr lang="da-DK" dirty="0" err="1"/>
              <a:t>Interferometry</a:t>
            </a:r>
            <a:r>
              <a:rPr lang="da-DK" dirty="0"/>
              <a:t> </a:t>
            </a:r>
            <a:r>
              <a:rPr lang="da-DK" dirty="0" err="1"/>
              <a:t>working</a:t>
            </a:r>
            <a:r>
              <a:rPr lang="da-DK" dirty="0"/>
              <a:t> </a:t>
            </a:r>
            <a:r>
              <a:rPr lang="da-DK" dirty="0" err="1"/>
              <a:t>principle</a:t>
            </a:r>
            <a:r>
              <a:rPr lang="da-DK" dirty="0"/>
              <a:t> 1/2</a:t>
            </a:r>
            <a:endParaRPr lang="en-US" dirty="0"/>
          </a:p>
        </p:txBody>
      </p:sp>
      <p:sp>
        <p:nvSpPr>
          <p:cNvPr id="4" name="Slide Number Placeholder 3"/>
          <p:cNvSpPr>
            <a:spLocks noGrp="1"/>
          </p:cNvSpPr>
          <p:nvPr>
            <p:ph type="sldNum" sz="quarter" idx="12"/>
          </p:nvPr>
        </p:nvSpPr>
        <p:spPr/>
        <p:txBody>
          <a:bodyPr/>
          <a:lstStyle/>
          <a:p>
            <a:fld id="{103EA872-A674-449B-A120-B97244F8E91D}" type="slidenum">
              <a:rPr lang="da-DK" smtClean="0"/>
              <a:pPr/>
              <a:t>20</a:t>
            </a:fld>
            <a:endParaRPr lang="da-DK" dirty="0"/>
          </a:p>
        </p:txBody>
      </p:sp>
      <p:graphicFrame>
        <p:nvGraphicFramePr>
          <p:cNvPr id="6" name="Object 5"/>
          <p:cNvGraphicFramePr>
            <a:graphicFrameLocks noChangeAspect="1"/>
          </p:cNvGraphicFramePr>
          <p:nvPr>
            <p:extLst/>
          </p:nvPr>
        </p:nvGraphicFramePr>
        <p:xfrm>
          <a:off x="4073525" y="1947863"/>
          <a:ext cx="4795838" cy="1439862"/>
        </p:xfrm>
        <a:graphic>
          <a:graphicData uri="http://schemas.openxmlformats.org/presentationml/2006/ole">
            <mc:AlternateContent xmlns:mc="http://schemas.openxmlformats.org/markup-compatibility/2006">
              <mc:Choice xmlns:v="urn:schemas-microsoft-com:vml" Requires="v">
                <p:oleObj spid="_x0000_s23590" name="Equation" r:id="rId4" imgW="2997000" imgH="901440" progId="Equation.3">
                  <p:embed/>
                </p:oleObj>
              </mc:Choice>
              <mc:Fallback>
                <p:oleObj name="Equation" r:id="rId4" imgW="2997000" imgH="901440" progId="Equation.3">
                  <p:embed/>
                  <p:pic>
                    <p:nvPicPr>
                      <p:cNvPr id="0" name=""/>
                      <p:cNvPicPr>
                        <a:picLocks noChangeAspect="1" noChangeArrowheads="1"/>
                      </p:cNvPicPr>
                      <p:nvPr/>
                    </p:nvPicPr>
                    <p:blipFill>
                      <a:blip r:embed="rId5"/>
                      <a:srcRect/>
                      <a:stretch>
                        <a:fillRect/>
                      </a:stretch>
                    </p:blipFill>
                    <p:spPr bwMode="auto">
                      <a:xfrm>
                        <a:off x="4073525" y="1947863"/>
                        <a:ext cx="4795838" cy="1439862"/>
                      </a:xfrm>
                      <a:prstGeom prst="rect">
                        <a:avLst/>
                      </a:prstGeom>
                      <a:noFill/>
                      <a:ln>
                        <a:noFill/>
                      </a:ln>
                      <a:effectLst/>
                      <a:extLst>
                        <a:ext uri="{909E8E84-426E-40dd-AFC4-6F175D3DCCD1}">
                          <a14:hiddenFill xmlns:a14="http://schemas.microsoft.com/office/drawing/2010/main" xmlns="">
                            <a:solidFill>
                              <a:srgbClr val="3D8AC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pic>
                </p:oleObj>
              </mc:Fallback>
            </mc:AlternateContent>
          </a:graphicData>
        </a:graphic>
      </p:graphicFrame>
      <p:sp>
        <p:nvSpPr>
          <p:cNvPr id="8" name="Rectangle 7"/>
          <p:cNvSpPr/>
          <p:nvPr/>
        </p:nvSpPr>
        <p:spPr bwMode="auto">
          <a:xfrm>
            <a:off x="4076699" y="1340768"/>
            <a:ext cx="2417615" cy="336064"/>
          </a:xfrm>
          <a:prstGeom prst="rect">
            <a:avLst/>
          </a:prstGeom>
          <a:noFill/>
          <a:ln w="9525" cap="flat" cmpd="sng" algn="ctr">
            <a:no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r>
              <a:rPr lang="en-US" dirty="0">
                <a:solidFill>
                  <a:srgbClr val="0070C0"/>
                </a:solidFill>
              </a:rPr>
              <a:t>SLC pixel phase terms:</a:t>
            </a:r>
            <a:endParaRPr kumimoji="0" lang="en-US" sz="1600" b="0" i="0" u="none" strike="noStrike" cap="none" normalizeH="0" baseline="0" dirty="0">
              <a:ln>
                <a:noFill/>
              </a:ln>
              <a:solidFill>
                <a:srgbClr val="0070C0"/>
              </a:solidFill>
              <a:effectLst/>
            </a:endParaRPr>
          </a:p>
        </p:txBody>
      </p:sp>
      <p:sp>
        <p:nvSpPr>
          <p:cNvPr id="9" name="Rectangle 8"/>
          <p:cNvSpPr/>
          <p:nvPr/>
        </p:nvSpPr>
        <p:spPr>
          <a:xfrm>
            <a:off x="5968406" y="2399292"/>
            <a:ext cx="3073277" cy="307777"/>
          </a:xfrm>
          <a:prstGeom prst="rect">
            <a:avLst/>
          </a:prstGeom>
        </p:spPr>
        <p:txBody>
          <a:bodyPr wrap="none">
            <a:spAutoFit/>
          </a:bodyPr>
          <a:lstStyle/>
          <a:p>
            <a:r>
              <a:rPr lang="en-US" sz="1400" dirty="0">
                <a:solidFill>
                  <a:srgbClr val="0070C0"/>
                </a:solidFill>
                <a:latin typeface="+mj-lt"/>
              </a:rPr>
              <a:t>due to atmospheric propagation</a:t>
            </a:r>
          </a:p>
        </p:txBody>
      </p:sp>
      <p:sp>
        <p:nvSpPr>
          <p:cNvPr id="10" name="Rectangle 9"/>
          <p:cNvSpPr/>
          <p:nvPr/>
        </p:nvSpPr>
        <p:spPr>
          <a:xfrm>
            <a:off x="6815633" y="3976482"/>
            <a:ext cx="2339752" cy="954107"/>
          </a:xfrm>
          <a:prstGeom prst="rect">
            <a:avLst/>
          </a:prstGeom>
        </p:spPr>
        <p:txBody>
          <a:bodyPr wrap="square">
            <a:spAutoFit/>
          </a:bodyPr>
          <a:lstStyle/>
          <a:p>
            <a:r>
              <a:rPr lang="en-US" sz="1400" dirty="0">
                <a:solidFill>
                  <a:srgbClr val="0070C0"/>
                </a:solidFill>
                <a:latin typeface="+mj-lt"/>
              </a:rPr>
              <a:t>due to coherent sum of contributions from resolution cell elements (speckle)</a:t>
            </a:r>
          </a:p>
        </p:txBody>
      </p:sp>
      <p:sp>
        <p:nvSpPr>
          <p:cNvPr id="11" name="Rectangle 10"/>
          <p:cNvSpPr/>
          <p:nvPr/>
        </p:nvSpPr>
        <p:spPr>
          <a:xfrm>
            <a:off x="4324024" y="3613314"/>
            <a:ext cx="2678720" cy="307777"/>
          </a:xfrm>
          <a:prstGeom prst="rect">
            <a:avLst/>
          </a:prstGeom>
        </p:spPr>
        <p:txBody>
          <a:bodyPr wrap="square">
            <a:spAutoFit/>
          </a:bodyPr>
          <a:lstStyle/>
          <a:p>
            <a:r>
              <a:rPr lang="en-US" sz="1400" dirty="0">
                <a:solidFill>
                  <a:srgbClr val="0070C0"/>
                </a:solidFill>
                <a:latin typeface="+mj-lt"/>
              </a:rPr>
              <a:t>due to geometric distance</a:t>
            </a:r>
          </a:p>
        </p:txBody>
      </p:sp>
      <p:grpSp>
        <p:nvGrpSpPr>
          <p:cNvPr id="19" name="Group 18"/>
          <p:cNvGrpSpPr/>
          <p:nvPr/>
        </p:nvGrpSpPr>
        <p:grpSpPr>
          <a:xfrm>
            <a:off x="705241" y="1662352"/>
            <a:ext cx="3794751" cy="4197817"/>
            <a:chOff x="3050033" y="896885"/>
            <a:chExt cx="3794751" cy="4197817"/>
          </a:xfrm>
        </p:grpSpPr>
        <p:cxnSp>
          <p:nvCxnSpPr>
            <p:cNvPr id="21" name="Straight Arrow Connector 20"/>
            <p:cNvCxnSpPr/>
            <p:nvPr/>
          </p:nvCxnSpPr>
          <p:spPr>
            <a:xfrm flipV="1">
              <a:off x="3332652" y="1433352"/>
              <a:ext cx="6074" cy="273762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3050033" y="1131531"/>
              <a:ext cx="2629188" cy="113521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3050033" y="3060906"/>
              <a:ext cx="2849610" cy="124041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Oval 28"/>
            <p:cNvSpPr/>
            <p:nvPr/>
          </p:nvSpPr>
          <p:spPr>
            <a:xfrm rot="120000">
              <a:off x="5105768" y="4034834"/>
              <a:ext cx="1739016" cy="553097"/>
            </a:xfrm>
            <a:prstGeom prst="ellipse">
              <a:avLst/>
            </a:prstGeom>
            <a:solidFill>
              <a:schemeClr val="bg1">
                <a:lumMod val="95000"/>
                <a:alpha val="44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Arrow Connector 29"/>
            <p:cNvCxnSpPr/>
            <p:nvPr/>
          </p:nvCxnSpPr>
          <p:spPr>
            <a:xfrm flipV="1">
              <a:off x="6068235" y="3559960"/>
              <a:ext cx="1251" cy="731902"/>
            </a:xfrm>
            <a:prstGeom prst="straightConnector1">
              <a:avLst/>
            </a:prstGeom>
            <a:ln>
              <a:solidFill>
                <a:schemeClr val="tx1"/>
              </a:solidFill>
              <a:prstDash val="lg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1" name="Arc 30"/>
            <p:cNvSpPr/>
            <p:nvPr/>
          </p:nvSpPr>
          <p:spPr>
            <a:xfrm rot="18331065">
              <a:off x="5703158" y="3791952"/>
              <a:ext cx="572989" cy="535113"/>
            </a:xfrm>
            <a:prstGeom prst="arc">
              <a:avLst>
                <a:gd name="adj1" fmla="val 17274999"/>
                <a:gd name="adj2" fmla="val 20405730"/>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TextBox 32"/>
            <p:cNvSpPr txBox="1"/>
            <p:nvPr/>
          </p:nvSpPr>
          <p:spPr>
            <a:xfrm>
              <a:off x="5067979" y="2157103"/>
              <a:ext cx="428432" cy="338554"/>
            </a:xfrm>
            <a:prstGeom prst="rect">
              <a:avLst/>
            </a:prstGeom>
            <a:noFill/>
          </p:spPr>
          <p:txBody>
            <a:bodyPr wrap="square" rtlCol="0">
              <a:spAutoFit/>
            </a:bodyPr>
            <a:lstStyle/>
            <a:p>
              <a:r>
                <a:rPr lang="en-US" sz="1600" i="1" dirty="0"/>
                <a:t>R</a:t>
              </a:r>
              <a:r>
                <a:rPr lang="en-US" sz="1600" i="1" baseline="-25000" dirty="0"/>
                <a:t>0</a:t>
              </a:r>
            </a:p>
          </p:txBody>
        </p:sp>
        <p:sp>
          <p:nvSpPr>
            <p:cNvPr id="36" name="TextBox 35"/>
            <p:cNvSpPr txBox="1"/>
            <p:nvPr/>
          </p:nvSpPr>
          <p:spPr>
            <a:xfrm>
              <a:off x="4657992" y="896885"/>
              <a:ext cx="947446" cy="400110"/>
            </a:xfrm>
            <a:prstGeom prst="rect">
              <a:avLst/>
            </a:prstGeom>
            <a:noFill/>
          </p:spPr>
          <p:txBody>
            <a:bodyPr wrap="square" rtlCol="0">
              <a:spAutoFit/>
            </a:bodyPr>
            <a:lstStyle/>
            <a:p>
              <a:r>
                <a:rPr lang="en-US" sz="1000" i="1" dirty="0"/>
                <a:t>Satellite flight path</a:t>
              </a:r>
            </a:p>
          </p:txBody>
        </p:sp>
        <p:sp>
          <p:nvSpPr>
            <p:cNvPr id="37" name="TextBox 36"/>
            <p:cNvSpPr txBox="1"/>
            <p:nvPr/>
          </p:nvSpPr>
          <p:spPr>
            <a:xfrm>
              <a:off x="5410319" y="4577860"/>
              <a:ext cx="1354383" cy="400110"/>
            </a:xfrm>
            <a:prstGeom prst="rect">
              <a:avLst/>
            </a:prstGeom>
            <a:noFill/>
          </p:spPr>
          <p:txBody>
            <a:bodyPr wrap="square" rtlCol="0">
              <a:spAutoFit/>
            </a:bodyPr>
            <a:lstStyle/>
            <a:p>
              <a:r>
                <a:rPr lang="en-US" sz="1000" i="1" dirty="0"/>
                <a:t>Antenna beam footprint</a:t>
              </a:r>
            </a:p>
          </p:txBody>
        </p:sp>
        <p:cxnSp>
          <p:nvCxnSpPr>
            <p:cNvPr id="38" name="Straight Arrow Connector 37"/>
            <p:cNvCxnSpPr/>
            <p:nvPr/>
          </p:nvCxnSpPr>
          <p:spPr>
            <a:xfrm flipV="1">
              <a:off x="4668980" y="1567568"/>
              <a:ext cx="6051" cy="2016229"/>
            </a:xfrm>
            <a:prstGeom prst="straightConnector1">
              <a:avLst/>
            </a:prstGeom>
            <a:ln>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3344342" y="4181317"/>
              <a:ext cx="3488446" cy="164454"/>
            </a:xfrm>
            <a:prstGeom prst="straightConnector1">
              <a:avLst/>
            </a:prstGeom>
            <a:ln>
              <a:solidFill>
                <a:schemeClr val="tx1"/>
              </a:solidFill>
              <a:prstDash val="lg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0" name="Oval 39"/>
            <p:cNvSpPr/>
            <p:nvPr/>
          </p:nvSpPr>
          <p:spPr>
            <a:xfrm>
              <a:off x="6042703" y="4282870"/>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3318553" y="2118790"/>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Straight Arrow Connector 44"/>
            <p:cNvCxnSpPr/>
            <p:nvPr/>
          </p:nvCxnSpPr>
          <p:spPr>
            <a:xfrm>
              <a:off x="4668980" y="3592255"/>
              <a:ext cx="1401372" cy="719127"/>
            </a:xfrm>
            <a:prstGeom prst="straightConnector1">
              <a:avLst/>
            </a:prstGeom>
            <a:ln>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3357577" y="2157814"/>
              <a:ext cx="2716644" cy="2153568"/>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4675031" y="1576026"/>
              <a:ext cx="1384993" cy="2716835"/>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3346937" y="4160065"/>
              <a:ext cx="1577342" cy="93463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4665111" y="4315450"/>
              <a:ext cx="1403124" cy="636433"/>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50" name="TextBox 49"/>
          <p:cNvSpPr txBox="1"/>
          <p:nvPr/>
        </p:nvSpPr>
        <p:spPr>
          <a:xfrm>
            <a:off x="38680" y="2515573"/>
            <a:ext cx="1145269" cy="400110"/>
          </a:xfrm>
          <a:prstGeom prst="rect">
            <a:avLst/>
          </a:prstGeom>
          <a:noFill/>
        </p:spPr>
        <p:txBody>
          <a:bodyPr wrap="square" rtlCol="0">
            <a:spAutoFit/>
          </a:bodyPr>
          <a:lstStyle/>
          <a:p>
            <a:r>
              <a:rPr lang="en-US" sz="1000" i="1" dirty="0"/>
              <a:t>SAR antenna phase </a:t>
            </a:r>
            <a:r>
              <a:rPr lang="en-US" sz="1000" i="1" dirty="0" err="1"/>
              <a:t>centre</a:t>
            </a:r>
            <a:endParaRPr lang="en-US" sz="1000" i="1" dirty="0"/>
          </a:p>
        </p:txBody>
      </p:sp>
      <p:sp>
        <p:nvSpPr>
          <p:cNvPr id="51" name="TextBox 50"/>
          <p:cNvSpPr txBox="1"/>
          <p:nvPr/>
        </p:nvSpPr>
        <p:spPr>
          <a:xfrm>
            <a:off x="2583454" y="2575928"/>
            <a:ext cx="1354383" cy="400110"/>
          </a:xfrm>
          <a:prstGeom prst="rect">
            <a:avLst/>
          </a:prstGeom>
          <a:noFill/>
        </p:spPr>
        <p:txBody>
          <a:bodyPr wrap="square" rtlCol="0">
            <a:spAutoFit/>
          </a:bodyPr>
          <a:lstStyle/>
          <a:p>
            <a:r>
              <a:rPr lang="en-US" sz="1000" i="1" dirty="0"/>
              <a:t>Range of closest approach</a:t>
            </a:r>
          </a:p>
        </p:txBody>
      </p:sp>
      <p:sp>
        <p:nvSpPr>
          <p:cNvPr id="52" name="TextBox 51"/>
          <p:cNvSpPr txBox="1"/>
          <p:nvPr/>
        </p:nvSpPr>
        <p:spPr>
          <a:xfrm>
            <a:off x="3065527" y="3601237"/>
            <a:ext cx="1354383" cy="246221"/>
          </a:xfrm>
          <a:prstGeom prst="rect">
            <a:avLst/>
          </a:prstGeom>
          <a:noFill/>
        </p:spPr>
        <p:txBody>
          <a:bodyPr wrap="square" rtlCol="0">
            <a:spAutoFit/>
          </a:bodyPr>
          <a:lstStyle/>
          <a:p>
            <a:r>
              <a:rPr lang="en-US" sz="1000" i="1" dirty="0"/>
              <a:t>Azimuth</a:t>
            </a:r>
          </a:p>
        </p:txBody>
      </p:sp>
      <p:sp>
        <p:nvSpPr>
          <p:cNvPr id="55" name="Rectangle 54"/>
          <p:cNvSpPr/>
          <p:nvPr/>
        </p:nvSpPr>
        <p:spPr>
          <a:xfrm>
            <a:off x="6494315" y="1628800"/>
            <a:ext cx="2362590" cy="523220"/>
          </a:xfrm>
          <a:prstGeom prst="rect">
            <a:avLst/>
          </a:prstGeom>
        </p:spPr>
        <p:txBody>
          <a:bodyPr wrap="square">
            <a:spAutoFit/>
          </a:bodyPr>
          <a:lstStyle/>
          <a:p>
            <a:pPr algn="r"/>
            <a:r>
              <a:rPr lang="en-US" sz="1400" dirty="0">
                <a:latin typeface="+mj-lt"/>
              </a:rPr>
              <a:t>Radar carrier frequency </a:t>
            </a:r>
            <a:r>
              <a:rPr lang="en-US" sz="1400" i="1" dirty="0">
                <a:latin typeface="+mj-lt"/>
              </a:rPr>
              <a:t>f</a:t>
            </a:r>
            <a:r>
              <a:rPr lang="en-US" sz="1400" i="1" baseline="-25000" dirty="0">
                <a:latin typeface="+mj-lt"/>
              </a:rPr>
              <a:t>c</a:t>
            </a:r>
            <a:r>
              <a:rPr lang="en-US" sz="1400" dirty="0">
                <a:latin typeface="+mj-lt"/>
              </a:rPr>
              <a:t> = </a:t>
            </a:r>
            <a:r>
              <a:rPr lang="en-US" sz="1400" i="1" dirty="0">
                <a:latin typeface="+mj-lt"/>
              </a:rPr>
              <a:t>c</a:t>
            </a:r>
            <a:r>
              <a:rPr lang="en-US" sz="1400" dirty="0">
                <a:latin typeface="+mj-lt"/>
              </a:rPr>
              <a:t> / </a:t>
            </a:r>
            <a:r>
              <a:rPr lang="el-GR" sz="1400" i="1" dirty="0">
                <a:latin typeface="+mj-lt"/>
              </a:rPr>
              <a:t>λ</a:t>
            </a:r>
            <a:endParaRPr lang="en-US" sz="1400" i="1" dirty="0">
              <a:latin typeface="+mj-lt"/>
            </a:endParaRPr>
          </a:p>
        </p:txBody>
      </p:sp>
      <p:sp>
        <p:nvSpPr>
          <p:cNvPr id="66" name="Left Brace 65"/>
          <p:cNvSpPr/>
          <p:nvPr/>
        </p:nvSpPr>
        <p:spPr bwMode="auto">
          <a:xfrm rot="16200000">
            <a:off x="8301146" y="2925788"/>
            <a:ext cx="198457" cy="725297"/>
          </a:xfrm>
          <a:prstGeom prst="leftBrace">
            <a:avLst/>
          </a:prstGeom>
          <a:noFill/>
          <a:ln w="19050" cap="flat" cmpd="sng" algn="ctr">
            <a:solidFill>
              <a:srgbClr val="FF6600"/>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68" name="Left Brace 67"/>
          <p:cNvSpPr/>
          <p:nvPr/>
        </p:nvSpPr>
        <p:spPr bwMode="auto">
          <a:xfrm rot="5400000">
            <a:off x="6988828" y="2020284"/>
            <a:ext cx="233191" cy="1491500"/>
          </a:xfrm>
          <a:prstGeom prst="leftBrace">
            <a:avLst/>
          </a:prstGeom>
          <a:noFill/>
          <a:ln w="19050" cap="flat" cmpd="sng" algn="ctr">
            <a:solidFill>
              <a:srgbClr val="FF6600"/>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69" name="Left Brace 68"/>
          <p:cNvSpPr/>
          <p:nvPr/>
        </p:nvSpPr>
        <p:spPr bwMode="auto">
          <a:xfrm rot="16200000">
            <a:off x="5633355" y="3000091"/>
            <a:ext cx="206532" cy="1008178"/>
          </a:xfrm>
          <a:prstGeom prst="leftBrace">
            <a:avLst/>
          </a:prstGeom>
          <a:noFill/>
          <a:ln w="19050" cap="flat" cmpd="sng" algn="ctr">
            <a:solidFill>
              <a:srgbClr val="FF6600"/>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cxnSp>
        <p:nvCxnSpPr>
          <p:cNvPr id="71" name="Elbow Connector 70"/>
          <p:cNvCxnSpPr/>
          <p:nvPr/>
        </p:nvCxnSpPr>
        <p:spPr bwMode="auto">
          <a:xfrm flipV="1">
            <a:off x="5796136" y="1772816"/>
            <a:ext cx="682546" cy="186614"/>
          </a:xfrm>
          <a:prstGeom prst="bentConnector3">
            <a:avLst>
              <a:gd name="adj1" fmla="val 450"/>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3" name="Straight Arrow Connector 82"/>
          <p:cNvCxnSpPr>
            <a:stCxn id="66" idx="1"/>
            <a:endCxn id="10" idx="0"/>
          </p:cNvCxnSpPr>
          <p:nvPr/>
        </p:nvCxnSpPr>
        <p:spPr bwMode="auto">
          <a:xfrm flipH="1">
            <a:off x="7985509" y="3387665"/>
            <a:ext cx="414866" cy="588817"/>
          </a:xfrm>
          <a:prstGeom prst="straightConnector1">
            <a:avLst/>
          </a:prstGeom>
          <a:solidFill>
            <a:schemeClr val="accent1"/>
          </a:solidFill>
          <a:ln w="9525" cap="flat" cmpd="sng" algn="ctr">
            <a:solidFill>
              <a:srgbClr val="FF66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5" name="TextBox 84"/>
          <p:cNvSpPr txBox="1"/>
          <p:nvPr/>
        </p:nvSpPr>
        <p:spPr>
          <a:xfrm>
            <a:off x="2045995" y="5847075"/>
            <a:ext cx="1354383" cy="246221"/>
          </a:xfrm>
          <a:prstGeom prst="rect">
            <a:avLst/>
          </a:prstGeom>
          <a:noFill/>
        </p:spPr>
        <p:txBody>
          <a:bodyPr wrap="square" rtlCol="0">
            <a:spAutoFit/>
          </a:bodyPr>
          <a:lstStyle/>
          <a:p>
            <a:r>
              <a:rPr lang="en-US" sz="1000" i="1" dirty="0"/>
              <a:t>Ground range</a:t>
            </a:r>
          </a:p>
        </p:txBody>
      </p:sp>
      <p:sp>
        <p:nvSpPr>
          <p:cNvPr id="86" name="TextBox 85"/>
          <p:cNvSpPr txBox="1"/>
          <p:nvPr/>
        </p:nvSpPr>
        <p:spPr>
          <a:xfrm>
            <a:off x="1363484" y="2795125"/>
            <a:ext cx="1354383" cy="400110"/>
          </a:xfrm>
          <a:prstGeom prst="rect">
            <a:avLst/>
          </a:prstGeom>
          <a:noFill/>
        </p:spPr>
        <p:txBody>
          <a:bodyPr wrap="square" rtlCol="0">
            <a:spAutoFit/>
          </a:bodyPr>
          <a:lstStyle/>
          <a:p>
            <a:r>
              <a:rPr lang="en-US" sz="1000" i="1" dirty="0"/>
              <a:t>Line-of-Sight (</a:t>
            </a:r>
            <a:r>
              <a:rPr lang="en-US" sz="1000" i="1" dirty="0" err="1"/>
              <a:t>LoS</a:t>
            </a:r>
            <a:r>
              <a:rPr lang="en-US" sz="1000" i="1" dirty="0"/>
              <a:t>)</a:t>
            </a:r>
          </a:p>
        </p:txBody>
      </p:sp>
      <p:sp>
        <p:nvSpPr>
          <p:cNvPr id="87" name="Freeform 86"/>
          <p:cNvSpPr/>
          <p:nvPr/>
        </p:nvSpPr>
        <p:spPr bwMode="auto">
          <a:xfrm>
            <a:off x="1736409" y="3182598"/>
            <a:ext cx="1252989" cy="464569"/>
          </a:xfrm>
          <a:custGeom>
            <a:avLst/>
            <a:gdLst>
              <a:gd name="connsiteX0" fmla="*/ 0 w 1052186"/>
              <a:gd name="connsiteY0" fmla="*/ 0 h 302089"/>
              <a:gd name="connsiteX1" fmla="*/ 588723 w 1052186"/>
              <a:gd name="connsiteY1" fmla="*/ 275573 h 302089"/>
              <a:gd name="connsiteX2" fmla="*/ 1052186 w 1052186"/>
              <a:gd name="connsiteY2" fmla="*/ 275573 h 302089"/>
            </a:gdLst>
            <a:ahLst/>
            <a:cxnLst>
              <a:cxn ang="0">
                <a:pos x="connsiteX0" y="connsiteY0"/>
              </a:cxn>
              <a:cxn ang="0">
                <a:pos x="connsiteX1" y="connsiteY1"/>
              </a:cxn>
              <a:cxn ang="0">
                <a:pos x="connsiteX2" y="connsiteY2"/>
              </a:cxn>
            </a:cxnLst>
            <a:rect l="l" t="t" r="r" b="b"/>
            <a:pathLst>
              <a:path w="1052186" h="302089">
                <a:moveTo>
                  <a:pt x="0" y="0"/>
                </a:moveTo>
                <a:cubicBezTo>
                  <a:pt x="206679" y="114822"/>
                  <a:pt x="413359" y="229644"/>
                  <a:pt x="588723" y="275573"/>
                </a:cubicBezTo>
                <a:cubicBezTo>
                  <a:pt x="764087" y="321502"/>
                  <a:pt x="908136" y="298537"/>
                  <a:pt x="1052186" y="275573"/>
                </a:cubicBezTo>
              </a:path>
            </a:pathLst>
          </a:custGeom>
          <a:noFill/>
          <a:ln w="952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3" name="Freeform 2"/>
          <p:cNvSpPr/>
          <p:nvPr/>
        </p:nvSpPr>
        <p:spPr bwMode="auto">
          <a:xfrm>
            <a:off x="6892065" y="5624623"/>
            <a:ext cx="1233377" cy="350874"/>
          </a:xfrm>
          <a:custGeom>
            <a:avLst/>
            <a:gdLst>
              <a:gd name="connsiteX0" fmla="*/ 0 w 1233377"/>
              <a:gd name="connsiteY0" fmla="*/ 350874 h 350874"/>
              <a:gd name="connsiteX1" fmla="*/ 318977 w 1233377"/>
              <a:gd name="connsiteY1" fmla="*/ 0 h 350874"/>
              <a:gd name="connsiteX2" fmla="*/ 1233377 w 1233377"/>
              <a:gd name="connsiteY2" fmla="*/ 0 h 350874"/>
              <a:gd name="connsiteX3" fmla="*/ 946298 w 1233377"/>
              <a:gd name="connsiteY3" fmla="*/ 340242 h 350874"/>
              <a:gd name="connsiteX4" fmla="*/ 0 w 1233377"/>
              <a:gd name="connsiteY4" fmla="*/ 350874 h 350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3377" h="350874">
                <a:moveTo>
                  <a:pt x="0" y="350874"/>
                </a:moveTo>
                <a:lnTo>
                  <a:pt x="318977" y="0"/>
                </a:lnTo>
                <a:lnTo>
                  <a:pt x="1233377" y="0"/>
                </a:lnTo>
                <a:lnTo>
                  <a:pt x="946298" y="340242"/>
                </a:lnTo>
                <a:lnTo>
                  <a:pt x="0" y="350874"/>
                </a:lnTo>
                <a:close/>
              </a:path>
            </a:pathLst>
          </a:custGeom>
          <a:solidFill>
            <a:schemeClr val="bg1"/>
          </a:solidFill>
          <a:ln w="9525" cap="flat" cmpd="sng" algn="ctr">
            <a:solidFill>
              <a:schemeClr val="tx1"/>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5" name="Freeform 4"/>
          <p:cNvSpPr/>
          <p:nvPr/>
        </p:nvSpPr>
        <p:spPr bwMode="auto">
          <a:xfrm>
            <a:off x="6881432" y="5007934"/>
            <a:ext cx="637954" cy="967563"/>
          </a:xfrm>
          <a:custGeom>
            <a:avLst/>
            <a:gdLst>
              <a:gd name="connsiteX0" fmla="*/ 0 w 637954"/>
              <a:gd name="connsiteY0" fmla="*/ 967563 h 967563"/>
              <a:gd name="connsiteX1" fmla="*/ 382772 w 637954"/>
              <a:gd name="connsiteY1" fmla="*/ 223284 h 967563"/>
              <a:gd name="connsiteX2" fmla="*/ 637954 w 637954"/>
              <a:gd name="connsiteY2" fmla="*/ 0 h 967563"/>
              <a:gd name="connsiteX3" fmla="*/ 318977 w 637954"/>
              <a:gd name="connsiteY3" fmla="*/ 627321 h 967563"/>
              <a:gd name="connsiteX4" fmla="*/ 0 w 637954"/>
              <a:gd name="connsiteY4" fmla="*/ 967563 h 967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954" h="967563">
                <a:moveTo>
                  <a:pt x="0" y="967563"/>
                </a:moveTo>
                <a:lnTo>
                  <a:pt x="382772" y="223284"/>
                </a:lnTo>
                <a:lnTo>
                  <a:pt x="637954" y="0"/>
                </a:lnTo>
                <a:lnTo>
                  <a:pt x="318977" y="627321"/>
                </a:lnTo>
                <a:lnTo>
                  <a:pt x="0" y="967563"/>
                </a:lnTo>
                <a:close/>
              </a:path>
            </a:pathLst>
          </a:custGeom>
          <a:solidFill>
            <a:schemeClr val="bg1"/>
          </a:solidFill>
          <a:ln w="9525" cap="flat" cmpd="sng" algn="ctr">
            <a:solidFill>
              <a:schemeClr val="tx1"/>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14" name="Cube 13"/>
          <p:cNvSpPr/>
          <p:nvPr/>
        </p:nvSpPr>
        <p:spPr bwMode="auto">
          <a:xfrm>
            <a:off x="7190142" y="5754070"/>
            <a:ext cx="163225" cy="156649"/>
          </a:xfrm>
          <a:prstGeom prst="cube">
            <a:avLst/>
          </a:prstGeom>
          <a:solidFill>
            <a:schemeClr val="accent2">
              <a:lumMod val="75000"/>
            </a:schemeClr>
          </a:solidFill>
          <a:ln w="9525" cap="flat" cmpd="sng" algn="ctr">
            <a:solidFill>
              <a:schemeClr val="tx1"/>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15" name="Can 14"/>
          <p:cNvSpPr/>
          <p:nvPr/>
        </p:nvSpPr>
        <p:spPr bwMode="auto">
          <a:xfrm>
            <a:off x="7730497" y="5555737"/>
            <a:ext cx="141949" cy="224913"/>
          </a:xfrm>
          <a:prstGeom prst="can">
            <a:avLst/>
          </a:prstGeom>
          <a:solidFill>
            <a:schemeClr val="accent1">
              <a:lumMod val="75000"/>
            </a:schemeClr>
          </a:solidFill>
          <a:ln w="9525" cap="flat" cmpd="sng" algn="ctr">
            <a:solidFill>
              <a:schemeClr val="tx1"/>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56" name="Freeform 55"/>
          <p:cNvSpPr/>
          <p:nvPr/>
        </p:nvSpPr>
        <p:spPr bwMode="auto">
          <a:xfrm>
            <a:off x="7488807" y="5815143"/>
            <a:ext cx="309887" cy="102238"/>
          </a:xfrm>
          <a:custGeom>
            <a:avLst/>
            <a:gdLst>
              <a:gd name="connsiteX0" fmla="*/ 0 w 1233377"/>
              <a:gd name="connsiteY0" fmla="*/ 350874 h 350874"/>
              <a:gd name="connsiteX1" fmla="*/ 318977 w 1233377"/>
              <a:gd name="connsiteY1" fmla="*/ 0 h 350874"/>
              <a:gd name="connsiteX2" fmla="*/ 1233377 w 1233377"/>
              <a:gd name="connsiteY2" fmla="*/ 0 h 350874"/>
              <a:gd name="connsiteX3" fmla="*/ 946298 w 1233377"/>
              <a:gd name="connsiteY3" fmla="*/ 340242 h 350874"/>
              <a:gd name="connsiteX4" fmla="*/ 0 w 1233377"/>
              <a:gd name="connsiteY4" fmla="*/ 350874 h 350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3377" h="350874">
                <a:moveTo>
                  <a:pt x="0" y="350874"/>
                </a:moveTo>
                <a:lnTo>
                  <a:pt x="318977" y="0"/>
                </a:lnTo>
                <a:lnTo>
                  <a:pt x="1233377" y="0"/>
                </a:lnTo>
                <a:lnTo>
                  <a:pt x="946298" y="340242"/>
                </a:lnTo>
                <a:lnTo>
                  <a:pt x="0" y="350874"/>
                </a:lnTo>
                <a:close/>
              </a:path>
            </a:pathLst>
          </a:custGeom>
          <a:solidFill>
            <a:schemeClr val="accent1">
              <a:lumMod val="60000"/>
              <a:lumOff val="40000"/>
            </a:schemeClr>
          </a:solidFill>
          <a:ln w="9525" cap="flat" cmpd="sng" algn="ctr">
            <a:solidFill>
              <a:schemeClr val="tx1"/>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cxnSp>
        <p:nvCxnSpPr>
          <p:cNvPr id="60" name="Straight Connector 59"/>
          <p:cNvCxnSpPr/>
          <p:nvPr/>
        </p:nvCxnSpPr>
        <p:spPr bwMode="auto">
          <a:xfrm flipH="1" flipV="1">
            <a:off x="7229271" y="5344607"/>
            <a:ext cx="550624" cy="252137"/>
          </a:xfrm>
          <a:prstGeom prst="line">
            <a:avLst/>
          </a:prstGeom>
          <a:solidFill>
            <a:schemeClr val="accent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7" name="Straight Connector 66"/>
          <p:cNvCxnSpPr/>
          <p:nvPr/>
        </p:nvCxnSpPr>
        <p:spPr bwMode="auto">
          <a:xfrm flipH="1" flipV="1">
            <a:off x="7136977" y="5610506"/>
            <a:ext cx="497825" cy="227389"/>
          </a:xfrm>
          <a:prstGeom prst="line">
            <a:avLst/>
          </a:prstGeom>
          <a:solidFill>
            <a:schemeClr val="accent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 name="Straight Connector 69"/>
          <p:cNvCxnSpPr/>
          <p:nvPr/>
        </p:nvCxnSpPr>
        <p:spPr bwMode="auto">
          <a:xfrm flipH="1" flipV="1">
            <a:off x="7058220" y="5686057"/>
            <a:ext cx="222773" cy="87308"/>
          </a:xfrm>
          <a:prstGeom prst="line">
            <a:avLst/>
          </a:prstGeom>
          <a:solidFill>
            <a:schemeClr val="accent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9" name="Cube 78"/>
          <p:cNvSpPr/>
          <p:nvPr/>
        </p:nvSpPr>
        <p:spPr bwMode="auto">
          <a:xfrm>
            <a:off x="7490864" y="5608083"/>
            <a:ext cx="163225" cy="156649"/>
          </a:xfrm>
          <a:prstGeom prst="cube">
            <a:avLst/>
          </a:prstGeom>
          <a:solidFill>
            <a:schemeClr val="accent4">
              <a:lumMod val="60000"/>
              <a:lumOff val="40000"/>
            </a:schemeClr>
          </a:solidFill>
          <a:ln w="9525" cap="flat" cmpd="sng" algn="ctr">
            <a:solidFill>
              <a:schemeClr val="tx1"/>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cxnSp>
        <p:nvCxnSpPr>
          <p:cNvPr id="80" name="Straight Connector 79"/>
          <p:cNvCxnSpPr/>
          <p:nvPr/>
        </p:nvCxnSpPr>
        <p:spPr bwMode="auto">
          <a:xfrm flipH="1" flipV="1">
            <a:off x="7200776" y="5455857"/>
            <a:ext cx="391282" cy="162859"/>
          </a:xfrm>
          <a:prstGeom prst="line">
            <a:avLst/>
          </a:prstGeom>
          <a:solidFill>
            <a:schemeClr val="accent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8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52835" t="40267" r="21017" b="51013"/>
          <a:stretch/>
        </p:blipFill>
        <p:spPr bwMode="auto">
          <a:xfrm rot="1762665">
            <a:off x="5654359" y="4855197"/>
            <a:ext cx="1557878" cy="395214"/>
          </a:xfrm>
          <a:prstGeom prst="rect">
            <a:avLst/>
          </a:prstGeom>
          <a:noFill/>
          <a:ln>
            <a:noFill/>
          </a:ln>
          <a:effectLst>
            <a:outerShdw dist="35921" sx="1000" sy="1000" algn="ctr" rotWithShape="0">
              <a:schemeClr val="bg2"/>
            </a:outerShdw>
            <a:reflection endPos="0" dist="50800" dir="5400000" sy="-100000" algn="bl" rotWithShape="0"/>
          </a:effectLst>
        </p:spPr>
      </p:pic>
      <p:sp>
        <p:nvSpPr>
          <p:cNvPr id="78" name="Rounded Rectangle 77"/>
          <p:cNvSpPr/>
          <p:nvPr/>
        </p:nvSpPr>
        <p:spPr bwMode="auto">
          <a:xfrm>
            <a:off x="6714838" y="5455857"/>
            <a:ext cx="238893" cy="198333"/>
          </a:xfrm>
          <a:prstGeom prst="roundRect">
            <a:avLst/>
          </a:prstGeom>
          <a:solidFill>
            <a:schemeClr val="bg1"/>
          </a:solidFill>
          <a:ln w="9525" cap="flat" cmpd="sng" algn="ctr">
            <a:no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grpSp>
        <p:nvGrpSpPr>
          <p:cNvPr id="90" name="Group 89"/>
          <p:cNvGrpSpPr>
            <a:grpSpLocks/>
          </p:cNvGrpSpPr>
          <p:nvPr/>
        </p:nvGrpSpPr>
        <p:grpSpPr>
          <a:xfrm rot="17868872">
            <a:off x="5375530" y="4272673"/>
            <a:ext cx="260173" cy="507999"/>
            <a:chOff x="6456362" y="639305"/>
            <a:chExt cx="900782" cy="2566747"/>
          </a:xfrm>
          <a:noFill/>
        </p:grpSpPr>
        <p:sp>
          <p:nvSpPr>
            <p:cNvPr id="91" name="Freeform 90"/>
            <p:cNvSpPr/>
            <p:nvPr/>
          </p:nvSpPr>
          <p:spPr>
            <a:xfrm>
              <a:off x="6489123" y="694545"/>
              <a:ext cx="823361" cy="2511507"/>
            </a:xfrm>
            <a:custGeom>
              <a:avLst/>
              <a:gdLst>
                <a:gd name="connsiteX0" fmla="*/ 405245 w 823361"/>
                <a:gd name="connsiteY0" fmla="*/ 6841 h 2511507"/>
                <a:gd name="connsiteX1" fmla="*/ 88322 w 823361"/>
                <a:gd name="connsiteY1" fmla="*/ 1206991 h 2511507"/>
                <a:gd name="connsiteX2" fmla="*/ 0 w 823361"/>
                <a:gd name="connsiteY2" fmla="*/ 1840837 h 2511507"/>
                <a:gd name="connsiteX3" fmla="*/ 88322 w 823361"/>
                <a:gd name="connsiteY3" fmla="*/ 2329210 h 2511507"/>
                <a:gd name="connsiteX4" fmla="*/ 322118 w 823361"/>
                <a:gd name="connsiteY4" fmla="*/ 2495464 h 2511507"/>
                <a:gd name="connsiteX5" fmla="*/ 529936 w 823361"/>
                <a:gd name="connsiteY5" fmla="*/ 2490269 h 2511507"/>
                <a:gd name="connsiteX6" fmla="*/ 701386 w 823361"/>
                <a:gd name="connsiteY6" fmla="*/ 2365578 h 2511507"/>
                <a:gd name="connsiteX7" fmla="*/ 800100 w 823361"/>
                <a:gd name="connsiteY7" fmla="*/ 2079828 h 2511507"/>
                <a:gd name="connsiteX8" fmla="*/ 820882 w 823361"/>
                <a:gd name="connsiteY8" fmla="*/ 1809664 h 2511507"/>
                <a:gd name="connsiteX9" fmla="*/ 758536 w 823361"/>
                <a:gd name="connsiteY9" fmla="*/ 1352464 h 2511507"/>
                <a:gd name="connsiteX10" fmla="*/ 623454 w 823361"/>
                <a:gd name="connsiteY10" fmla="*/ 744596 h 2511507"/>
                <a:gd name="connsiteX11" fmla="*/ 405245 w 823361"/>
                <a:gd name="connsiteY11" fmla="*/ 6841 h 251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3361" h="2511507">
                  <a:moveTo>
                    <a:pt x="405245" y="6841"/>
                  </a:moveTo>
                  <a:cubicBezTo>
                    <a:pt x="316056" y="83907"/>
                    <a:pt x="155863" y="901325"/>
                    <a:pt x="88322" y="1206991"/>
                  </a:cubicBezTo>
                  <a:cubicBezTo>
                    <a:pt x="20781" y="1512657"/>
                    <a:pt x="0" y="1653801"/>
                    <a:pt x="0" y="1840837"/>
                  </a:cubicBezTo>
                  <a:cubicBezTo>
                    <a:pt x="0" y="2027873"/>
                    <a:pt x="34636" y="2220106"/>
                    <a:pt x="88322" y="2329210"/>
                  </a:cubicBezTo>
                  <a:cubicBezTo>
                    <a:pt x="142008" y="2438314"/>
                    <a:pt x="248516" y="2468621"/>
                    <a:pt x="322118" y="2495464"/>
                  </a:cubicBezTo>
                  <a:cubicBezTo>
                    <a:pt x="395720" y="2522307"/>
                    <a:pt x="466725" y="2511917"/>
                    <a:pt x="529936" y="2490269"/>
                  </a:cubicBezTo>
                  <a:cubicBezTo>
                    <a:pt x="593147" y="2468621"/>
                    <a:pt x="656359" y="2433985"/>
                    <a:pt x="701386" y="2365578"/>
                  </a:cubicBezTo>
                  <a:cubicBezTo>
                    <a:pt x="746413" y="2297171"/>
                    <a:pt x="780184" y="2172480"/>
                    <a:pt x="800100" y="2079828"/>
                  </a:cubicBezTo>
                  <a:cubicBezTo>
                    <a:pt x="820016" y="1987176"/>
                    <a:pt x="827809" y="1930891"/>
                    <a:pt x="820882" y="1809664"/>
                  </a:cubicBezTo>
                  <a:cubicBezTo>
                    <a:pt x="813955" y="1688437"/>
                    <a:pt x="791441" y="1529975"/>
                    <a:pt x="758536" y="1352464"/>
                  </a:cubicBezTo>
                  <a:cubicBezTo>
                    <a:pt x="725631" y="1174953"/>
                    <a:pt x="681470" y="964537"/>
                    <a:pt x="623454" y="744596"/>
                  </a:cubicBezTo>
                  <a:cubicBezTo>
                    <a:pt x="565438" y="524655"/>
                    <a:pt x="494434" y="-70225"/>
                    <a:pt x="405245" y="6841"/>
                  </a:cubicBezTo>
                  <a:close/>
                </a:path>
              </a:pathLst>
            </a:cu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Freeform 91"/>
            <p:cNvSpPr/>
            <p:nvPr/>
          </p:nvSpPr>
          <p:spPr>
            <a:xfrm>
              <a:off x="6456362" y="690391"/>
              <a:ext cx="450540" cy="478595"/>
            </a:xfrm>
            <a:custGeom>
              <a:avLst/>
              <a:gdLst>
                <a:gd name="connsiteX0" fmla="*/ 447188 w 450540"/>
                <a:gd name="connsiteY0" fmla="*/ 604 h 478595"/>
                <a:gd name="connsiteX1" fmla="*/ 203001 w 450540"/>
                <a:gd name="connsiteY1" fmla="*/ 166859 h 478595"/>
                <a:gd name="connsiteX2" fmla="*/ 41942 w 450540"/>
                <a:gd name="connsiteY2" fmla="*/ 301941 h 478595"/>
                <a:gd name="connsiteX3" fmla="*/ 379 w 450540"/>
                <a:gd name="connsiteY3" fmla="*/ 390264 h 478595"/>
                <a:gd name="connsiteX4" fmla="*/ 57529 w 450540"/>
                <a:gd name="connsiteY4" fmla="*/ 478586 h 478595"/>
                <a:gd name="connsiteX5" fmla="*/ 223783 w 450540"/>
                <a:gd name="connsiteY5" fmla="*/ 385068 h 478595"/>
                <a:gd name="connsiteX6" fmla="*/ 338083 w 450540"/>
                <a:gd name="connsiteY6" fmla="*/ 229204 h 478595"/>
                <a:gd name="connsiteX7" fmla="*/ 447188 w 450540"/>
                <a:gd name="connsiteY7" fmla="*/ 604 h 478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0540" h="478595">
                  <a:moveTo>
                    <a:pt x="447188" y="604"/>
                  </a:moveTo>
                  <a:cubicBezTo>
                    <a:pt x="424674" y="-9787"/>
                    <a:pt x="270542" y="116636"/>
                    <a:pt x="203001" y="166859"/>
                  </a:cubicBezTo>
                  <a:cubicBezTo>
                    <a:pt x="135460" y="217082"/>
                    <a:pt x="75712" y="264707"/>
                    <a:pt x="41942" y="301941"/>
                  </a:cubicBezTo>
                  <a:cubicBezTo>
                    <a:pt x="8172" y="339175"/>
                    <a:pt x="-2219" y="360823"/>
                    <a:pt x="379" y="390264"/>
                  </a:cubicBezTo>
                  <a:cubicBezTo>
                    <a:pt x="2977" y="419705"/>
                    <a:pt x="20295" y="479452"/>
                    <a:pt x="57529" y="478586"/>
                  </a:cubicBezTo>
                  <a:cubicBezTo>
                    <a:pt x="94763" y="477720"/>
                    <a:pt x="177024" y="426632"/>
                    <a:pt x="223783" y="385068"/>
                  </a:cubicBezTo>
                  <a:cubicBezTo>
                    <a:pt x="270542" y="343504"/>
                    <a:pt x="303447" y="286354"/>
                    <a:pt x="338083" y="229204"/>
                  </a:cubicBezTo>
                  <a:cubicBezTo>
                    <a:pt x="372719" y="172054"/>
                    <a:pt x="469702" y="10995"/>
                    <a:pt x="447188" y="604"/>
                  </a:cubicBezTo>
                  <a:close/>
                </a:path>
              </a:pathLst>
            </a:cu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Freeform 92"/>
            <p:cNvSpPr/>
            <p:nvPr/>
          </p:nvSpPr>
          <p:spPr>
            <a:xfrm>
              <a:off x="6904530" y="691940"/>
              <a:ext cx="452614" cy="475600"/>
            </a:xfrm>
            <a:custGeom>
              <a:avLst/>
              <a:gdLst>
                <a:gd name="connsiteX0" fmla="*/ 229 w 452614"/>
                <a:gd name="connsiteY0" fmla="*/ 9446 h 475600"/>
                <a:gd name="connsiteX1" fmla="*/ 176875 w 452614"/>
                <a:gd name="connsiteY1" fmla="*/ 315978 h 475600"/>
                <a:gd name="connsiteX2" fmla="*/ 337934 w 452614"/>
                <a:gd name="connsiteY2" fmla="*/ 466646 h 475600"/>
                <a:gd name="connsiteX3" fmla="*/ 441843 w 452614"/>
                <a:gd name="connsiteY3" fmla="*/ 440669 h 475600"/>
                <a:gd name="connsiteX4" fmla="*/ 415865 w 452614"/>
                <a:gd name="connsiteY4" fmla="*/ 295196 h 475600"/>
                <a:gd name="connsiteX5" fmla="*/ 145702 w 452614"/>
                <a:gd name="connsiteY5" fmla="*/ 97769 h 475600"/>
                <a:gd name="connsiteX6" fmla="*/ 229 w 452614"/>
                <a:gd name="connsiteY6" fmla="*/ 9446 h 47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2614" h="475600">
                  <a:moveTo>
                    <a:pt x="229" y="9446"/>
                  </a:moveTo>
                  <a:cubicBezTo>
                    <a:pt x="5425" y="45814"/>
                    <a:pt x="120591" y="239778"/>
                    <a:pt x="176875" y="315978"/>
                  </a:cubicBezTo>
                  <a:cubicBezTo>
                    <a:pt x="233159" y="392178"/>
                    <a:pt x="293773" y="445864"/>
                    <a:pt x="337934" y="466646"/>
                  </a:cubicBezTo>
                  <a:cubicBezTo>
                    <a:pt x="382095" y="487428"/>
                    <a:pt x="428855" y="469244"/>
                    <a:pt x="441843" y="440669"/>
                  </a:cubicBezTo>
                  <a:cubicBezTo>
                    <a:pt x="454831" y="412094"/>
                    <a:pt x="465222" y="352346"/>
                    <a:pt x="415865" y="295196"/>
                  </a:cubicBezTo>
                  <a:cubicBezTo>
                    <a:pt x="366508" y="238046"/>
                    <a:pt x="212377" y="145394"/>
                    <a:pt x="145702" y="97769"/>
                  </a:cubicBezTo>
                  <a:cubicBezTo>
                    <a:pt x="79027" y="50144"/>
                    <a:pt x="-4967" y="-26922"/>
                    <a:pt x="229" y="9446"/>
                  </a:cubicBezTo>
                  <a:close/>
                </a:path>
              </a:pathLst>
            </a:cu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Freeform 93"/>
            <p:cNvSpPr/>
            <p:nvPr/>
          </p:nvSpPr>
          <p:spPr>
            <a:xfrm>
              <a:off x="6588837" y="639305"/>
              <a:ext cx="319482" cy="126052"/>
            </a:xfrm>
            <a:custGeom>
              <a:avLst/>
              <a:gdLst>
                <a:gd name="connsiteX0" fmla="*/ 319479 w 319482"/>
                <a:gd name="connsiteY0" fmla="*/ 48121 h 126052"/>
                <a:gd name="connsiteX1" fmla="*/ 111661 w 319482"/>
                <a:gd name="connsiteY1" fmla="*/ 6557 h 126052"/>
                <a:gd name="connsiteX2" fmla="*/ 18143 w 319482"/>
                <a:gd name="connsiteY2" fmla="*/ 6557 h 126052"/>
                <a:gd name="connsiteX3" fmla="*/ 7752 w 319482"/>
                <a:gd name="connsiteY3" fmla="*/ 68902 h 126052"/>
                <a:gd name="connsiteX4" fmla="*/ 106465 w 319482"/>
                <a:gd name="connsiteY4" fmla="*/ 126052 h 126052"/>
                <a:gd name="connsiteX5" fmla="*/ 319479 w 319482"/>
                <a:gd name="connsiteY5" fmla="*/ 48121 h 126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482" h="126052">
                  <a:moveTo>
                    <a:pt x="319479" y="48121"/>
                  </a:moveTo>
                  <a:cubicBezTo>
                    <a:pt x="320345" y="28205"/>
                    <a:pt x="161884" y="13484"/>
                    <a:pt x="111661" y="6557"/>
                  </a:cubicBezTo>
                  <a:cubicBezTo>
                    <a:pt x="61438" y="-370"/>
                    <a:pt x="35461" y="-3834"/>
                    <a:pt x="18143" y="6557"/>
                  </a:cubicBezTo>
                  <a:cubicBezTo>
                    <a:pt x="825" y="16948"/>
                    <a:pt x="-6968" y="48986"/>
                    <a:pt x="7752" y="68902"/>
                  </a:cubicBezTo>
                  <a:cubicBezTo>
                    <a:pt x="22472" y="88818"/>
                    <a:pt x="53645" y="126052"/>
                    <a:pt x="106465" y="126052"/>
                  </a:cubicBezTo>
                  <a:cubicBezTo>
                    <a:pt x="159285" y="126052"/>
                    <a:pt x="318613" y="68037"/>
                    <a:pt x="319479" y="48121"/>
                  </a:cubicBezTo>
                  <a:close/>
                </a:path>
              </a:pathLst>
            </a:cu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reeform 94"/>
            <p:cNvSpPr/>
            <p:nvPr/>
          </p:nvSpPr>
          <p:spPr>
            <a:xfrm>
              <a:off x="6886215" y="645270"/>
              <a:ext cx="314830" cy="124933"/>
            </a:xfrm>
            <a:custGeom>
              <a:avLst/>
              <a:gdLst>
                <a:gd name="connsiteX0" fmla="*/ 1478 w 314830"/>
                <a:gd name="connsiteY0" fmla="*/ 29534 h 124933"/>
                <a:gd name="connsiteX1" fmla="*/ 282033 w 314830"/>
                <a:gd name="connsiteY1" fmla="*/ 3557 h 124933"/>
                <a:gd name="connsiteX2" fmla="*/ 297619 w 314830"/>
                <a:gd name="connsiteY2" fmla="*/ 97075 h 124933"/>
                <a:gd name="connsiteX3" fmla="*/ 178124 w 314830"/>
                <a:gd name="connsiteY3" fmla="*/ 123052 h 124933"/>
                <a:gd name="connsiteX4" fmla="*/ 1478 w 314830"/>
                <a:gd name="connsiteY4" fmla="*/ 29534 h 124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830" h="124933">
                  <a:moveTo>
                    <a:pt x="1478" y="29534"/>
                  </a:moveTo>
                  <a:cubicBezTo>
                    <a:pt x="18796" y="9618"/>
                    <a:pt x="232676" y="-7700"/>
                    <a:pt x="282033" y="3557"/>
                  </a:cubicBezTo>
                  <a:cubicBezTo>
                    <a:pt x="331390" y="14814"/>
                    <a:pt x="314937" y="77159"/>
                    <a:pt x="297619" y="97075"/>
                  </a:cubicBezTo>
                  <a:cubicBezTo>
                    <a:pt x="280301" y="116991"/>
                    <a:pt x="232676" y="129979"/>
                    <a:pt x="178124" y="123052"/>
                  </a:cubicBezTo>
                  <a:cubicBezTo>
                    <a:pt x="123572" y="116125"/>
                    <a:pt x="-15840" y="49450"/>
                    <a:pt x="1478" y="29534"/>
                  </a:cubicBezTo>
                  <a:close/>
                </a:path>
              </a:pathLst>
            </a:custGeom>
            <a:grp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2" name="Rectangle 81"/>
          <p:cNvSpPr/>
          <p:nvPr/>
        </p:nvSpPr>
        <p:spPr>
          <a:xfrm>
            <a:off x="4684138" y="4705949"/>
            <a:ext cx="1023037" cy="246221"/>
          </a:xfrm>
          <a:prstGeom prst="rect">
            <a:avLst/>
          </a:prstGeom>
        </p:spPr>
        <p:txBody>
          <a:bodyPr wrap="none">
            <a:spAutoFit/>
          </a:bodyPr>
          <a:lstStyle/>
          <a:p>
            <a:r>
              <a:rPr lang="en-US" sz="1000" i="1" dirty="0"/>
              <a:t>SAR antenna</a:t>
            </a:r>
            <a:endParaRPr lang="en-US" sz="1000" dirty="0"/>
          </a:p>
        </p:txBody>
      </p:sp>
      <p:sp>
        <p:nvSpPr>
          <p:cNvPr id="96" name="Rectangle 95"/>
          <p:cNvSpPr/>
          <p:nvPr/>
        </p:nvSpPr>
        <p:spPr>
          <a:xfrm>
            <a:off x="5495063" y="5154913"/>
            <a:ext cx="966779" cy="400110"/>
          </a:xfrm>
          <a:prstGeom prst="rect">
            <a:avLst/>
          </a:prstGeom>
        </p:spPr>
        <p:txBody>
          <a:bodyPr wrap="square">
            <a:spAutoFit/>
          </a:bodyPr>
          <a:lstStyle/>
          <a:p>
            <a:r>
              <a:rPr lang="en-US" sz="1000" i="1" dirty="0"/>
              <a:t>Slant-range (</a:t>
            </a:r>
            <a:r>
              <a:rPr lang="en-US" sz="1000" i="1" dirty="0" err="1"/>
              <a:t>LoS</a:t>
            </a:r>
            <a:r>
              <a:rPr lang="en-US" sz="1000" i="1" dirty="0"/>
              <a:t>)</a:t>
            </a:r>
            <a:endParaRPr lang="en-US" sz="1000" dirty="0"/>
          </a:p>
        </p:txBody>
      </p:sp>
      <p:sp>
        <p:nvSpPr>
          <p:cNvPr id="97" name="Rectangle 96"/>
          <p:cNvSpPr/>
          <p:nvPr/>
        </p:nvSpPr>
        <p:spPr>
          <a:xfrm>
            <a:off x="6881723" y="6002430"/>
            <a:ext cx="1434693" cy="252067"/>
          </a:xfrm>
          <a:prstGeom prst="rect">
            <a:avLst/>
          </a:prstGeom>
        </p:spPr>
        <p:txBody>
          <a:bodyPr wrap="square">
            <a:spAutoFit/>
          </a:bodyPr>
          <a:lstStyle/>
          <a:p>
            <a:r>
              <a:rPr lang="en-US" sz="1000" i="1" dirty="0"/>
              <a:t>SAR resolution cell</a:t>
            </a:r>
            <a:endParaRPr lang="en-US" sz="1000" dirty="0"/>
          </a:p>
        </p:txBody>
      </p:sp>
      <p:cxnSp>
        <p:nvCxnSpPr>
          <p:cNvPr id="98" name="Straight Connector 97"/>
          <p:cNvCxnSpPr>
            <a:stCxn id="43" idx="5"/>
          </p:cNvCxnSpPr>
          <p:nvPr/>
        </p:nvCxnSpPr>
        <p:spPr>
          <a:xfrm>
            <a:off x="1012785" y="2923281"/>
            <a:ext cx="1326967" cy="2809975"/>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02" name="Arc 101"/>
          <p:cNvSpPr/>
          <p:nvPr/>
        </p:nvSpPr>
        <p:spPr>
          <a:xfrm rot="6539911">
            <a:off x="927419" y="2817483"/>
            <a:ext cx="572989" cy="535113"/>
          </a:xfrm>
          <a:prstGeom prst="arc">
            <a:avLst>
              <a:gd name="adj1" fmla="val 17274999"/>
              <a:gd name="adj2" fmla="val 20153259"/>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3" name="TextBox 102"/>
          <p:cNvSpPr txBox="1"/>
          <p:nvPr/>
        </p:nvSpPr>
        <p:spPr>
          <a:xfrm>
            <a:off x="1144712" y="3340546"/>
            <a:ext cx="782771" cy="400110"/>
          </a:xfrm>
          <a:prstGeom prst="rect">
            <a:avLst/>
          </a:prstGeom>
          <a:noFill/>
        </p:spPr>
        <p:txBody>
          <a:bodyPr wrap="square" rtlCol="0">
            <a:spAutoFit/>
          </a:bodyPr>
          <a:lstStyle/>
          <a:p>
            <a:r>
              <a:rPr lang="en-US" sz="1000" i="1" dirty="0"/>
              <a:t>Squint angle</a:t>
            </a:r>
          </a:p>
        </p:txBody>
      </p:sp>
      <p:sp>
        <p:nvSpPr>
          <p:cNvPr id="106" name="Freeform 105"/>
          <p:cNvSpPr/>
          <p:nvPr/>
        </p:nvSpPr>
        <p:spPr bwMode="auto">
          <a:xfrm>
            <a:off x="3721395" y="5082363"/>
            <a:ext cx="3179135" cy="1091193"/>
          </a:xfrm>
          <a:custGeom>
            <a:avLst/>
            <a:gdLst>
              <a:gd name="connsiteX0" fmla="*/ 0 w 3179135"/>
              <a:gd name="connsiteY0" fmla="*/ 0 h 1091193"/>
              <a:gd name="connsiteX1" fmla="*/ 1839433 w 3179135"/>
              <a:gd name="connsiteY1" fmla="*/ 988828 h 1091193"/>
              <a:gd name="connsiteX2" fmla="*/ 3179135 w 3179135"/>
              <a:gd name="connsiteY2" fmla="*/ 1010093 h 1091193"/>
            </a:gdLst>
            <a:ahLst/>
            <a:cxnLst>
              <a:cxn ang="0">
                <a:pos x="connsiteX0" y="connsiteY0"/>
              </a:cxn>
              <a:cxn ang="0">
                <a:pos x="connsiteX1" y="connsiteY1"/>
              </a:cxn>
              <a:cxn ang="0">
                <a:pos x="connsiteX2" y="connsiteY2"/>
              </a:cxn>
            </a:cxnLst>
            <a:rect l="l" t="t" r="r" b="b"/>
            <a:pathLst>
              <a:path w="3179135" h="1091193">
                <a:moveTo>
                  <a:pt x="0" y="0"/>
                </a:moveTo>
                <a:cubicBezTo>
                  <a:pt x="654788" y="410239"/>
                  <a:pt x="1309577" y="820479"/>
                  <a:pt x="1839433" y="988828"/>
                </a:cubicBezTo>
                <a:cubicBezTo>
                  <a:pt x="2369289" y="1157177"/>
                  <a:pt x="2774212" y="1083635"/>
                  <a:pt x="3179135" y="1010093"/>
                </a:cubicBezTo>
              </a:path>
            </a:pathLst>
          </a:custGeom>
          <a:noFill/>
          <a:ln w="952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Tree>
    <p:extLst>
      <p:ext uri="{BB962C8B-B14F-4D97-AF65-F5344CB8AC3E}">
        <p14:creationId xmlns:p14="http://schemas.microsoft.com/office/powerpoint/2010/main" val="2875923982"/>
      </p:ext>
    </p:extLst>
  </p:cSld>
  <p:clrMapOvr>
    <a:masterClrMapping/>
  </p:clrMapOvr>
  <mc:AlternateContent xmlns:mc="http://schemas.openxmlformats.org/markup-compatibility/2006" xmlns:p14="http://schemas.microsoft.com/office/powerpoint/2010/main">
    <mc:Choice Requires="p14">
      <p:transition spd="slow" p14:dur="2000" advTm="73534"/>
    </mc:Choice>
    <mc:Fallback xmlns="">
      <p:transition spd="slow" advTm="73534"/>
    </mc:Fallback>
  </mc:AlternateContent>
  <p:extLst mod="1"/>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735985"/>
            <a:ext cx="7772400" cy="382397"/>
          </a:xfrm>
        </p:spPr>
        <p:txBody>
          <a:bodyPr/>
          <a:lstStyle/>
          <a:p>
            <a:r>
              <a:rPr lang="da-DK" dirty="0" err="1"/>
              <a:t>Interferometry</a:t>
            </a:r>
            <a:r>
              <a:rPr lang="da-DK" dirty="0"/>
              <a:t> </a:t>
            </a:r>
            <a:r>
              <a:rPr lang="da-DK" dirty="0" err="1"/>
              <a:t>working</a:t>
            </a:r>
            <a:r>
              <a:rPr lang="da-DK" dirty="0"/>
              <a:t> </a:t>
            </a:r>
            <a:r>
              <a:rPr lang="da-DK" dirty="0" err="1"/>
              <a:t>principle</a:t>
            </a:r>
            <a:r>
              <a:rPr lang="da-DK" dirty="0"/>
              <a:t> 2/2</a:t>
            </a:r>
            <a:endParaRPr lang="en-US" dirty="0"/>
          </a:p>
        </p:txBody>
      </p:sp>
      <p:sp>
        <p:nvSpPr>
          <p:cNvPr id="4" name="Slide Number Placeholder 3"/>
          <p:cNvSpPr>
            <a:spLocks noGrp="1"/>
          </p:cNvSpPr>
          <p:nvPr>
            <p:ph type="sldNum" sz="quarter" idx="12"/>
          </p:nvPr>
        </p:nvSpPr>
        <p:spPr/>
        <p:txBody>
          <a:bodyPr/>
          <a:lstStyle/>
          <a:p>
            <a:fld id="{103EA872-A674-449B-A120-B97244F8E91D}" type="slidenum">
              <a:rPr lang="da-DK" smtClean="0"/>
              <a:pPr/>
              <a:t>21</a:t>
            </a:fld>
            <a:endParaRPr lang="da-DK" dirty="0"/>
          </a:p>
        </p:txBody>
      </p:sp>
      <p:sp>
        <p:nvSpPr>
          <p:cNvPr id="6" name="Rectangle 5"/>
          <p:cNvSpPr/>
          <p:nvPr/>
        </p:nvSpPr>
        <p:spPr>
          <a:xfrm>
            <a:off x="6375005" y="2878266"/>
            <a:ext cx="1452705" cy="307777"/>
          </a:xfrm>
          <a:prstGeom prst="rect">
            <a:avLst/>
          </a:prstGeom>
        </p:spPr>
        <p:txBody>
          <a:bodyPr wrap="none">
            <a:spAutoFit/>
          </a:bodyPr>
          <a:lstStyle/>
          <a:p>
            <a:pPr>
              <a:spcBef>
                <a:spcPct val="0"/>
              </a:spcBef>
            </a:pPr>
            <a:r>
              <a:rPr lang="en-US" sz="1400" dirty="0" err="1">
                <a:solidFill>
                  <a:srgbClr val="0070C0"/>
                </a:solidFill>
                <a:latin typeface="+mj-lt"/>
              </a:rPr>
              <a:t>Interferogram</a:t>
            </a:r>
            <a:endParaRPr lang="en-US" sz="1400" dirty="0">
              <a:solidFill>
                <a:srgbClr val="0070C0"/>
              </a:solidFill>
              <a:latin typeface="+mj-lt"/>
            </a:endParaRPr>
          </a:p>
        </p:txBody>
      </p:sp>
      <p:sp>
        <p:nvSpPr>
          <p:cNvPr id="7" name="Equal 6"/>
          <p:cNvSpPr/>
          <p:nvPr/>
        </p:nvSpPr>
        <p:spPr bwMode="auto">
          <a:xfrm rot="5400000">
            <a:off x="4905089" y="4443278"/>
            <a:ext cx="286018" cy="263164"/>
          </a:xfrm>
          <a:prstGeom prst="mathEqual">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111" charset="0"/>
              <a:ea typeface="ＭＳ Ｐゴシック" pitchFamily="-111" charset="-128"/>
              <a:cs typeface="ＭＳ Ｐゴシック" pitchFamily="-111" charset="-128"/>
            </a:endParaRPr>
          </a:p>
        </p:txBody>
      </p:sp>
      <p:sp>
        <p:nvSpPr>
          <p:cNvPr id="8" name="Equal 7"/>
          <p:cNvSpPr/>
          <p:nvPr/>
        </p:nvSpPr>
        <p:spPr bwMode="auto">
          <a:xfrm rot="5400000">
            <a:off x="7930190" y="4507974"/>
            <a:ext cx="286018" cy="263164"/>
          </a:xfrm>
          <a:prstGeom prst="mathEqual">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111" charset="0"/>
              <a:ea typeface="ＭＳ Ｐゴシック" pitchFamily="-111" charset="-128"/>
              <a:cs typeface="ＭＳ Ｐゴシック" pitchFamily="-111" charset="-128"/>
            </a:endParaRPr>
          </a:p>
        </p:txBody>
      </p:sp>
      <p:sp>
        <p:nvSpPr>
          <p:cNvPr id="9" name="Equal 8"/>
          <p:cNvSpPr/>
          <p:nvPr/>
        </p:nvSpPr>
        <p:spPr bwMode="auto">
          <a:xfrm rot="5400000">
            <a:off x="6601323" y="4511457"/>
            <a:ext cx="286018" cy="263164"/>
          </a:xfrm>
          <a:prstGeom prst="mathEqual">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111" charset="0"/>
              <a:ea typeface="ＭＳ Ｐゴシック" pitchFamily="-111" charset="-128"/>
              <a:cs typeface="ＭＳ Ｐゴシック" pitchFamily="-111" charset="-128"/>
            </a:endParaRPr>
          </a:p>
        </p:txBody>
      </p:sp>
      <p:graphicFrame>
        <p:nvGraphicFramePr>
          <p:cNvPr id="10" name="Object 9"/>
          <p:cNvGraphicFramePr>
            <a:graphicFrameLocks noChangeAspect="1"/>
          </p:cNvGraphicFramePr>
          <p:nvPr>
            <p:extLst/>
          </p:nvPr>
        </p:nvGraphicFramePr>
        <p:xfrm>
          <a:off x="4184650" y="4849813"/>
          <a:ext cx="1624013" cy="385762"/>
        </p:xfrm>
        <a:graphic>
          <a:graphicData uri="http://schemas.openxmlformats.org/presentationml/2006/ole">
            <mc:AlternateContent xmlns:mc="http://schemas.openxmlformats.org/markup-compatibility/2006">
              <mc:Choice xmlns:v="urn:schemas-microsoft-com:vml" Requires="v">
                <p:oleObj spid="_x0000_s24794" name="Equation" r:id="rId4" imgW="1015920" imgH="241200" progId="Equation.3">
                  <p:embed/>
                </p:oleObj>
              </mc:Choice>
              <mc:Fallback>
                <p:oleObj name="Equation" r:id="rId4" imgW="1015920" imgH="241200" progId="Equation.3">
                  <p:embed/>
                  <p:pic>
                    <p:nvPicPr>
                      <p:cNvPr id="0" name=""/>
                      <p:cNvPicPr/>
                      <p:nvPr/>
                    </p:nvPicPr>
                    <p:blipFill>
                      <a:blip r:embed="rId5"/>
                      <a:stretch>
                        <a:fillRect/>
                      </a:stretch>
                    </p:blipFill>
                    <p:spPr>
                      <a:xfrm>
                        <a:off x="4184650" y="4849813"/>
                        <a:ext cx="1624013" cy="385762"/>
                      </a:xfrm>
                      <a:prstGeom prst="rect">
                        <a:avLst/>
                      </a:prstGeom>
                    </p:spPr>
                  </p:pic>
                </p:oleObj>
              </mc:Fallback>
            </mc:AlternateContent>
          </a:graphicData>
        </a:graphic>
      </p:graphicFrame>
      <p:sp>
        <p:nvSpPr>
          <p:cNvPr id="11" name="Oval 10"/>
          <p:cNvSpPr/>
          <p:nvPr/>
        </p:nvSpPr>
        <p:spPr bwMode="auto">
          <a:xfrm>
            <a:off x="8540445" y="3755132"/>
            <a:ext cx="496051" cy="313063"/>
          </a:xfrm>
          <a:prstGeom prst="ellipse">
            <a:avLst/>
          </a:prstGeom>
          <a:noFill/>
          <a:ln w="9525" cap="flat" cmpd="sng" algn="ctr">
            <a:solidFill>
              <a:srgbClr val="3366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111" charset="0"/>
              <a:ea typeface="ＭＳ Ｐゴシック" pitchFamily="-111" charset="-128"/>
              <a:cs typeface="ＭＳ Ｐゴシック" pitchFamily="-111" charset="-128"/>
            </a:endParaRPr>
          </a:p>
        </p:txBody>
      </p:sp>
      <p:graphicFrame>
        <p:nvGraphicFramePr>
          <p:cNvPr id="12" name="Object 11"/>
          <p:cNvGraphicFramePr>
            <a:graphicFrameLocks noChangeAspect="1"/>
          </p:cNvGraphicFramePr>
          <p:nvPr>
            <p:extLst/>
          </p:nvPr>
        </p:nvGraphicFramePr>
        <p:xfrm>
          <a:off x="6567488" y="4826000"/>
          <a:ext cx="487362" cy="366713"/>
        </p:xfrm>
        <a:graphic>
          <a:graphicData uri="http://schemas.openxmlformats.org/presentationml/2006/ole">
            <mc:AlternateContent xmlns:mc="http://schemas.openxmlformats.org/markup-compatibility/2006">
              <mc:Choice xmlns:v="urn:schemas-microsoft-com:vml" Requires="v">
                <p:oleObj spid="_x0000_s24795" name="Equation" r:id="rId6" imgW="304560" imgH="228600" progId="Equation.3">
                  <p:embed/>
                </p:oleObj>
              </mc:Choice>
              <mc:Fallback>
                <p:oleObj name="Equation" r:id="rId6" imgW="304560" imgH="228600" progId="Equation.3">
                  <p:embed/>
                  <p:pic>
                    <p:nvPicPr>
                      <p:cNvPr id="0" name=""/>
                      <p:cNvPicPr/>
                      <p:nvPr/>
                    </p:nvPicPr>
                    <p:blipFill>
                      <a:blip r:embed="rId7"/>
                      <a:stretch>
                        <a:fillRect/>
                      </a:stretch>
                    </p:blipFill>
                    <p:spPr>
                      <a:xfrm>
                        <a:off x="6567488" y="4826000"/>
                        <a:ext cx="487362" cy="366713"/>
                      </a:xfrm>
                      <a:prstGeom prst="rect">
                        <a:avLst/>
                      </a:prstGeom>
                    </p:spPr>
                  </p:pic>
                </p:oleObj>
              </mc:Fallback>
            </mc:AlternateContent>
          </a:graphicData>
        </a:graphic>
      </p:graphicFrame>
      <p:graphicFrame>
        <p:nvGraphicFramePr>
          <p:cNvPr id="13" name="Object 12"/>
          <p:cNvGraphicFramePr>
            <a:graphicFrameLocks noChangeAspect="1"/>
          </p:cNvGraphicFramePr>
          <p:nvPr>
            <p:extLst/>
          </p:nvPr>
        </p:nvGraphicFramePr>
        <p:xfrm>
          <a:off x="7695954" y="4797152"/>
          <a:ext cx="973137" cy="365125"/>
        </p:xfrm>
        <a:graphic>
          <a:graphicData uri="http://schemas.openxmlformats.org/presentationml/2006/ole">
            <mc:AlternateContent xmlns:mc="http://schemas.openxmlformats.org/markup-compatibility/2006">
              <mc:Choice xmlns:v="urn:schemas-microsoft-com:vml" Requires="v">
                <p:oleObj spid="_x0000_s24796" name="Equation" r:id="rId8" imgW="609480" imgH="228600" progId="Equation.3">
                  <p:embed/>
                </p:oleObj>
              </mc:Choice>
              <mc:Fallback>
                <p:oleObj name="Equation" r:id="rId8" imgW="609480" imgH="228600" progId="Equation.3">
                  <p:embed/>
                  <p:pic>
                    <p:nvPicPr>
                      <p:cNvPr id="0" name=""/>
                      <p:cNvPicPr/>
                      <p:nvPr/>
                    </p:nvPicPr>
                    <p:blipFill>
                      <a:blip r:embed="rId9"/>
                      <a:stretch>
                        <a:fillRect/>
                      </a:stretch>
                    </p:blipFill>
                    <p:spPr>
                      <a:xfrm>
                        <a:off x="7695954" y="4797152"/>
                        <a:ext cx="973137" cy="365125"/>
                      </a:xfrm>
                      <a:prstGeom prst="rect">
                        <a:avLst/>
                      </a:prstGeom>
                    </p:spPr>
                  </p:pic>
                </p:oleObj>
              </mc:Fallback>
            </mc:AlternateContent>
          </a:graphicData>
        </a:graphic>
      </p:graphicFrame>
      <p:sp>
        <p:nvSpPr>
          <p:cNvPr id="14" name="Rectangle 13"/>
          <p:cNvSpPr/>
          <p:nvPr/>
        </p:nvSpPr>
        <p:spPr>
          <a:xfrm>
            <a:off x="5689554" y="5354211"/>
            <a:ext cx="2674130" cy="307777"/>
          </a:xfrm>
          <a:prstGeom prst="rect">
            <a:avLst/>
          </a:prstGeom>
        </p:spPr>
        <p:txBody>
          <a:bodyPr wrap="none">
            <a:spAutoFit/>
          </a:bodyPr>
          <a:lstStyle/>
          <a:p>
            <a:pPr>
              <a:spcBef>
                <a:spcPct val="0"/>
              </a:spcBef>
            </a:pPr>
            <a:r>
              <a:rPr lang="en-US" sz="1400" dirty="0">
                <a:solidFill>
                  <a:srgbClr val="0070C0"/>
                </a:solidFill>
                <a:latin typeface="+mj-lt"/>
              </a:rPr>
              <a:t>Phase is wrapped in [-</a:t>
            </a:r>
            <a:r>
              <a:rPr lang="el-GR" sz="1400" dirty="0">
                <a:solidFill>
                  <a:srgbClr val="0070C0"/>
                </a:solidFill>
                <a:latin typeface="+mj-lt"/>
              </a:rPr>
              <a:t>ϖ</a:t>
            </a:r>
            <a:r>
              <a:rPr lang="en-US" sz="1400" dirty="0">
                <a:solidFill>
                  <a:srgbClr val="0070C0"/>
                </a:solidFill>
                <a:latin typeface="+mj-lt"/>
              </a:rPr>
              <a:t>,</a:t>
            </a:r>
            <a:r>
              <a:rPr lang="el-GR" sz="1400" dirty="0">
                <a:solidFill>
                  <a:srgbClr val="0070C0"/>
                </a:solidFill>
                <a:latin typeface="+mj-lt"/>
              </a:rPr>
              <a:t> ϖ</a:t>
            </a:r>
            <a:r>
              <a:rPr lang="en-US" sz="1400" dirty="0">
                <a:solidFill>
                  <a:srgbClr val="0070C0"/>
                </a:solidFill>
                <a:latin typeface="+mj-lt"/>
              </a:rPr>
              <a:t>]</a:t>
            </a:r>
          </a:p>
        </p:txBody>
      </p:sp>
      <p:cxnSp>
        <p:nvCxnSpPr>
          <p:cNvPr id="15" name="Elbow Connector 14"/>
          <p:cNvCxnSpPr>
            <a:stCxn id="11" idx="4"/>
            <a:endCxn id="14" idx="3"/>
          </p:cNvCxnSpPr>
          <p:nvPr/>
        </p:nvCxnSpPr>
        <p:spPr bwMode="auto">
          <a:xfrm rot="5400000">
            <a:off x="7856126" y="4575754"/>
            <a:ext cx="1439905" cy="424787"/>
          </a:xfrm>
          <a:prstGeom prst="bentConnector2">
            <a:avLst/>
          </a:prstGeom>
          <a:solidFill>
            <a:schemeClr val="accent1"/>
          </a:solidFill>
          <a:ln w="9525" cap="flat" cmpd="sng" algn="ctr">
            <a:solidFill>
              <a:srgbClr val="3366FF"/>
            </a:solidFill>
            <a:prstDash val="solid"/>
            <a:round/>
            <a:headEnd type="none" w="med" len="med"/>
            <a:tailEnd type="arrow"/>
          </a:ln>
          <a:effectLst/>
        </p:spPr>
      </p:cxnSp>
      <p:sp>
        <p:nvSpPr>
          <p:cNvPr id="16" name="Rectangle 15"/>
          <p:cNvSpPr/>
          <p:nvPr/>
        </p:nvSpPr>
        <p:spPr>
          <a:xfrm>
            <a:off x="420450" y="5733256"/>
            <a:ext cx="7443063" cy="338554"/>
          </a:xfrm>
          <a:prstGeom prst="rect">
            <a:avLst/>
          </a:prstGeom>
        </p:spPr>
        <p:txBody>
          <a:bodyPr wrap="none">
            <a:spAutoFit/>
          </a:bodyPr>
          <a:lstStyle/>
          <a:p>
            <a:pPr>
              <a:spcBef>
                <a:spcPct val="0"/>
              </a:spcBef>
            </a:pPr>
            <a:r>
              <a:rPr lang="en-US" dirty="0">
                <a:solidFill>
                  <a:srgbClr val="0070C0"/>
                </a:solidFill>
                <a:latin typeface="+mj-lt"/>
              </a:rPr>
              <a:t>The only welcome contribution for deformation/motion measurements</a:t>
            </a:r>
          </a:p>
        </p:txBody>
      </p:sp>
      <p:sp>
        <p:nvSpPr>
          <p:cNvPr id="17" name="Oval 16"/>
          <p:cNvSpPr/>
          <p:nvPr/>
        </p:nvSpPr>
        <p:spPr bwMode="auto">
          <a:xfrm>
            <a:off x="5346359" y="4851373"/>
            <a:ext cx="514832" cy="411909"/>
          </a:xfrm>
          <a:prstGeom prst="ellipse">
            <a:avLst/>
          </a:prstGeom>
          <a:noFill/>
          <a:ln w="12700" cap="flat" cmpd="sng" algn="ctr">
            <a:solidFill>
              <a:srgbClr val="FF66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111" charset="0"/>
              <a:ea typeface="ＭＳ Ｐゴシック" pitchFamily="-111" charset="-128"/>
              <a:cs typeface="ＭＳ Ｐゴシック" pitchFamily="-111" charset="-128"/>
            </a:endParaRPr>
          </a:p>
        </p:txBody>
      </p:sp>
      <p:cxnSp>
        <p:nvCxnSpPr>
          <p:cNvPr id="18" name="Elbow Connector 17"/>
          <p:cNvCxnSpPr>
            <a:stCxn id="17" idx="4"/>
            <a:endCxn id="16" idx="0"/>
          </p:cNvCxnSpPr>
          <p:nvPr/>
        </p:nvCxnSpPr>
        <p:spPr bwMode="auto">
          <a:xfrm rot="5400000">
            <a:off x="4637892" y="4767373"/>
            <a:ext cx="469974" cy="1461793"/>
          </a:xfrm>
          <a:prstGeom prst="bentConnector3">
            <a:avLst>
              <a:gd name="adj1" fmla="val 50000"/>
            </a:avLst>
          </a:prstGeom>
          <a:solidFill>
            <a:schemeClr val="accent1"/>
          </a:solidFill>
          <a:ln w="12700" cap="flat" cmpd="sng" algn="ctr">
            <a:solidFill>
              <a:srgbClr val="FF6600"/>
            </a:solidFill>
            <a:prstDash val="solid"/>
            <a:round/>
            <a:headEnd type="none" w="med" len="med"/>
            <a:tailEnd type="arrow"/>
          </a:ln>
          <a:effectLst/>
        </p:spPr>
      </p:cxnSp>
      <p:sp>
        <p:nvSpPr>
          <p:cNvPr id="19" name="Rectangle 18"/>
          <p:cNvSpPr/>
          <p:nvPr/>
        </p:nvSpPr>
        <p:spPr bwMode="auto">
          <a:xfrm>
            <a:off x="411871" y="1292736"/>
            <a:ext cx="7328483" cy="336064"/>
          </a:xfrm>
          <a:prstGeom prst="rect">
            <a:avLst/>
          </a:prstGeom>
          <a:noFill/>
          <a:ln w="9525" cap="flat" cmpd="sng" algn="ctr">
            <a:no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r>
              <a:rPr lang="en-US" dirty="0">
                <a:solidFill>
                  <a:srgbClr val="0070C0"/>
                </a:solidFill>
              </a:rPr>
              <a:t>Corresponding SLC pixels in images acquired from 2 different passes:</a:t>
            </a:r>
            <a:endParaRPr kumimoji="0" lang="en-US" sz="1600" b="0" i="0" u="none" strike="noStrike" cap="none" normalizeH="0" baseline="0" dirty="0">
              <a:ln>
                <a:noFill/>
              </a:ln>
              <a:solidFill>
                <a:srgbClr val="0070C0"/>
              </a:solidFill>
              <a:effectLst/>
            </a:endParaRPr>
          </a:p>
        </p:txBody>
      </p:sp>
      <p:sp>
        <p:nvSpPr>
          <p:cNvPr id="20" name="Rectangle 19"/>
          <p:cNvSpPr/>
          <p:nvPr/>
        </p:nvSpPr>
        <p:spPr>
          <a:xfrm>
            <a:off x="6356426" y="1844824"/>
            <a:ext cx="707117" cy="307777"/>
          </a:xfrm>
          <a:prstGeom prst="rect">
            <a:avLst/>
          </a:prstGeom>
        </p:spPr>
        <p:txBody>
          <a:bodyPr wrap="none">
            <a:spAutoFit/>
          </a:bodyPr>
          <a:lstStyle/>
          <a:p>
            <a:pPr>
              <a:spcBef>
                <a:spcPct val="0"/>
              </a:spcBef>
            </a:pPr>
            <a:r>
              <a:rPr lang="en-US" sz="1400" dirty="0">
                <a:solidFill>
                  <a:srgbClr val="0070C0"/>
                </a:solidFill>
                <a:latin typeface="+mj-lt"/>
              </a:rPr>
              <a:t>SLC 1</a:t>
            </a:r>
          </a:p>
        </p:txBody>
      </p:sp>
      <p:sp>
        <p:nvSpPr>
          <p:cNvPr id="21" name="Rectangle 20"/>
          <p:cNvSpPr/>
          <p:nvPr/>
        </p:nvSpPr>
        <p:spPr>
          <a:xfrm>
            <a:off x="6372200" y="2401143"/>
            <a:ext cx="707117" cy="307777"/>
          </a:xfrm>
          <a:prstGeom prst="rect">
            <a:avLst/>
          </a:prstGeom>
        </p:spPr>
        <p:txBody>
          <a:bodyPr wrap="none">
            <a:spAutoFit/>
          </a:bodyPr>
          <a:lstStyle/>
          <a:p>
            <a:pPr>
              <a:spcBef>
                <a:spcPct val="0"/>
              </a:spcBef>
            </a:pPr>
            <a:r>
              <a:rPr lang="en-US" sz="1400" dirty="0">
                <a:solidFill>
                  <a:srgbClr val="0070C0"/>
                </a:solidFill>
                <a:latin typeface="+mj-lt"/>
              </a:rPr>
              <a:t>SLC 2</a:t>
            </a:r>
          </a:p>
        </p:txBody>
      </p:sp>
      <p:sp>
        <p:nvSpPr>
          <p:cNvPr id="22" name="Rectangle 21"/>
          <p:cNvSpPr/>
          <p:nvPr/>
        </p:nvSpPr>
        <p:spPr>
          <a:xfrm>
            <a:off x="808565" y="5150714"/>
            <a:ext cx="3012363" cy="307777"/>
          </a:xfrm>
          <a:prstGeom prst="rect">
            <a:avLst/>
          </a:prstGeom>
        </p:spPr>
        <p:txBody>
          <a:bodyPr wrap="none">
            <a:spAutoFit/>
          </a:bodyPr>
          <a:lstStyle/>
          <a:p>
            <a:pPr>
              <a:spcBef>
                <a:spcPct val="0"/>
              </a:spcBef>
            </a:pPr>
            <a:r>
              <a:rPr lang="en-US" sz="1400" dirty="0">
                <a:solidFill>
                  <a:srgbClr val="0070C0"/>
                </a:solidFill>
                <a:latin typeface="+mj-lt"/>
              </a:rPr>
              <a:t>Flat Earth + Topographic phase</a:t>
            </a:r>
          </a:p>
        </p:txBody>
      </p:sp>
      <p:sp>
        <p:nvSpPr>
          <p:cNvPr id="23" name="Oval 22"/>
          <p:cNvSpPr/>
          <p:nvPr/>
        </p:nvSpPr>
        <p:spPr bwMode="auto">
          <a:xfrm>
            <a:off x="4114118" y="4844109"/>
            <a:ext cx="1105954" cy="411909"/>
          </a:xfrm>
          <a:prstGeom prst="ellipse">
            <a:avLst/>
          </a:prstGeom>
          <a:noFill/>
          <a:ln w="12700" cap="flat" cmpd="sng" algn="ctr">
            <a:solidFill>
              <a:srgbClr val="0070C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111" charset="0"/>
              <a:ea typeface="ＭＳ Ｐゴシック" pitchFamily="-111" charset="-128"/>
              <a:cs typeface="ＭＳ Ｐゴシック" pitchFamily="-111" charset="-128"/>
            </a:endParaRPr>
          </a:p>
        </p:txBody>
      </p:sp>
      <p:cxnSp>
        <p:nvCxnSpPr>
          <p:cNvPr id="24" name="Straight Arrow Connector 23"/>
          <p:cNvCxnSpPr/>
          <p:nvPr/>
        </p:nvCxnSpPr>
        <p:spPr bwMode="auto">
          <a:xfrm flipH="1">
            <a:off x="3705882" y="5115697"/>
            <a:ext cx="408236" cy="185511"/>
          </a:xfrm>
          <a:prstGeom prst="straightConnector1">
            <a:avLst/>
          </a:prstGeom>
          <a:solidFill>
            <a:schemeClr val="accent1"/>
          </a:solidFill>
          <a:ln w="9525" cap="flat" cmpd="sng" algn="ctr">
            <a:solidFill>
              <a:srgbClr val="0070C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aphicFrame>
        <p:nvGraphicFramePr>
          <p:cNvPr id="25" name="Object 24"/>
          <p:cNvGraphicFramePr>
            <a:graphicFrameLocks noChangeAspect="1"/>
          </p:cNvGraphicFramePr>
          <p:nvPr>
            <p:extLst/>
          </p:nvPr>
        </p:nvGraphicFramePr>
        <p:xfrm>
          <a:off x="3640138" y="1679575"/>
          <a:ext cx="5365750" cy="2312988"/>
        </p:xfrm>
        <a:graphic>
          <a:graphicData uri="http://schemas.openxmlformats.org/presentationml/2006/ole">
            <mc:AlternateContent xmlns:mc="http://schemas.openxmlformats.org/markup-compatibility/2006">
              <mc:Choice xmlns:v="urn:schemas-microsoft-com:vml" Requires="v">
                <p:oleObj spid="_x0000_s24797" name="Equation" r:id="rId10" imgW="3352680" imgH="1447560" progId="Equation.3">
                  <p:embed/>
                </p:oleObj>
              </mc:Choice>
              <mc:Fallback>
                <p:oleObj name="Equation" r:id="rId10" imgW="3352680" imgH="1447560" progId="Equation.3">
                  <p:embed/>
                  <p:pic>
                    <p:nvPicPr>
                      <p:cNvPr id="0" name=""/>
                      <p:cNvPicPr>
                        <a:picLocks noChangeAspect="1" noChangeArrowheads="1"/>
                      </p:cNvPicPr>
                      <p:nvPr/>
                    </p:nvPicPr>
                    <p:blipFill>
                      <a:blip r:embed="rId11"/>
                      <a:srcRect/>
                      <a:stretch>
                        <a:fillRect/>
                      </a:stretch>
                    </p:blipFill>
                    <p:spPr bwMode="auto">
                      <a:xfrm>
                        <a:off x="3640138" y="1679575"/>
                        <a:ext cx="5365750" cy="2312988"/>
                      </a:xfrm>
                      <a:prstGeom prst="rect">
                        <a:avLst/>
                      </a:prstGeom>
                      <a:noFill/>
                      <a:ln>
                        <a:noFill/>
                      </a:ln>
                      <a:effectLst/>
                      <a:extLst>
                        <a:ext uri="{909E8E84-426E-40dd-AFC4-6F175D3DCCD1}">
                          <a14:hiddenFill xmlns:a14="http://schemas.microsoft.com/office/drawing/2010/main" xmlns="">
                            <a:solidFill>
                              <a:srgbClr val="3D8AC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pic>
                </p:oleObj>
              </mc:Fallback>
            </mc:AlternateContent>
          </a:graphicData>
        </a:graphic>
      </p:graphicFrame>
      <p:sp>
        <p:nvSpPr>
          <p:cNvPr id="29" name="Left Brace 28"/>
          <p:cNvSpPr/>
          <p:nvPr/>
        </p:nvSpPr>
        <p:spPr bwMode="auto">
          <a:xfrm rot="16200000">
            <a:off x="4834851" y="3393058"/>
            <a:ext cx="433816" cy="1513809"/>
          </a:xfrm>
          <a:prstGeom prst="leftBrace">
            <a:avLst/>
          </a:prstGeom>
          <a:noFill/>
          <a:ln w="12700" cap="flat" cmpd="sng" algn="ctr">
            <a:solidFill>
              <a:srgbClr val="0070C0"/>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30" name="Left Brace 29"/>
          <p:cNvSpPr/>
          <p:nvPr/>
        </p:nvSpPr>
        <p:spPr bwMode="auto">
          <a:xfrm rot="16200000">
            <a:off x="6515334" y="3357876"/>
            <a:ext cx="433816" cy="1584177"/>
          </a:xfrm>
          <a:prstGeom prst="leftBrace">
            <a:avLst/>
          </a:prstGeom>
          <a:noFill/>
          <a:ln w="12700" cap="flat" cmpd="sng" algn="ctr">
            <a:solidFill>
              <a:srgbClr val="0070C0"/>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31" name="Left Brace 30"/>
          <p:cNvSpPr/>
          <p:nvPr/>
        </p:nvSpPr>
        <p:spPr bwMode="auto">
          <a:xfrm rot="16200000">
            <a:off x="7855700" y="3817708"/>
            <a:ext cx="433817" cy="664509"/>
          </a:xfrm>
          <a:prstGeom prst="leftBrace">
            <a:avLst>
              <a:gd name="adj1" fmla="val 11846"/>
              <a:gd name="adj2" fmla="val 50000"/>
            </a:avLst>
          </a:prstGeom>
          <a:noFill/>
          <a:ln w="12700" cap="flat" cmpd="sng" algn="ctr">
            <a:solidFill>
              <a:srgbClr val="0070C0"/>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grpSp>
        <p:nvGrpSpPr>
          <p:cNvPr id="88" name="Group 87"/>
          <p:cNvGrpSpPr/>
          <p:nvPr/>
        </p:nvGrpSpPr>
        <p:grpSpPr>
          <a:xfrm>
            <a:off x="765683" y="1884887"/>
            <a:ext cx="2514077" cy="3121914"/>
            <a:chOff x="1349867" y="984585"/>
            <a:chExt cx="3211598" cy="4020335"/>
          </a:xfrm>
        </p:grpSpPr>
        <p:cxnSp>
          <p:nvCxnSpPr>
            <p:cNvPr id="89" name="Straight Arrow Connector 88"/>
            <p:cNvCxnSpPr/>
            <p:nvPr/>
          </p:nvCxnSpPr>
          <p:spPr>
            <a:xfrm flipV="1">
              <a:off x="1441747" y="1568359"/>
              <a:ext cx="9781" cy="273762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p:nvPr/>
          </p:nvCxnSpPr>
          <p:spPr>
            <a:xfrm flipV="1">
              <a:off x="1349867" y="3079127"/>
              <a:ext cx="2880772" cy="126142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flipV="1">
              <a:off x="1349867" y="1167380"/>
              <a:ext cx="2880773" cy="121560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a:off x="1364438" y="4256123"/>
              <a:ext cx="1250494" cy="74600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a:endCxn id="112" idx="5"/>
            </p:cNvCxnSpPr>
            <p:nvPr/>
          </p:nvCxnSpPr>
          <p:spPr>
            <a:xfrm>
              <a:off x="2554462" y="2501226"/>
              <a:ext cx="1262052" cy="1778083"/>
            </a:xfrm>
            <a:prstGeom prst="line">
              <a:avLst/>
            </a:prstGeom>
            <a:ln>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p:nvPr/>
          </p:nvCxnSpPr>
          <p:spPr>
            <a:xfrm flipV="1">
              <a:off x="2778592" y="1779323"/>
              <a:ext cx="16621" cy="1935298"/>
            </a:xfrm>
            <a:prstGeom prst="straightConnector1">
              <a:avLst/>
            </a:prstGeom>
            <a:ln>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p:nvPr/>
          </p:nvCxnSpPr>
          <p:spPr>
            <a:xfrm>
              <a:off x="2767435" y="3716943"/>
              <a:ext cx="1028939" cy="550488"/>
            </a:xfrm>
            <a:prstGeom prst="straightConnector1">
              <a:avLst/>
            </a:prstGeom>
            <a:ln>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0" name="Oval 109"/>
            <p:cNvSpPr/>
            <p:nvPr/>
          </p:nvSpPr>
          <p:spPr>
            <a:xfrm>
              <a:off x="2768721" y="1742132"/>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TextBox 110"/>
            <p:cNvSpPr txBox="1"/>
            <p:nvPr/>
          </p:nvSpPr>
          <p:spPr>
            <a:xfrm>
              <a:off x="2871456" y="984585"/>
              <a:ext cx="1281132" cy="317078"/>
            </a:xfrm>
            <a:prstGeom prst="rect">
              <a:avLst/>
            </a:prstGeom>
            <a:noFill/>
          </p:spPr>
          <p:txBody>
            <a:bodyPr wrap="square" rtlCol="0">
              <a:spAutoFit/>
            </a:bodyPr>
            <a:lstStyle/>
            <a:p>
              <a:r>
                <a:rPr lang="en-US" sz="1000" i="1" dirty="0"/>
                <a:t>Flight path 2</a:t>
              </a:r>
            </a:p>
          </p:txBody>
        </p:sp>
        <p:sp>
          <p:nvSpPr>
            <p:cNvPr id="112" name="Oval 111"/>
            <p:cNvSpPr/>
            <p:nvPr/>
          </p:nvSpPr>
          <p:spPr>
            <a:xfrm>
              <a:off x="3777491" y="4240285"/>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TextBox 112"/>
            <p:cNvSpPr txBox="1"/>
            <p:nvPr/>
          </p:nvSpPr>
          <p:spPr>
            <a:xfrm>
              <a:off x="2997642" y="4489667"/>
              <a:ext cx="1563823" cy="515253"/>
            </a:xfrm>
            <a:prstGeom prst="rect">
              <a:avLst/>
            </a:prstGeom>
            <a:noFill/>
          </p:spPr>
          <p:txBody>
            <a:bodyPr wrap="square" rtlCol="0">
              <a:spAutoFit/>
            </a:bodyPr>
            <a:lstStyle/>
            <a:p>
              <a:r>
                <a:rPr lang="en-US" sz="1000" i="1" dirty="0"/>
                <a:t>Point on ground (resolution cell)</a:t>
              </a:r>
            </a:p>
          </p:txBody>
        </p:sp>
        <p:sp>
          <p:nvSpPr>
            <p:cNvPr id="116" name="Freeform 115"/>
            <p:cNvSpPr/>
            <p:nvPr/>
          </p:nvSpPr>
          <p:spPr>
            <a:xfrm>
              <a:off x="3764280" y="4282440"/>
              <a:ext cx="229629" cy="312420"/>
            </a:xfrm>
            <a:custGeom>
              <a:avLst/>
              <a:gdLst>
                <a:gd name="connsiteX0" fmla="*/ 0 w 229629"/>
                <a:gd name="connsiteY0" fmla="*/ 312420 h 312420"/>
                <a:gd name="connsiteX1" fmla="*/ 228600 w 229629"/>
                <a:gd name="connsiteY1" fmla="*/ 114300 h 312420"/>
                <a:gd name="connsiteX2" fmla="*/ 68580 w 229629"/>
                <a:gd name="connsiteY2" fmla="*/ 0 h 312420"/>
              </a:gdLst>
              <a:ahLst/>
              <a:cxnLst>
                <a:cxn ang="0">
                  <a:pos x="connsiteX0" y="connsiteY0"/>
                </a:cxn>
                <a:cxn ang="0">
                  <a:pos x="connsiteX1" y="connsiteY1"/>
                </a:cxn>
                <a:cxn ang="0">
                  <a:pos x="connsiteX2" y="connsiteY2"/>
                </a:cxn>
              </a:cxnLst>
              <a:rect l="l" t="t" r="r" b="b"/>
              <a:pathLst>
                <a:path w="229629" h="312420">
                  <a:moveTo>
                    <a:pt x="0" y="312420"/>
                  </a:moveTo>
                  <a:cubicBezTo>
                    <a:pt x="108585" y="239395"/>
                    <a:pt x="217170" y="166370"/>
                    <a:pt x="228600" y="114300"/>
                  </a:cubicBezTo>
                  <a:cubicBezTo>
                    <a:pt x="240030" y="62230"/>
                    <a:pt x="154305" y="31115"/>
                    <a:pt x="68580" y="0"/>
                  </a:cubicBezTo>
                </a:path>
              </a:pathLst>
            </a:custGeom>
            <a:noFill/>
            <a:ln w="9525">
              <a:solidFill>
                <a:schemeClr val="tx1"/>
              </a:solidFill>
              <a:tailEnd type="triangle" w="sm"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33" name="Straight Arrow Connector 132"/>
          <p:cNvCxnSpPr/>
          <p:nvPr/>
        </p:nvCxnSpPr>
        <p:spPr>
          <a:xfrm flipV="1">
            <a:off x="780024" y="2514634"/>
            <a:ext cx="2255103" cy="94395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a:stCxn id="110" idx="5"/>
            <a:endCxn id="112" idx="5"/>
          </p:cNvCxnSpPr>
          <p:nvPr/>
        </p:nvCxnSpPr>
        <p:spPr>
          <a:xfrm>
            <a:off x="1906927" y="2503448"/>
            <a:ext cx="789677" cy="1939893"/>
          </a:xfrm>
          <a:prstGeom prst="line">
            <a:avLst/>
          </a:prstGeom>
          <a:ln>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40" name="TextBox 139"/>
          <p:cNvSpPr txBox="1"/>
          <p:nvPr/>
        </p:nvSpPr>
        <p:spPr>
          <a:xfrm>
            <a:off x="1972413" y="2388756"/>
            <a:ext cx="1099935" cy="246221"/>
          </a:xfrm>
          <a:prstGeom prst="rect">
            <a:avLst/>
          </a:prstGeom>
          <a:noFill/>
        </p:spPr>
        <p:txBody>
          <a:bodyPr wrap="square" rtlCol="0">
            <a:spAutoFit/>
          </a:bodyPr>
          <a:lstStyle/>
          <a:p>
            <a:r>
              <a:rPr lang="en-US" sz="1000" i="1" dirty="0"/>
              <a:t>Flight path 1</a:t>
            </a:r>
          </a:p>
        </p:txBody>
      </p:sp>
      <p:cxnSp>
        <p:nvCxnSpPr>
          <p:cNvPr id="141" name="Straight Arrow Connector 140"/>
          <p:cNvCxnSpPr>
            <a:endCxn id="148" idx="4"/>
          </p:cNvCxnSpPr>
          <p:nvPr/>
        </p:nvCxnSpPr>
        <p:spPr>
          <a:xfrm flipV="1">
            <a:off x="1708655" y="3075591"/>
            <a:ext cx="11547" cy="1000303"/>
          </a:xfrm>
          <a:prstGeom prst="straightConnector1">
            <a:avLst/>
          </a:prstGeom>
          <a:ln>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4" name="Straight Arrow Connector 143"/>
          <p:cNvCxnSpPr>
            <a:endCxn id="116" idx="2"/>
          </p:cNvCxnSpPr>
          <p:nvPr/>
        </p:nvCxnSpPr>
        <p:spPr>
          <a:xfrm>
            <a:off x="1702749" y="4073145"/>
            <a:ext cx="1006651" cy="372628"/>
          </a:xfrm>
          <a:prstGeom prst="straightConnector1">
            <a:avLst/>
          </a:prstGeom>
          <a:ln>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8" name="Oval 147"/>
          <p:cNvSpPr/>
          <p:nvPr/>
        </p:nvSpPr>
        <p:spPr>
          <a:xfrm>
            <a:off x="1702307" y="3040089"/>
            <a:ext cx="35789" cy="3550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TextBox 155"/>
          <p:cNvSpPr txBox="1"/>
          <p:nvPr/>
        </p:nvSpPr>
        <p:spPr>
          <a:xfrm>
            <a:off x="1039084" y="2236443"/>
            <a:ext cx="1104174" cy="246221"/>
          </a:xfrm>
          <a:prstGeom prst="rect">
            <a:avLst/>
          </a:prstGeom>
          <a:noFill/>
        </p:spPr>
        <p:txBody>
          <a:bodyPr wrap="square" rtlCol="0">
            <a:spAutoFit/>
          </a:bodyPr>
          <a:lstStyle/>
          <a:p>
            <a:r>
              <a:rPr lang="en-US" sz="1000" i="1" dirty="0"/>
              <a:t>SAR (pass 2)</a:t>
            </a:r>
          </a:p>
        </p:txBody>
      </p:sp>
      <p:sp>
        <p:nvSpPr>
          <p:cNvPr id="159" name="TextBox 158"/>
          <p:cNvSpPr txBox="1"/>
          <p:nvPr/>
        </p:nvSpPr>
        <p:spPr>
          <a:xfrm>
            <a:off x="306018" y="1766441"/>
            <a:ext cx="1321683" cy="461665"/>
          </a:xfrm>
          <a:prstGeom prst="rect">
            <a:avLst/>
          </a:prstGeom>
          <a:noFill/>
          <a:ln>
            <a:solidFill>
              <a:schemeClr val="tx1"/>
            </a:solidFill>
          </a:ln>
        </p:spPr>
        <p:txBody>
          <a:bodyPr wrap="square" rtlCol="0">
            <a:spAutoFit/>
          </a:bodyPr>
          <a:lstStyle/>
          <a:p>
            <a:r>
              <a:rPr lang="en-US" sz="1200" dirty="0"/>
              <a:t>Repeat-pass interferometer</a:t>
            </a:r>
          </a:p>
        </p:txBody>
      </p:sp>
      <p:graphicFrame>
        <p:nvGraphicFramePr>
          <p:cNvPr id="160" name="Object 159"/>
          <p:cNvGraphicFramePr>
            <a:graphicFrameLocks noChangeAspect="1"/>
          </p:cNvGraphicFramePr>
          <p:nvPr>
            <p:extLst/>
          </p:nvPr>
        </p:nvGraphicFramePr>
        <p:xfrm>
          <a:off x="1903413" y="3611563"/>
          <a:ext cx="190500" cy="241300"/>
        </p:xfrm>
        <a:graphic>
          <a:graphicData uri="http://schemas.openxmlformats.org/presentationml/2006/ole">
            <mc:AlternateContent xmlns:mc="http://schemas.openxmlformats.org/markup-compatibility/2006">
              <mc:Choice xmlns:v="urn:schemas-microsoft-com:vml" Requires="v">
                <p:oleObj spid="_x0000_s24798" name="Equation" r:id="rId12" imgW="190440" imgH="241200" progId="Equation.3">
                  <p:embed/>
                </p:oleObj>
              </mc:Choice>
              <mc:Fallback>
                <p:oleObj name="Equation" r:id="rId12" imgW="190440" imgH="241200" progId="Equation.3">
                  <p:embed/>
                  <p:pic>
                    <p:nvPicPr>
                      <p:cNvPr id="0" name=""/>
                      <p:cNvPicPr/>
                      <p:nvPr/>
                    </p:nvPicPr>
                    <p:blipFill>
                      <a:blip r:embed="rId13"/>
                      <a:stretch>
                        <a:fillRect/>
                      </a:stretch>
                    </p:blipFill>
                    <p:spPr>
                      <a:xfrm>
                        <a:off x="1903413" y="3611563"/>
                        <a:ext cx="190500" cy="241300"/>
                      </a:xfrm>
                      <a:prstGeom prst="rect">
                        <a:avLst/>
                      </a:prstGeom>
                    </p:spPr>
                  </p:pic>
                </p:oleObj>
              </mc:Fallback>
            </mc:AlternateContent>
          </a:graphicData>
        </a:graphic>
      </p:graphicFrame>
      <p:graphicFrame>
        <p:nvGraphicFramePr>
          <p:cNvPr id="161" name="Object 160"/>
          <p:cNvGraphicFramePr>
            <a:graphicFrameLocks noChangeAspect="1"/>
          </p:cNvGraphicFramePr>
          <p:nvPr>
            <p:extLst/>
          </p:nvPr>
        </p:nvGraphicFramePr>
        <p:xfrm>
          <a:off x="2195513" y="2986088"/>
          <a:ext cx="203200" cy="241300"/>
        </p:xfrm>
        <a:graphic>
          <a:graphicData uri="http://schemas.openxmlformats.org/presentationml/2006/ole">
            <mc:AlternateContent xmlns:mc="http://schemas.openxmlformats.org/markup-compatibility/2006">
              <mc:Choice xmlns:v="urn:schemas-microsoft-com:vml" Requires="v">
                <p:oleObj spid="_x0000_s24799" name="Equation" r:id="rId14" imgW="203040" imgH="241200" progId="Equation.3">
                  <p:embed/>
                </p:oleObj>
              </mc:Choice>
              <mc:Fallback>
                <p:oleObj name="Equation" r:id="rId14" imgW="203040" imgH="241200" progId="Equation.3">
                  <p:embed/>
                  <p:pic>
                    <p:nvPicPr>
                      <p:cNvPr id="0" name=""/>
                      <p:cNvPicPr/>
                      <p:nvPr/>
                    </p:nvPicPr>
                    <p:blipFill>
                      <a:blip r:embed="rId15"/>
                      <a:stretch>
                        <a:fillRect/>
                      </a:stretch>
                    </p:blipFill>
                    <p:spPr>
                      <a:xfrm>
                        <a:off x="2195513" y="2986088"/>
                        <a:ext cx="203200" cy="241300"/>
                      </a:xfrm>
                      <a:prstGeom prst="rect">
                        <a:avLst/>
                      </a:prstGeom>
                    </p:spPr>
                  </p:pic>
                </p:oleObj>
              </mc:Fallback>
            </mc:AlternateContent>
          </a:graphicData>
        </a:graphic>
      </p:graphicFrame>
      <p:sp>
        <p:nvSpPr>
          <p:cNvPr id="164" name="TextBox 163"/>
          <p:cNvSpPr txBox="1"/>
          <p:nvPr/>
        </p:nvSpPr>
        <p:spPr>
          <a:xfrm>
            <a:off x="937648" y="2796349"/>
            <a:ext cx="1117933" cy="246221"/>
          </a:xfrm>
          <a:prstGeom prst="rect">
            <a:avLst/>
          </a:prstGeom>
          <a:noFill/>
        </p:spPr>
        <p:txBody>
          <a:bodyPr wrap="square" rtlCol="0">
            <a:spAutoFit/>
          </a:bodyPr>
          <a:lstStyle/>
          <a:p>
            <a:r>
              <a:rPr lang="en-US" sz="1000" i="1" dirty="0"/>
              <a:t>SAR (pass 1)</a:t>
            </a:r>
          </a:p>
        </p:txBody>
      </p:sp>
    </p:spTree>
    <p:extLst>
      <p:ext uri="{BB962C8B-B14F-4D97-AF65-F5344CB8AC3E}">
        <p14:creationId xmlns:p14="http://schemas.microsoft.com/office/powerpoint/2010/main" val="4170884165"/>
      </p:ext>
    </p:extLst>
  </p:cSld>
  <p:clrMapOvr>
    <a:masterClrMapping/>
  </p:clrMapOvr>
  <mc:AlternateContent xmlns:mc="http://schemas.openxmlformats.org/markup-compatibility/2006" xmlns:p14="http://schemas.microsoft.com/office/powerpoint/2010/main">
    <mc:Choice Requires="p14">
      <p:transition spd="slow" p14:dur="2000" advTm="73526"/>
    </mc:Choice>
    <mc:Fallback xmlns="">
      <p:transition spd="slow" advTm="73526"/>
    </mc:Fallback>
  </mc:AlternateContent>
  <p:extLst mod="1"/>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 what are the </a:t>
            </a:r>
            <a:r>
              <a:rPr lang="en-US" dirty="0" err="1"/>
              <a:t>colours</a:t>
            </a:r>
            <a:r>
              <a:rPr lang="en-US" dirty="0"/>
              <a:t> we see in an </a:t>
            </a:r>
            <a:r>
              <a:rPr lang="en-US" dirty="0" err="1"/>
              <a:t>interferogram</a:t>
            </a:r>
            <a:r>
              <a:rPr lang="en-US" dirty="0"/>
              <a:t>?</a:t>
            </a:r>
          </a:p>
        </p:txBody>
      </p:sp>
      <p:sp>
        <p:nvSpPr>
          <p:cNvPr id="4" name="Slide Number Placeholder 3"/>
          <p:cNvSpPr>
            <a:spLocks noGrp="1"/>
          </p:cNvSpPr>
          <p:nvPr>
            <p:ph type="sldNum" sz="quarter" idx="12"/>
          </p:nvPr>
        </p:nvSpPr>
        <p:spPr/>
        <p:txBody>
          <a:bodyPr/>
          <a:lstStyle/>
          <a:p>
            <a:fld id="{103EA872-A674-449B-A120-B97244F8E91D}" type="slidenum">
              <a:rPr lang="da-DK" smtClean="0"/>
              <a:pPr/>
              <a:t>22</a:t>
            </a:fld>
            <a:endParaRPr lang="da-DK"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2040" y="2689328"/>
            <a:ext cx="4040119" cy="3619992"/>
          </a:xfrm>
          <a:prstGeom prst="rect">
            <a:avLst/>
          </a:prstGeom>
        </p:spPr>
      </p:pic>
      <p:graphicFrame>
        <p:nvGraphicFramePr>
          <p:cNvPr id="6" name="Object 5"/>
          <p:cNvGraphicFramePr>
            <a:graphicFrameLocks noChangeAspect="1"/>
          </p:cNvGraphicFramePr>
          <p:nvPr>
            <p:extLst/>
          </p:nvPr>
        </p:nvGraphicFramePr>
        <p:xfrm>
          <a:off x="611735" y="1810391"/>
          <a:ext cx="5365750" cy="709612"/>
        </p:xfrm>
        <a:graphic>
          <a:graphicData uri="http://schemas.openxmlformats.org/presentationml/2006/ole">
            <mc:AlternateContent xmlns:mc="http://schemas.openxmlformats.org/markup-compatibility/2006">
              <mc:Choice xmlns:v="urn:schemas-microsoft-com:vml" Requires="v">
                <p:oleObj spid="_x0000_s25638" name="Equation" r:id="rId5" imgW="3352680" imgH="444240" progId="Equation.3">
                  <p:embed/>
                </p:oleObj>
              </mc:Choice>
              <mc:Fallback>
                <p:oleObj name="Equation" r:id="rId5" imgW="3352680" imgH="444240" progId="Equation.3">
                  <p:embed/>
                  <p:pic>
                    <p:nvPicPr>
                      <p:cNvPr id="0" name=""/>
                      <p:cNvPicPr>
                        <a:picLocks noChangeAspect="1" noChangeArrowheads="1"/>
                      </p:cNvPicPr>
                      <p:nvPr/>
                    </p:nvPicPr>
                    <p:blipFill>
                      <a:blip r:embed="rId6"/>
                      <a:srcRect/>
                      <a:stretch>
                        <a:fillRect/>
                      </a:stretch>
                    </p:blipFill>
                    <p:spPr bwMode="auto">
                      <a:xfrm>
                        <a:off x="611735" y="1810391"/>
                        <a:ext cx="5365750" cy="709612"/>
                      </a:xfrm>
                      <a:prstGeom prst="rect">
                        <a:avLst/>
                      </a:prstGeom>
                      <a:noFill/>
                      <a:ln>
                        <a:noFill/>
                      </a:ln>
                      <a:effectLst/>
                      <a:extLst>
                        <a:ext uri="{909E8E84-426E-40dd-AFC4-6F175D3DCCD1}">
                          <a14:hiddenFill xmlns:a14="http://schemas.microsoft.com/office/drawing/2010/main" xmlns="">
                            <a:solidFill>
                              <a:srgbClr val="3D8AC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pic>
                </p:oleObj>
              </mc:Fallback>
            </mc:AlternateContent>
          </a:graphicData>
        </a:graphic>
      </p:graphicFrame>
      <p:sp>
        <p:nvSpPr>
          <p:cNvPr id="7" name="Freeform 6"/>
          <p:cNvSpPr/>
          <p:nvPr/>
        </p:nvSpPr>
        <p:spPr bwMode="auto">
          <a:xfrm flipV="1">
            <a:off x="3347864" y="5354162"/>
            <a:ext cx="2627486" cy="216024"/>
          </a:xfrm>
          <a:custGeom>
            <a:avLst/>
            <a:gdLst>
              <a:gd name="connsiteX0" fmla="*/ 0 w 3179135"/>
              <a:gd name="connsiteY0" fmla="*/ 0 h 1091193"/>
              <a:gd name="connsiteX1" fmla="*/ 1839433 w 3179135"/>
              <a:gd name="connsiteY1" fmla="*/ 988828 h 1091193"/>
              <a:gd name="connsiteX2" fmla="*/ 3179135 w 3179135"/>
              <a:gd name="connsiteY2" fmla="*/ 1010093 h 1091193"/>
            </a:gdLst>
            <a:ahLst/>
            <a:cxnLst>
              <a:cxn ang="0">
                <a:pos x="connsiteX0" y="connsiteY0"/>
              </a:cxn>
              <a:cxn ang="0">
                <a:pos x="connsiteX1" y="connsiteY1"/>
              </a:cxn>
              <a:cxn ang="0">
                <a:pos x="connsiteX2" y="connsiteY2"/>
              </a:cxn>
            </a:cxnLst>
            <a:rect l="l" t="t" r="r" b="b"/>
            <a:pathLst>
              <a:path w="3179135" h="1091193">
                <a:moveTo>
                  <a:pt x="0" y="0"/>
                </a:moveTo>
                <a:cubicBezTo>
                  <a:pt x="654788" y="410239"/>
                  <a:pt x="1309577" y="820479"/>
                  <a:pt x="1839433" y="988828"/>
                </a:cubicBezTo>
                <a:cubicBezTo>
                  <a:pt x="2369289" y="1157177"/>
                  <a:pt x="2774212" y="1083635"/>
                  <a:pt x="3179135" y="1010093"/>
                </a:cubicBezTo>
              </a:path>
            </a:pathLst>
          </a:custGeom>
          <a:noFill/>
          <a:ln w="952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8" name="Rectangle 7"/>
          <p:cNvSpPr/>
          <p:nvPr/>
        </p:nvSpPr>
        <p:spPr>
          <a:xfrm>
            <a:off x="609600" y="5067181"/>
            <a:ext cx="3047046" cy="954107"/>
          </a:xfrm>
          <a:prstGeom prst="rect">
            <a:avLst/>
          </a:prstGeom>
        </p:spPr>
        <p:txBody>
          <a:bodyPr wrap="square">
            <a:spAutoFit/>
          </a:bodyPr>
          <a:lstStyle/>
          <a:p>
            <a:r>
              <a:rPr lang="en-US" sz="1400" dirty="0">
                <a:latin typeface="+mj-lt"/>
              </a:rPr>
              <a:t>Areas where the spatially-correlated (more deterministic) phase contributions prevail          -&gt; clear phase fringes</a:t>
            </a:r>
            <a:endParaRPr lang="en-US" sz="1400" i="1" dirty="0">
              <a:latin typeface="+mj-lt"/>
            </a:endParaRPr>
          </a:p>
        </p:txBody>
      </p:sp>
      <p:sp>
        <p:nvSpPr>
          <p:cNvPr id="10" name="Freeform 9"/>
          <p:cNvSpPr/>
          <p:nvPr/>
        </p:nvSpPr>
        <p:spPr bwMode="auto">
          <a:xfrm>
            <a:off x="3131840" y="3627852"/>
            <a:ext cx="3024336" cy="367125"/>
          </a:xfrm>
          <a:custGeom>
            <a:avLst/>
            <a:gdLst>
              <a:gd name="connsiteX0" fmla="*/ 0 w 3882326"/>
              <a:gd name="connsiteY0" fmla="*/ 258927 h 700629"/>
              <a:gd name="connsiteX1" fmla="*/ 1797804 w 3882326"/>
              <a:gd name="connsiteY1" fmla="*/ 18703 h 700629"/>
              <a:gd name="connsiteX2" fmla="*/ 3882326 w 3882326"/>
              <a:gd name="connsiteY2" fmla="*/ 700629 h 700629"/>
            </a:gdLst>
            <a:ahLst/>
            <a:cxnLst>
              <a:cxn ang="0">
                <a:pos x="connsiteX0" y="connsiteY0"/>
              </a:cxn>
              <a:cxn ang="0">
                <a:pos x="connsiteX1" y="connsiteY1"/>
              </a:cxn>
              <a:cxn ang="0">
                <a:pos x="connsiteX2" y="connsiteY2"/>
              </a:cxn>
            </a:cxnLst>
            <a:rect l="l" t="t" r="r" b="b"/>
            <a:pathLst>
              <a:path w="3882326" h="700629">
                <a:moveTo>
                  <a:pt x="0" y="258927"/>
                </a:moveTo>
                <a:cubicBezTo>
                  <a:pt x="575375" y="102006"/>
                  <a:pt x="1150750" y="-54914"/>
                  <a:pt x="1797804" y="18703"/>
                </a:cubicBezTo>
                <a:cubicBezTo>
                  <a:pt x="2444858" y="92320"/>
                  <a:pt x="3163592" y="396474"/>
                  <a:pt x="3882326" y="700629"/>
                </a:cubicBezTo>
              </a:path>
            </a:pathLst>
          </a:custGeom>
          <a:noFill/>
          <a:ln w="952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11" name="Rectangle 10"/>
          <p:cNvSpPr/>
          <p:nvPr/>
        </p:nvSpPr>
        <p:spPr>
          <a:xfrm>
            <a:off x="615905" y="3522659"/>
            <a:ext cx="2779517" cy="738664"/>
          </a:xfrm>
          <a:prstGeom prst="rect">
            <a:avLst/>
          </a:prstGeom>
        </p:spPr>
        <p:txBody>
          <a:bodyPr wrap="square">
            <a:spAutoFit/>
          </a:bodyPr>
          <a:lstStyle/>
          <a:p>
            <a:r>
              <a:rPr lang="en-US" sz="1400" dirty="0">
                <a:latin typeface="+mj-lt"/>
              </a:rPr>
              <a:t>Area where the random phase contributions prevail  -&gt; noisy phase</a:t>
            </a:r>
            <a:endParaRPr lang="en-US" sz="1400" i="1" dirty="0">
              <a:latin typeface="+mj-lt"/>
            </a:endParaRPr>
          </a:p>
        </p:txBody>
      </p:sp>
      <p:sp>
        <p:nvSpPr>
          <p:cNvPr id="12" name="Freeform 11"/>
          <p:cNvSpPr/>
          <p:nvPr/>
        </p:nvSpPr>
        <p:spPr bwMode="auto">
          <a:xfrm flipV="1">
            <a:off x="3347864" y="4215134"/>
            <a:ext cx="3888432" cy="1000334"/>
          </a:xfrm>
          <a:custGeom>
            <a:avLst/>
            <a:gdLst>
              <a:gd name="connsiteX0" fmla="*/ 0 w 3179135"/>
              <a:gd name="connsiteY0" fmla="*/ 0 h 1091193"/>
              <a:gd name="connsiteX1" fmla="*/ 1839433 w 3179135"/>
              <a:gd name="connsiteY1" fmla="*/ 988828 h 1091193"/>
              <a:gd name="connsiteX2" fmla="*/ 3179135 w 3179135"/>
              <a:gd name="connsiteY2" fmla="*/ 1010093 h 1091193"/>
            </a:gdLst>
            <a:ahLst/>
            <a:cxnLst>
              <a:cxn ang="0">
                <a:pos x="connsiteX0" y="connsiteY0"/>
              </a:cxn>
              <a:cxn ang="0">
                <a:pos x="connsiteX1" y="connsiteY1"/>
              </a:cxn>
              <a:cxn ang="0">
                <a:pos x="connsiteX2" y="connsiteY2"/>
              </a:cxn>
            </a:cxnLst>
            <a:rect l="l" t="t" r="r" b="b"/>
            <a:pathLst>
              <a:path w="3179135" h="1091193">
                <a:moveTo>
                  <a:pt x="0" y="0"/>
                </a:moveTo>
                <a:cubicBezTo>
                  <a:pt x="654788" y="410239"/>
                  <a:pt x="1309577" y="820479"/>
                  <a:pt x="1839433" y="988828"/>
                </a:cubicBezTo>
                <a:cubicBezTo>
                  <a:pt x="2369289" y="1157177"/>
                  <a:pt x="2774212" y="1083635"/>
                  <a:pt x="3179135" y="1010093"/>
                </a:cubicBezTo>
              </a:path>
            </a:pathLst>
          </a:custGeom>
          <a:noFill/>
          <a:ln w="952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13" name="Left Brace 12"/>
          <p:cNvSpPr/>
          <p:nvPr/>
        </p:nvSpPr>
        <p:spPr bwMode="auto">
          <a:xfrm rot="16200000">
            <a:off x="2818736" y="1049450"/>
            <a:ext cx="194159" cy="3024336"/>
          </a:xfrm>
          <a:prstGeom prst="leftBrace">
            <a:avLst/>
          </a:prstGeom>
          <a:noFill/>
          <a:ln w="19050" cap="flat" cmpd="sng" algn="ctr">
            <a:solidFill>
              <a:srgbClr val="FF6600"/>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14" name="Left Brace 13"/>
          <p:cNvSpPr/>
          <p:nvPr/>
        </p:nvSpPr>
        <p:spPr bwMode="auto">
          <a:xfrm rot="5400000">
            <a:off x="4926388" y="1553430"/>
            <a:ext cx="155319" cy="576064"/>
          </a:xfrm>
          <a:prstGeom prst="leftBrace">
            <a:avLst>
              <a:gd name="adj1" fmla="val 8333"/>
              <a:gd name="adj2" fmla="val 46584"/>
            </a:avLst>
          </a:prstGeom>
          <a:noFill/>
          <a:ln w="19050" cap="flat" cmpd="sng" algn="ctr">
            <a:solidFill>
              <a:srgbClr val="FF6600"/>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15" name="Rectangle 14"/>
          <p:cNvSpPr/>
          <p:nvPr/>
        </p:nvSpPr>
        <p:spPr>
          <a:xfrm>
            <a:off x="1648641" y="2627601"/>
            <a:ext cx="2534348" cy="307777"/>
          </a:xfrm>
          <a:prstGeom prst="rect">
            <a:avLst/>
          </a:prstGeom>
        </p:spPr>
        <p:txBody>
          <a:bodyPr wrap="none">
            <a:spAutoFit/>
          </a:bodyPr>
          <a:lstStyle/>
          <a:p>
            <a:pPr>
              <a:spcBef>
                <a:spcPct val="0"/>
              </a:spcBef>
            </a:pPr>
            <a:r>
              <a:rPr lang="en-US" sz="1400" dirty="0">
                <a:solidFill>
                  <a:srgbClr val="0070C0"/>
                </a:solidFill>
                <a:latin typeface="+mj-lt"/>
              </a:rPr>
              <a:t>Spatially-correlated terms</a:t>
            </a:r>
          </a:p>
        </p:txBody>
      </p:sp>
      <p:sp>
        <p:nvSpPr>
          <p:cNvPr id="16" name="Rectangle 15"/>
          <p:cNvSpPr/>
          <p:nvPr/>
        </p:nvSpPr>
        <p:spPr>
          <a:xfrm>
            <a:off x="3779912" y="1484784"/>
            <a:ext cx="3459280" cy="307777"/>
          </a:xfrm>
          <a:prstGeom prst="rect">
            <a:avLst/>
          </a:prstGeom>
        </p:spPr>
        <p:txBody>
          <a:bodyPr wrap="none">
            <a:spAutoFit/>
          </a:bodyPr>
          <a:lstStyle/>
          <a:p>
            <a:pPr>
              <a:spcBef>
                <a:spcPct val="0"/>
              </a:spcBef>
            </a:pPr>
            <a:r>
              <a:rPr lang="en-US" sz="1400" dirty="0">
                <a:solidFill>
                  <a:srgbClr val="0070C0"/>
                </a:solidFill>
                <a:latin typeface="+mj-lt"/>
              </a:rPr>
              <a:t>Spatially-uncorrelated (noisy) term</a:t>
            </a:r>
          </a:p>
        </p:txBody>
      </p:sp>
    </p:spTree>
    <p:extLst>
      <p:ext uri="{BB962C8B-B14F-4D97-AF65-F5344CB8AC3E}">
        <p14:creationId xmlns:p14="http://schemas.microsoft.com/office/powerpoint/2010/main" val="3786283771"/>
      </p:ext>
    </p:extLst>
  </p:cSld>
  <p:clrMapOvr>
    <a:masterClrMapping/>
  </p:clrMapOvr>
  <mc:AlternateContent xmlns:mc="http://schemas.openxmlformats.org/markup-compatibility/2006" xmlns:p14="http://schemas.microsoft.com/office/powerpoint/2010/main">
    <mc:Choice Requires="p14">
      <p:transition spd="slow" p14:dur="2000" advTm="64045"/>
    </mc:Choice>
    <mc:Fallback xmlns="">
      <p:transition spd="slow" advTm="64045"/>
    </mc:Fallback>
  </mc:AlternateContent>
  <p:extLst mod="1"/>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29" y="581312"/>
            <a:ext cx="7772400" cy="448066"/>
          </a:xfrm>
        </p:spPr>
        <p:txBody>
          <a:bodyPr/>
          <a:lstStyle/>
          <a:p>
            <a:r>
              <a:rPr lang="en-US" dirty="0"/>
              <a:t>Differential </a:t>
            </a:r>
            <a:r>
              <a:rPr lang="en-US" dirty="0" err="1"/>
              <a:t>interferograms</a:t>
            </a:r>
            <a:endParaRPr lang="en-US" dirty="0"/>
          </a:p>
        </p:txBody>
      </p:sp>
      <p:sp>
        <p:nvSpPr>
          <p:cNvPr id="4" name="Slide Number Placeholder 3"/>
          <p:cNvSpPr>
            <a:spLocks noGrp="1"/>
          </p:cNvSpPr>
          <p:nvPr>
            <p:ph type="sldNum" sz="quarter" idx="12"/>
          </p:nvPr>
        </p:nvSpPr>
        <p:spPr>
          <a:xfrm>
            <a:off x="608032" y="6476896"/>
            <a:ext cx="306000" cy="306000"/>
          </a:xfrm>
        </p:spPr>
        <p:txBody>
          <a:bodyPr/>
          <a:lstStyle/>
          <a:p>
            <a:fld id="{103EA872-A674-449B-A120-B97244F8E91D}" type="slidenum">
              <a:rPr lang="da-DK" smtClean="0"/>
              <a:pPr/>
              <a:t>23</a:t>
            </a:fld>
            <a:endParaRPr lang="da-DK" dirty="0"/>
          </a:p>
        </p:txBody>
      </p:sp>
      <p:sp>
        <p:nvSpPr>
          <p:cNvPr id="7" name="Text Box 6"/>
          <p:cNvSpPr txBox="1">
            <a:spLocks noChangeArrowheads="1"/>
          </p:cNvSpPr>
          <p:nvPr/>
        </p:nvSpPr>
        <p:spPr bwMode="auto">
          <a:xfrm>
            <a:off x="283519" y="1217003"/>
            <a:ext cx="5990286" cy="584775"/>
          </a:xfrm>
          <a:prstGeom prst="rect">
            <a:avLst/>
          </a:prstGeom>
          <a:noFill/>
          <a:ln>
            <a:noFill/>
          </a:ln>
          <a:effectLst/>
          <a:extLst>
            <a:ext uri="{909E8E84-426E-40dd-AFC4-6F175D3DCCD1}">
              <a14:hiddenFill xmlns:a14="http://schemas.microsoft.com/office/drawing/2010/main" xmlns="">
                <a:solidFill>
                  <a:srgbClr val="3D8AC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square" anchor="ctr">
            <a:spAutoFit/>
          </a:bodyPr>
          <a:lstStyle/>
          <a:p>
            <a:pPr>
              <a:spcBef>
                <a:spcPct val="0"/>
              </a:spcBef>
            </a:pPr>
            <a:r>
              <a:rPr lang="en-US" dirty="0"/>
              <a:t>In a differential </a:t>
            </a:r>
            <a:r>
              <a:rPr lang="en-US" dirty="0" err="1"/>
              <a:t>interferogram</a:t>
            </a:r>
            <a:r>
              <a:rPr lang="en-US" dirty="0"/>
              <a:t> </a:t>
            </a:r>
            <a:r>
              <a:rPr lang="en-US" i="1" dirty="0" err="1">
                <a:latin typeface="Symbol" panose="05050102010706020507" pitchFamily="18" charset="2"/>
              </a:rPr>
              <a:t>f</a:t>
            </a:r>
            <a:r>
              <a:rPr lang="en-US" i="1" baseline="-25000" dirty="0" err="1">
                <a:latin typeface="+mj-lt"/>
              </a:rPr>
              <a:t>flat</a:t>
            </a:r>
            <a:r>
              <a:rPr lang="en-US" dirty="0">
                <a:latin typeface="+mj-lt"/>
              </a:rPr>
              <a:t> and </a:t>
            </a:r>
            <a:r>
              <a:rPr lang="en-US" i="1" dirty="0" err="1">
                <a:latin typeface="Symbol" panose="05050102010706020507" pitchFamily="18" charset="2"/>
              </a:rPr>
              <a:t>f</a:t>
            </a:r>
            <a:r>
              <a:rPr lang="en-US" i="1" baseline="-25000" dirty="0" err="1"/>
              <a:t>topo</a:t>
            </a:r>
            <a:r>
              <a:rPr lang="en-US" dirty="0">
                <a:latin typeface="+mj-lt"/>
              </a:rPr>
              <a:t> are removed based on an Earth ellipsoid and a Digital Elevation Model</a:t>
            </a:r>
          </a:p>
        </p:txBody>
      </p:sp>
      <p:grpSp>
        <p:nvGrpSpPr>
          <p:cNvPr id="8" name="Group 7"/>
          <p:cNvGrpSpPr/>
          <p:nvPr/>
        </p:nvGrpSpPr>
        <p:grpSpPr>
          <a:xfrm>
            <a:off x="464492" y="1988840"/>
            <a:ext cx="3813299" cy="4104456"/>
            <a:chOff x="-7693" y="1724369"/>
            <a:chExt cx="3813299" cy="4104456"/>
          </a:xfrm>
        </p:grpSpPr>
        <p:sp>
          <p:nvSpPr>
            <p:cNvPr id="9" name="TextBox 8"/>
            <p:cNvSpPr txBox="1"/>
            <p:nvPr/>
          </p:nvSpPr>
          <p:spPr>
            <a:xfrm>
              <a:off x="2980965" y="4915290"/>
              <a:ext cx="216024" cy="276999"/>
            </a:xfrm>
            <a:prstGeom prst="rect">
              <a:avLst/>
            </a:prstGeom>
            <a:solidFill>
              <a:schemeClr val="bg1"/>
            </a:solidFill>
          </p:spPr>
          <p:txBody>
            <a:bodyPr wrap="square" rtlCol="0">
              <a:spAutoFit/>
            </a:bodyPr>
            <a:lstStyle/>
            <a:p>
              <a:r>
                <a:rPr lang="en-US" sz="1200" i="1" dirty="0"/>
                <a:t>h</a:t>
              </a:r>
            </a:p>
          </p:txBody>
        </p:sp>
        <p:sp>
          <p:nvSpPr>
            <p:cNvPr id="10" name="Freeform 9"/>
            <p:cNvSpPr/>
            <p:nvPr/>
          </p:nvSpPr>
          <p:spPr bwMode="auto">
            <a:xfrm>
              <a:off x="395536" y="4744194"/>
              <a:ext cx="3410070" cy="1084631"/>
            </a:xfrm>
            <a:custGeom>
              <a:avLst/>
              <a:gdLst>
                <a:gd name="connsiteX0" fmla="*/ 0 w 3486150"/>
                <a:gd name="connsiteY0" fmla="*/ 0 h 1095375"/>
                <a:gd name="connsiteX1" fmla="*/ 752475 w 3486150"/>
                <a:gd name="connsiteY1" fmla="*/ 47625 h 1095375"/>
                <a:gd name="connsiteX2" fmla="*/ 1685925 w 3486150"/>
                <a:gd name="connsiteY2" fmla="*/ 228600 h 1095375"/>
                <a:gd name="connsiteX3" fmla="*/ 2628900 w 3486150"/>
                <a:gd name="connsiteY3" fmla="*/ 571500 h 1095375"/>
                <a:gd name="connsiteX4" fmla="*/ 3438525 w 3486150"/>
                <a:gd name="connsiteY4" fmla="*/ 1057275 h 1095375"/>
                <a:gd name="connsiteX5" fmla="*/ 3438525 w 3486150"/>
                <a:gd name="connsiteY5" fmla="*/ 1057275 h 1095375"/>
                <a:gd name="connsiteX6" fmla="*/ 3486150 w 3486150"/>
                <a:gd name="connsiteY6" fmla="*/ 1095375 h 109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86150" h="1095375">
                  <a:moveTo>
                    <a:pt x="0" y="0"/>
                  </a:moveTo>
                  <a:cubicBezTo>
                    <a:pt x="235744" y="4762"/>
                    <a:pt x="471488" y="9525"/>
                    <a:pt x="752475" y="47625"/>
                  </a:cubicBezTo>
                  <a:cubicBezTo>
                    <a:pt x="1033462" y="85725"/>
                    <a:pt x="1373188" y="141288"/>
                    <a:pt x="1685925" y="228600"/>
                  </a:cubicBezTo>
                  <a:cubicBezTo>
                    <a:pt x="1998662" y="315912"/>
                    <a:pt x="2336800" y="433388"/>
                    <a:pt x="2628900" y="571500"/>
                  </a:cubicBezTo>
                  <a:cubicBezTo>
                    <a:pt x="2921000" y="709612"/>
                    <a:pt x="3438525" y="1057275"/>
                    <a:pt x="3438525" y="1057275"/>
                  </a:cubicBezTo>
                  <a:lnTo>
                    <a:pt x="3438525" y="1057275"/>
                  </a:lnTo>
                  <a:lnTo>
                    <a:pt x="3486150" y="1095375"/>
                  </a:lnTo>
                </a:path>
              </a:pathLst>
            </a:cu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cxnSp>
          <p:nvCxnSpPr>
            <p:cNvPr id="15" name="Straight Connector 14"/>
            <p:cNvCxnSpPr/>
            <p:nvPr/>
          </p:nvCxnSpPr>
          <p:spPr bwMode="auto">
            <a:xfrm flipV="1">
              <a:off x="2786726" y="4266875"/>
              <a:ext cx="568816" cy="1410797"/>
            </a:xfrm>
            <a:prstGeom prst="line">
              <a:avLst/>
            </a:prstGeom>
            <a:solidFill>
              <a:schemeClr val="accent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Straight Connector 19"/>
            <p:cNvCxnSpPr/>
            <p:nvPr/>
          </p:nvCxnSpPr>
          <p:spPr bwMode="auto">
            <a:xfrm>
              <a:off x="464444" y="2282502"/>
              <a:ext cx="2105" cy="3101946"/>
            </a:xfrm>
            <a:prstGeom prst="line">
              <a:avLst/>
            </a:prstGeom>
            <a:solidFill>
              <a:schemeClr val="accent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aphicFrame>
          <p:nvGraphicFramePr>
            <p:cNvPr id="23" name="Object 22"/>
            <p:cNvGraphicFramePr>
              <a:graphicFrameLocks noChangeAspect="1"/>
            </p:cNvGraphicFramePr>
            <p:nvPr>
              <p:extLst/>
            </p:nvPr>
          </p:nvGraphicFramePr>
          <p:xfrm>
            <a:off x="1174590" y="2367667"/>
            <a:ext cx="579161" cy="282341"/>
          </p:xfrm>
          <a:graphic>
            <a:graphicData uri="http://schemas.openxmlformats.org/presentationml/2006/ole">
              <mc:AlternateContent xmlns:mc="http://schemas.openxmlformats.org/markup-compatibility/2006">
                <mc:Choice xmlns:v="urn:schemas-microsoft-com:vml" Requires="v">
                  <p:oleObj spid="_x0000_s26806" name="Equation" r:id="rId4" imgW="495000" imgH="241200" progId="Equation.3">
                    <p:embed/>
                  </p:oleObj>
                </mc:Choice>
                <mc:Fallback>
                  <p:oleObj name="Equation" r:id="rId4" imgW="495000" imgH="241200" progId="Equation.3">
                    <p:embed/>
                    <p:pic>
                      <p:nvPicPr>
                        <p:cNvPr id="0" name=""/>
                        <p:cNvPicPr/>
                        <p:nvPr/>
                      </p:nvPicPr>
                      <p:blipFill>
                        <a:blip r:embed="rId5"/>
                        <a:stretch>
                          <a:fillRect/>
                        </a:stretch>
                      </p:blipFill>
                      <p:spPr>
                        <a:xfrm>
                          <a:off x="1174590" y="2367667"/>
                          <a:ext cx="579161" cy="282341"/>
                        </a:xfrm>
                        <a:prstGeom prst="rect">
                          <a:avLst/>
                        </a:prstGeom>
                        <a:ln>
                          <a:solidFill>
                            <a:schemeClr val="tx1"/>
                          </a:solidFill>
                        </a:ln>
                      </p:spPr>
                    </p:pic>
                  </p:oleObj>
                </mc:Fallback>
              </mc:AlternateContent>
            </a:graphicData>
          </a:graphic>
        </p:graphicFrame>
        <p:graphicFrame>
          <p:nvGraphicFramePr>
            <p:cNvPr id="24" name="Object 23"/>
            <p:cNvGraphicFramePr>
              <a:graphicFrameLocks noChangeAspect="1"/>
            </p:cNvGraphicFramePr>
            <p:nvPr>
              <p:extLst/>
            </p:nvPr>
          </p:nvGraphicFramePr>
          <p:xfrm>
            <a:off x="2422726" y="2739138"/>
            <a:ext cx="301809" cy="358398"/>
          </p:xfrm>
          <a:graphic>
            <a:graphicData uri="http://schemas.openxmlformats.org/presentationml/2006/ole">
              <mc:AlternateContent xmlns:mc="http://schemas.openxmlformats.org/markup-compatibility/2006">
                <mc:Choice xmlns:v="urn:schemas-microsoft-com:vml" Requires="v">
                  <p:oleObj spid="_x0000_s26807" name="Equation" r:id="rId6" imgW="203040" imgH="241200" progId="Equation.3">
                    <p:embed/>
                  </p:oleObj>
                </mc:Choice>
                <mc:Fallback>
                  <p:oleObj name="Equation" r:id="rId6" imgW="203040" imgH="241200" progId="Equation.3">
                    <p:embed/>
                    <p:pic>
                      <p:nvPicPr>
                        <p:cNvPr id="0" name=""/>
                        <p:cNvPicPr/>
                        <p:nvPr/>
                      </p:nvPicPr>
                      <p:blipFill>
                        <a:blip r:embed="rId7"/>
                        <a:stretch>
                          <a:fillRect/>
                        </a:stretch>
                      </p:blipFill>
                      <p:spPr>
                        <a:xfrm>
                          <a:off x="2422726" y="2739138"/>
                          <a:ext cx="301809" cy="358398"/>
                        </a:xfrm>
                        <a:prstGeom prst="rect">
                          <a:avLst/>
                        </a:prstGeom>
                      </p:spPr>
                    </p:pic>
                  </p:oleObj>
                </mc:Fallback>
              </mc:AlternateContent>
            </a:graphicData>
          </a:graphic>
        </p:graphicFrame>
        <p:sp>
          <p:nvSpPr>
            <p:cNvPr id="27" name="TextBox 26"/>
            <p:cNvSpPr txBox="1"/>
            <p:nvPr/>
          </p:nvSpPr>
          <p:spPr>
            <a:xfrm>
              <a:off x="-7693" y="2052070"/>
              <a:ext cx="1117933" cy="246221"/>
            </a:xfrm>
            <a:prstGeom prst="rect">
              <a:avLst/>
            </a:prstGeom>
            <a:noFill/>
          </p:spPr>
          <p:txBody>
            <a:bodyPr wrap="square" rtlCol="0">
              <a:spAutoFit/>
            </a:bodyPr>
            <a:lstStyle/>
            <a:p>
              <a:r>
                <a:rPr lang="en-US" sz="1000" i="1" dirty="0"/>
                <a:t>SAR (pass 1)</a:t>
              </a:r>
            </a:p>
          </p:txBody>
        </p:sp>
        <p:sp>
          <p:nvSpPr>
            <p:cNvPr id="28" name="TextBox 27"/>
            <p:cNvSpPr txBox="1"/>
            <p:nvPr/>
          </p:nvSpPr>
          <p:spPr>
            <a:xfrm>
              <a:off x="1174590" y="1724369"/>
              <a:ext cx="1117933" cy="246221"/>
            </a:xfrm>
            <a:prstGeom prst="rect">
              <a:avLst/>
            </a:prstGeom>
            <a:noFill/>
          </p:spPr>
          <p:txBody>
            <a:bodyPr wrap="square" rtlCol="0">
              <a:spAutoFit/>
            </a:bodyPr>
            <a:lstStyle/>
            <a:p>
              <a:r>
                <a:rPr lang="en-US" sz="1000" i="1" dirty="0"/>
                <a:t>SAR (pass 2)</a:t>
              </a:r>
            </a:p>
          </p:txBody>
        </p:sp>
        <p:sp>
          <p:nvSpPr>
            <p:cNvPr id="33" name="TextBox 32"/>
            <p:cNvSpPr txBox="1"/>
            <p:nvPr/>
          </p:nvSpPr>
          <p:spPr>
            <a:xfrm>
              <a:off x="530043" y="4744194"/>
              <a:ext cx="1002885" cy="400110"/>
            </a:xfrm>
            <a:prstGeom prst="rect">
              <a:avLst/>
            </a:prstGeom>
            <a:noFill/>
          </p:spPr>
          <p:txBody>
            <a:bodyPr wrap="square" rtlCol="0">
              <a:spAutoFit/>
            </a:bodyPr>
            <a:lstStyle/>
            <a:p>
              <a:r>
                <a:rPr lang="en-US" sz="1000" i="1" dirty="0"/>
                <a:t>Earth ellipsoid</a:t>
              </a:r>
            </a:p>
          </p:txBody>
        </p:sp>
        <p:sp>
          <p:nvSpPr>
            <p:cNvPr id="37" name="TextBox 36"/>
            <p:cNvSpPr txBox="1"/>
            <p:nvPr/>
          </p:nvSpPr>
          <p:spPr>
            <a:xfrm>
              <a:off x="1870461" y="5283965"/>
              <a:ext cx="1054298" cy="400110"/>
            </a:xfrm>
            <a:prstGeom prst="rect">
              <a:avLst/>
            </a:prstGeom>
            <a:noFill/>
          </p:spPr>
          <p:txBody>
            <a:bodyPr wrap="square" rtlCol="0">
              <a:spAutoFit/>
            </a:bodyPr>
            <a:lstStyle/>
            <a:p>
              <a:r>
                <a:rPr lang="en-US" sz="1000" i="1" dirty="0"/>
                <a:t>Topographic height</a:t>
              </a:r>
            </a:p>
          </p:txBody>
        </p:sp>
      </p:grpSp>
      <p:sp>
        <p:nvSpPr>
          <p:cNvPr id="48" name="Freeform 47"/>
          <p:cNvSpPr/>
          <p:nvPr/>
        </p:nvSpPr>
        <p:spPr bwMode="auto">
          <a:xfrm>
            <a:off x="939814" y="2334002"/>
            <a:ext cx="2480408" cy="3230880"/>
          </a:xfrm>
          <a:custGeom>
            <a:avLst/>
            <a:gdLst>
              <a:gd name="connsiteX0" fmla="*/ 0 w 2480310"/>
              <a:gd name="connsiteY0" fmla="*/ 327660 h 3230880"/>
              <a:gd name="connsiteX1" fmla="*/ 2480310 w 2480310"/>
              <a:gd name="connsiteY1" fmla="*/ 3230880 h 3230880"/>
              <a:gd name="connsiteX2" fmla="*/ 1577340 w 2480310"/>
              <a:gd name="connsiteY2" fmla="*/ 0 h 3230880"/>
              <a:gd name="connsiteX3" fmla="*/ 0 w 2480310"/>
              <a:gd name="connsiteY3" fmla="*/ 327660 h 3230880"/>
            </a:gdLst>
            <a:ahLst/>
            <a:cxnLst>
              <a:cxn ang="0">
                <a:pos x="connsiteX0" y="connsiteY0"/>
              </a:cxn>
              <a:cxn ang="0">
                <a:pos x="connsiteX1" y="connsiteY1"/>
              </a:cxn>
              <a:cxn ang="0">
                <a:pos x="connsiteX2" y="connsiteY2"/>
              </a:cxn>
              <a:cxn ang="0">
                <a:pos x="connsiteX3" y="connsiteY3"/>
              </a:cxn>
            </a:cxnLst>
            <a:rect l="l" t="t" r="r" b="b"/>
            <a:pathLst>
              <a:path w="2480310" h="3230880">
                <a:moveTo>
                  <a:pt x="0" y="327660"/>
                </a:moveTo>
                <a:lnTo>
                  <a:pt x="2480310" y="3230880"/>
                </a:lnTo>
                <a:lnTo>
                  <a:pt x="1577340" y="0"/>
                </a:lnTo>
                <a:lnTo>
                  <a:pt x="0" y="327660"/>
                </a:lnTo>
                <a:close/>
              </a:path>
            </a:pathLst>
          </a:custGeom>
          <a:noFill/>
          <a:ln w="9525" cap="flat" cmpd="sng" algn="ctr">
            <a:solidFill>
              <a:schemeClr val="accent1">
                <a:lumMod val="60000"/>
                <a:lumOff val="40000"/>
              </a:schemeClr>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cxnSp>
        <p:nvCxnSpPr>
          <p:cNvPr id="54" name="Straight Connector 53"/>
          <p:cNvCxnSpPr/>
          <p:nvPr/>
        </p:nvCxnSpPr>
        <p:spPr bwMode="auto">
          <a:xfrm>
            <a:off x="951244" y="2669282"/>
            <a:ext cx="302239" cy="348545"/>
          </a:xfrm>
          <a:prstGeom prst="line">
            <a:avLst/>
          </a:prstGeom>
          <a:solidFill>
            <a:schemeClr val="accent1"/>
          </a:solidFill>
          <a:ln w="28575"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4" name="Freeform 63"/>
          <p:cNvSpPr/>
          <p:nvPr/>
        </p:nvSpPr>
        <p:spPr bwMode="auto">
          <a:xfrm>
            <a:off x="958864" y="2330192"/>
            <a:ext cx="2667000" cy="2708910"/>
          </a:xfrm>
          <a:custGeom>
            <a:avLst/>
            <a:gdLst>
              <a:gd name="connsiteX0" fmla="*/ 2667000 w 2667000"/>
              <a:gd name="connsiteY0" fmla="*/ 2708910 h 2708910"/>
              <a:gd name="connsiteX1" fmla="*/ 0 w 2667000"/>
              <a:gd name="connsiteY1" fmla="*/ 331470 h 2708910"/>
              <a:gd name="connsiteX2" fmla="*/ 1562100 w 2667000"/>
              <a:gd name="connsiteY2" fmla="*/ 0 h 2708910"/>
              <a:gd name="connsiteX3" fmla="*/ 2667000 w 2667000"/>
              <a:gd name="connsiteY3" fmla="*/ 2708910 h 2708910"/>
            </a:gdLst>
            <a:ahLst/>
            <a:cxnLst>
              <a:cxn ang="0">
                <a:pos x="connsiteX0" y="connsiteY0"/>
              </a:cxn>
              <a:cxn ang="0">
                <a:pos x="connsiteX1" y="connsiteY1"/>
              </a:cxn>
              <a:cxn ang="0">
                <a:pos x="connsiteX2" y="connsiteY2"/>
              </a:cxn>
              <a:cxn ang="0">
                <a:pos x="connsiteX3" y="connsiteY3"/>
              </a:cxn>
            </a:cxnLst>
            <a:rect l="l" t="t" r="r" b="b"/>
            <a:pathLst>
              <a:path w="2667000" h="2708910">
                <a:moveTo>
                  <a:pt x="2667000" y="2708910"/>
                </a:moveTo>
                <a:lnTo>
                  <a:pt x="0" y="331470"/>
                </a:lnTo>
                <a:lnTo>
                  <a:pt x="1562100" y="0"/>
                </a:lnTo>
                <a:lnTo>
                  <a:pt x="2667000" y="2708910"/>
                </a:lnTo>
                <a:close/>
              </a:path>
            </a:pathLst>
          </a:custGeom>
          <a:noFill/>
          <a:ln w="9525" cap="flat" cmpd="sng" algn="ctr">
            <a:solidFill>
              <a:schemeClr val="tx1"/>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cxnSp>
        <p:nvCxnSpPr>
          <p:cNvPr id="66" name="Straight Connector 65"/>
          <p:cNvCxnSpPr>
            <a:stCxn id="64" idx="1"/>
          </p:cNvCxnSpPr>
          <p:nvPr/>
        </p:nvCxnSpPr>
        <p:spPr bwMode="auto">
          <a:xfrm>
            <a:off x="958864" y="2661662"/>
            <a:ext cx="497292" cy="450032"/>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4" name="Freeform 73"/>
          <p:cNvSpPr/>
          <p:nvPr/>
        </p:nvSpPr>
        <p:spPr bwMode="auto">
          <a:xfrm>
            <a:off x="2639074" y="5017428"/>
            <a:ext cx="1467294" cy="932335"/>
          </a:xfrm>
          <a:custGeom>
            <a:avLst/>
            <a:gdLst>
              <a:gd name="connsiteX0" fmla="*/ 0 w 1485928"/>
              <a:gd name="connsiteY0" fmla="*/ 254084 h 943694"/>
              <a:gd name="connsiteX1" fmla="*/ 129540 w 1485928"/>
              <a:gd name="connsiteY1" fmla="*/ 181694 h 943694"/>
              <a:gd name="connsiteX2" fmla="*/ 320040 w 1485928"/>
              <a:gd name="connsiteY2" fmla="*/ 120734 h 943694"/>
              <a:gd name="connsiteX3" fmla="*/ 499110 w 1485928"/>
              <a:gd name="connsiteY3" fmla="*/ 48344 h 943694"/>
              <a:gd name="connsiteX4" fmla="*/ 674370 w 1485928"/>
              <a:gd name="connsiteY4" fmla="*/ 25484 h 943694"/>
              <a:gd name="connsiteX5" fmla="*/ 834390 w 1485928"/>
              <a:gd name="connsiteY5" fmla="*/ 2624 h 943694"/>
              <a:gd name="connsiteX6" fmla="*/ 918210 w 1485928"/>
              <a:gd name="connsiteY6" fmla="*/ 2624 h 943694"/>
              <a:gd name="connsiteX7" fmla="*/ 986790 w 1485928"/>
              <a:gd name="connsiteY7" fmla="*/ 21674 h 943694"/>
              <a:gd name="connsiteX8" fmla="*/ 1036320 w 1485928"/>
              <a:gd name="connsiteY8" fmla="*/ 59774 h 943694"/>
              <a:gd name="connsiteX9" fmla="*/ 1108710 w 1485928"/>
              <a:gd name="connsiteY9" fmla="*/ 143594 h 943694"/>
              <a:gd name="connsiteX10" fmla="*/ 1203960 w 1485928"/>
              <a:gd name="connsiteY10" fmla="*/ 246464 h 943694"/>
              <a:gd name="connsiteX11" fmla="*/ 1245870 w 1485928"/>
              <a:gd name="connsiteY11" fmla="*/ 318854 h 943694"/>
              <a:gd name="connsiteX12" fmla="*/ 1283970 w 1485928"/>
              <a:gd name="connsiteY12" fmla="*/ 410294 h 943694"/>
              <a:gd name="connsiteX13" fmla="*/ 1318260 w 1485928"/>
              <a:gd name="connsiteY13" fmla="*/ 497924 h 943694"/>
              <a:gd name="connsiteX14" fmla="*/ 1352550 w 1485928"/>
              <a:gd name="connsiteY14" fmla="*/ 566504 h 943694"/>
              <a:gd name="connsiteX15" fmla="*/ 1371600 w 1485928"/>
              <a:gd name="connsiteY15" fmla="*/ 631274 h 943694"/>
              <a:gd name="connsiteX16" fmla="*/ 1428750 w 1485928"/>
              <a:gd name="connsiteY16" fmla="*/ 715094 h 943694"/>
              <a:gd name="connsiteX17" fmla="*/ 1447800 w 1485928"/>
              <a:gd name="connsiteY17" fmla="*/ 764624 h 943694"/>
              <a:gd name="connsiteX18" fmla="*/ 1470660 w 1485928"/>
              <a:gd name="connsiteY18" fmla="*/ 837014 h 943694"/>
              <a:gd name="connsiteX19" fmla="*/ 1485900 w 1485928"/>
              <a:gd name="connsiteY19" fmla="*/ 905594 h 943694"/>
              <a:gd name="connsiteX20" fmla="*/ 1474470 w 1485928"/>
              <a:gd name="connsiteY20" fmla="*/ 943694 h 943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85928" h="943694">
                <a:moveTo>
                  <a:pt x="0" y="254084"/>
                </a:moveTo>
                <a:cubicBezTo>
                  <a:pt x="38100" y="229001"/>
                  <a:pt x="76200" y="203919"/>
                  <a:pt x="129540" y="181694"/>
                </a:cubicBezTo>
                <a:cubicBezTo>
                  <a:pt x="182880" y="159469"/>
                  <a:pt x="258445" y="142959"/>
                  <a:pt x="320040" y="120734"/>
                </a:cubicBezTo>
                <a:cubicBezTo>
                  <a:pt x="381635" y="98509"/>
                  <a:pt x="440055" y="64219"/>
                  <a:pt x="499110" y="48344"/>
                </a:cubicBezTo>
                <a:cubicBezTo>
                  <a:pt x="558165" y="32469"/>
                  <a:pt x="674370" y="25484"/>
                  <a:pt x="674370" y="25484"/>
                </a:cubicBezTo>
                <a:cubicBezTo>
                  <a:pt x="730250" y="17864"/>
                  <a:pt x="793750" y="6434"/>
                  <a:pt x="834390" y="2624"/>
                </a:cubicBezTo>
                <a:cubicBezTo>
                  <a:pt x="875030" y="-1186"/>
                  <a:pt x="892810" y="-551"/>
                  <a:pt x="918210" y="2624"/>
                </a:cubicBezTo>
                <a:cubicBezTo>
                  <a:pt x="943610" y="5799"/>
                  <a:pt x="967105" y="12149"/>
                  <a:pt x="986790" y="21674"/>
                </a:cubicBezTo>
                <a:cubicBezTo>
                  <a:pt x="1006475" y="31199"/>
                  <a:pt x="1016000" y="39454"/>
                  <a:pt x="1036320" y="59774"/>
                </a:cubicBezTo>
                <a:cubicBezTo>
                  <a:pt x="1056640" y="80094"/>
                  <a:pt x="1080770" y="112479"/>
                  <a:pt x="1108710" y="143594"/>
                </a:cubicBezTo>
                <a:cubicBezTo>
                  <a:pt x="1136650" y="174709"/>
                  <a:pt x="1181100" y="217254"/>
                  <a:pt x="1203960" y="246464"/>
                </a:cubicBezTo>
                <a:cubicBezTo>
                  <a:pt x="1226820" y="275674"/>
                  <a:pt x="1232535" y="291549"/>
                  <a:pt x="1245870" y="318854"/>
                </a:cubicBezTo>
                <a:cubicBezTo>
                  <a:pt x="1259205" y="346159"/>
                  <a:pt x="1271905" y="380449"/>
                  <a:pt x="1283970" y="410294"/>
                </a:cubicBezTo>
                <a:cubicBezTo>
                  <a:pt x="1296035" y="440139"/>
                  <a:pt x="1306830" y="471889"/>
                  <a:pt x="1318260" y="497924"/>
                </a:cubicBezTo>
                <a:cubicBezTo>
                  <a:pt x="1329690" y="523959"/>
                  <a:pt x="1343660" y="544279"/>
                  <a:pt x="1352550" y="566504"/>
                </a:cubicBezTo>
                <a:cubicBezTo>
                  <a:pt x="1361440" y="588729"/>
                  <a:pt x="1358900" y="606509"/>
                  <a:pt x="1371600" y="631274"/>
                </a:cubicBezTo>
                <a:cubicBezTo>
                  <a:pt x="1384300" y="656039"/>
                  <a:pt x="1416050" y="692869"/>
                  <a:pt x="1428750" y="715094"/>
                </a:cubicBezTo>
                <a:cubicBezTo>
                  <a:pt x="1441450" y="737319"/>
                  <a:pt x="1440815" y="744304"/>
                  <a:pt x="1447800" y="764624"/>
                </a:cubicBezTo>
                <a:cubicBezTo>
                  <a:pt x="1454785" y="784944"/>
                  <a:pt x="1464310" y="813519"/>
                  <a:pt x="1470660" y="837014"/>
                </a:cubicBezTo>
                <a:cubicBezTo>
                  <a:pt x="1477010" y="860509"/>
                  <a:pt x="1485265" y="887814"/>
                  <a:pt x="1485900" y="905594"/>
                </a:cubicBezTo>
                <a:cubicBezTo>
                  <a:pt x="1486535" y="923374"/>
                  <a:pt x="1476375" y="937344"/>
                  <a:pt x="1474470" y="943694"/>
                </a:cubicBezTo>
              </a:path>
            </a:pathLst>
          </a:cu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cxnSp>
        <p:nvCxnSpPr>
          <p:cNvPr id="81" name="Straight Connector 80"/>
          <p:cNvCxnSpPr/>
          <p:nvPr/>
        </p:nvCxnSpPr>
        <p:spPr bwMode="auto">
          <a:xfrm>
            <a:off x="943624" y="2661662"/>
            <a:ext cx="79834" cy="149355"/>
          </a:xfrm>
          <a:prstGeom prst="line">
            <a:avLst/>
          </a:prstGeom>
          <a:solidFill>
            <a:schemeClr val="accent1"/>
          </a:solidFill>
          <a:ln w="28575"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4" name="Freeform 93"/>
          <p:cNvSpPr/>
          <p:nvPr/>
        </p:nvSpPr>
        <p:spPr bwMode="auto">
          <a:xfrm>
            <a:off x="939814" y="2326382"/>
            <a:ext cx="1630680" cy="2914650"/>
          </a:xfrm>
          <a:custGeom>
            <a:avLst/>
            <a:gdLst>
              <a:gd name="connsiteX0" fmla="*/ 1630680 w 1630680"/>
              <a:gd name="connsiteY0" fmla="*/ 2914650 h 2914650"/>
              <a:gd name="connsiteX1" fmla="*/ 0 w 1630680"/>
              <a:gd name="connsiteY1" fmla="*/ 342900 h 2914650"/>
              <a:gd name="connsiteX2" fmla="*/ 1588770 w 1630680"/>
              <a:gd name="connsiteY2" fmla="*/ 0 h 2914650"/>
              <a:gd name="connsiteX3" fmla="*/ 1630680 w 1630680"/>
              <a:gd name="connsiteY3" fmla="*/ 2914650 h 2914650"/>
            </a:gdLst>
            <a:ahLst/>
            <a:cxnLst>
              <a:cxn ang="0">
                <a:pos x="connsiteX0" y="connsiteY0"/>
              </a:cxn>
              <a:cxn ang="0">
                <a:pos x="connsiteX1" y="connsiteY1"/>
              </a:cxn>
              <a:cxn ang="0">
                <a:pos x="connsiteX2" y="connsiteY2"/>
              </a:cxn>
              <a:cxn ang="0">
                <a:pos x="connsiteX3" y="connsiteY3"/>
              </a:cxn>
            </a:cxnLst>
            <a:rect l="l" t="t" r="r" b="b"/>
            <a:pathLst>
              <a:path w="1630680" h="2914650">
                <a:moveTo>
                  <a:pt x="1630680" y="2914650"/>
                </a:moveTo>
                <a:lnTo>
                  <a:pt x="0" y="342900"/>
                </a:lnTo>
                <a:lnTo>
                  <a:pt x="1588770" y="0"/>
                </a:lnTo>
                <a:lnTo>
                  <a:pt x="1630680" y="2914650"/>
                </a:lnTo>
                <a:close/>
              </a:path>
            </a:pathLst>
          </a:custGeom>
          <a:noFill/>
          <a:ln w="9525" cap="flat" cmpd="sng" algn="ctr">
            <a:solidFill>
              <a:schemeClr val="accent4"/>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graphicFrame>
        <p:nvGraphicFramePr>
          <p:cNvPr id="98" name="Object 97"/>
          <p:cNvGraphicFramePr>
            <a:graphicFrameLocks noChangeAspect="1"/>
          </p:cNvGraphicFramePr>
          <p:nvPr>
            <p:extLst/>
          </p:nvPr>
        </p:nvGraphicFramePr>
        <p:xfrm>
          <a:off x="179512" y="2888201"/>
          <a:ext cx="615781" cy="294607"/>
        </p:xfrm>
        <a:graphic>
          <a:graphicData uri="http://schemas.openxmlformats.org/presentationml/2006/ole">
            <mc:AlternateContent xmlns:mc="http://schemas.openxmlformats.org/markup-compatibility/2006">
              <mc:Choice xmlns:v="urn:schemas-microsoft-com:vml" Requires="v">
                <p:oleObj spid="_x0000_s26808" name="Equation" r:id="rId8" imgW="495000" imgH="241200" progId="Equation.3">
                  <p:embed/>
                </p:oleObj>
              </mc:Choice>
              <mc:Fallback>
                <p:oleObj name="Equation" r:id="rId8" imgW="495000" imgH="241200" progId="Equation.3">
                  <p:embed/>
                  <p:pic>
                    <p:nvPicPr>
                      <p:cNvPr id="0" name=""/>
                      <p:cNvPicPr/>
                      <p:nvPr/>
                    </p:nvPicPr>
                    <p:blipFill>
                      <a:blip r:embed="rId9"/>
                      <a:stretch>
                        <a:fillRect/>
                      </a:stretch>
                    </p:blipFill>
                    <p:spPr>
                      <a:xfrm>
                        <a:off x="179512" y="2888201"/>
                        <a:ext cx="615781" cy="294607"/>
                      </a:xfrm>
                      <a:prstGeom prst="rect">
                        <a:avLst/>
                      </a:prstGeom>
                      <a:ln>
                        <a:solidFill>
                          <a:srgbClr val="0070C0"/>
                        </a:solidFill>
                      </a:ln>
                    </p:spPr>
                  </p:pic>
                </p:oleObj>
              </mc:Fallback>
            </mc:AlternateContent>
          </a:graphicData>
        </a:graphic>
      </p:graphicFrame>
      <p:graphicFrame>
        <p:nvGraphicFramePr>
          <p:cNvPr id="99" name="Object 98"/>
          <p:cNvGraphicFramePr>
            <a:graphicFrameLocks noChangeAspect="1"/>
          </p:cNvGraphicFramePr>
          <p:nvPr>
            <p:extLst/>
          </p:nvPr>
        </p:nvGraphicFramePr>
        <p:xfrm>
          <a:off x="191242" y="3388901"/>
          <a:ext cx="606659" cy="295746"/>
        </p:xfrm>
        <a:graphic>
          <a:graphicData uri="http://schemas.openxmlformats.org/presentationml/2006/ole">
            <mc:AlternateContent xmlns:mc="http://schemas.openxmlformats.org/markup-compatibility/2006">
              <mc:Choice xmlns:v="urn:schemas-microsoft-com:vml" Requires="v">
                <p:oleObj spid="_x0000_s26809" name="Equation" r:id="rId10" imgW="495000" imgH="241200" progId="Equation.3">
                  <p:embed/>
                </p:oleObj>
              </mc:Choice>
              <mc:Fallback>
                <p:oleObj name="Equation" r:id="rId10" imgW="495000" imgH="241200" progId="Equation.3">
                  <p:embed/>
                  <p:pic>
                    <p:nvPicPr>
                      <p:cNvPr id="0" name=""/>
                      <p:cNvPicPr/>
                      <p:nvPr/>
                    </p:nvPicPr>
                    <p:blipFill>
                      <a:blip r:embed="rId9"/>
                      <a:stretch>
                        <a:fillRect/>
                      </a:stretch>
                    </p:blipFill>
                    <p:spPr>
                      <a:xfrm>
                        <a:off x="191242" y="3388901"/>
                        <a:ext cx="606659" cy="295746"/>
                      </a:xfrm>
                      <a:prstGeom prst="rect">
                        <a:avLst/>
                      </a:prstGeom>
                      <a:ln>
                        <a:solidFill>
                          <a:srgbClr val="FFCC00"/>
                        </a:solidFill>
                      </a:ln>
                    </p:spPr>
                  </p:pic>
                </p:oleObj>
              </mc:Fallback>
            </mc:AlternateContent>
          </a:graphicData>
        </a:graphic>
      </p:graphicFrame>
      <p:graphicFrame>
        <p:nvGraphicFramePr>
          <p:cNvPr id="100" name="Object 99"/>
          <p:cNvGraphicFramePr>
            <a:graphicFrameLocks noChangeAspect="1"/>
          </p:cNvGraphicFramePr>
          <p:nvPr>
            <p:extLst/>
          </p:nvPr>
        </p:nvGraphicFramePr>
        <p:xfrm>
          <a:off x="1977131" y="3268216"/>
          <a:ext cx="282575" cy="358775"/>
        </p:xfrm>
        <a:graphic>
          <a:graphicData uri="http://schemas.openxmlformats.org/presentationml/2006/ole">
            <mc:AlternateContent xmlns:mc="http://schemas.openxmlformats.org/markup-compatibility/2006">
              <mc:Choice xmlns:v="urn:schemas-microsoft-com:vml" Requires="v">
                <p:oleObj spid="_x0000_s26810" name="Equation" r:id="rId11" imgW="190440" imgH="241200" progId="Equation.3">
                  <p:embed/>
                </p:oleObj>
              </mc:Choice>
              <mc:Fallback>
                <p:oleObj name="Equation" r:id="rId11" imgW="190440" imgH="241200" progId="Equation.3">
                  <p:embed/>
                  <p:pic>
                    <p:nvPicPr>
                      <p:cNvPr id="0" name=""/>
                      <p:cNvPicPr/>
                      <p:nvPr/>
                    </p:nvPicPr>
                    <p:blipFill>
                      <a:blip r:embed="rId12"/>
                      <a:stretch>
                        <a:fillRect/>
                      </a:stretch>
                    </p:blipFill>
                    <p:spPr>
                      <a:xfrm>
                        <a:off x="1977131" y="3268216"/>
                        <a:ext cx="282575" cy="358775"/>
                      </a:xfrm>
                      <a:prstGeom prst="rect">
                        <a:avLst/>
                      </a:prstGeom>
                    </p:spPr>
                  </p:pic>
                </p:oleObj>
              </mc:Fallback>
            </mc:AlternateContent>
          </a:graphicData>
        </a:graphic>
      </p:graphicFrame>
      <p:sp>
        <p:nvSpPr>
          <p:cNvPr id="101" name="Freeform 100"/>
          <p:cNvSpPr/>
          <p:nvPr/>
        </p:nvSpPr>
        <p:spPr bwMode="auto">
          <a:xfrm>
            <a:off x="472816" y="2728620"/>
            <a:ext cx="502920" cy="128116"/>
          </a:xfrm>
          <a:custGeom>
            <a:avLst/>
            <a:gdLst>
              <a:gd name="connsiteX0" fmla="*/ 0 w 502920"/>
              <a:gd name="connsiteY0" fmla="*/ 128116 h 128116"/>
              <a:gd name="connsiteX1" fmla="*/ 281940 w 502920"/>
              <a:gd name="connsiteY1" fmla="*/ 13816 h 128116"/>
              <a:gd name="connsiteX2" fmla="*/ 502920 w 502920"/>
              <a:gd name="connsiteY2" fmla="*/ 6196 h 128116"/>
            </a:gdLst>
            <a:ahLst/>
            <a:cxnLst>
              <a:cxn ang="0">
                <a:pos x="connsiteX0" y="connsiteY0"/>
              </a:cxn>
              <a:cxn ang="0">
                <a:pos x="connsiteX1" y="connsiteY1"/>
              </a:cxn>
              <a:cxn ang="0">
                <a:pos x="connsiteX2" y="connsiteY2"/>
              </a:cxn>
            </a:cxnLst>
            <a:rect l="l" t="t" r="r" b="b"/>
            <a:pathLst>
              <a:path w="502920" h="128116">
                <a:moveTo>
                  <a:pt x="0" y="128116"/>
                </a:moveTo>
                <a:cubicBezTo>
                  <a:pt x="99060" y="81126"/>
                  <a:pt x="198120" y="34136"/>
                  <a:pt x="281940" y="13816"/>
                </a:cubicBezTo>
                <a:cubicBezTo>
                  <a:pt x="365760" y="-6504"/>
                  <a:pt x="434340" y="-154"/>
                  <a:pt x="502920" y="6196"/>
                </a:cubicBezTo>
              </a:path>
            </a:pathLst>
          </a:custGeom>
          <a:noFill/>
          <a:ln w="9525" cap="flat" cmpd="sng" algn="ctr">
            <a:solidFill>
              <a:srgbClr val="0070C0"/>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102" name="Freeform 101"/>
          <p:cNvSpPr/>
          <p:nvPr/>
        </p:nvSpPr>
        <p:spPr bwMode="auto">
          <a:xfrm>
            <a:off x="800476" y="2963416"/>
            <a:ext cx="381000" cy="563880"/>
          </a:xfrm>
          <a:custGeom>
            <a:avLst/>
            <a:gdLst>
              <a:gd name="connsiteX0" fmla="*/ 0 w 381000"/>
              <a:gd name="connsiteY0" fmla="*/ 563880 h 563880"/>
              <a:gd name="connsiteX1" fmla="*/ 297180 w 381000"/>
              <a:gd name="connsiteY1" fmla="*/ 160020 h 563880"/>
              <a:gd name="connsiteX2" fmla="*/ 381000 w 381000"/>
              <a:gd name="connsiteY2" fmla="*/ 0 h 563880"/>
            </a:gdLst>
            <a:ahLst/>
            <a:cxnLst>
              <a:cxn ang="0">
                <a:pos x="connsiteX0" y="connsiteY0"/>
              </a:cxn>
              <a:cxn ang="0">
                <a:pos x="connsiteX1" y="connsiteY1"/>
              </a:cxn>
              <a:cxn ang="0">
                <a:pos x="connsiteX2" y="connsiteY2"/>
              </a:cxn>
            </a:cxnLst>
            <a:rect l="l" t="t" r="r" b="b"/>
            <a:pathLst>
              <a:path w="381000" h="563880">
                <a:moveTo>
                  <a:pt x="0" y="563880"/>
                </a:moveTo>
                <a:cubicBezTo>
                  <a:pt x="116840" y="408940"/>
                  <a:pt x="233680" y="254000"/>
                  <a:pt x="297180" y="160020"/>
                </a:cubicBezTo>
                <a:cubicBezTo>
                  <a:pt x="360680" y="66040"/>
                  <a:pt x="370840" y="33020"/>
                  <a:pt x="381000" y="0"/>
                </a:cubicBezTo>
              </a:path>
            </a:pathLst>
          </a:custGeom>
          <a:noFill/>
          <a:ln w="9525" cap="flat" cmpd="sng" algn="ctr">
            <a:solidFill>
              <a:srgbClr val="FFCC00"/>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103" name="Freeform 102"/>
          <p:cNvSpPr/>
          <p:nvPr/>
        </p:nvSpPr>
        <p:spPr bwMode="auto">
          <a:xfrm>
            <a:off x="1242436" y="2780536"/>
            <a:ext cx="358140" cy="99060"/>
          </a:xfrm>
          <a:custGeom>
            <a:avLst/>
            <a:gdLst>
              <a:gd name="connsiteX0" fmla="*/ 358140 w 358140"/>
              <a:gd name="connsiteY0" fmla="*/ 0 h 99060"/>
              <a:gd name="connsiteX1" fmla="*/ 83820 w 358140"/>
              <a:gd name="connsiteY1" fmla="*/ 30480 h 99060"/>
              <a:gd name="connsiteX2" fmla="*/ 0 w 358140"/>
              <a:gd name="connsiteY2" fmla="*/ 99060 h 99060"/>
            </a:gdLst>
            <a:ahLst/>
            <a:cxnLst>
              <a:cxn ang="0">
                <a:pos x="connsiteX0" y="connsiteY0"/>
              </a:cxn>
              <a:cxn ang="0">
                <a:pos x="connsiteX1" y="connsiteY1"/>
              </a:cxn>
              <a:cxn ang="0">
                <a:pos x="connsiteX2" y="connsiteY2"/>
              </a:cxn>
            </a:cxnLst>
            <a:rect l="l" t="t" r="r" b="b"/>
            <a:pathLst>
              <a:path w="358140" h="99060">
                <a:moveTo>
                  <a:pt x="358140" y="0"/>
                </a:moveTo>
                <a:cubicBezTo>
                  <a:pt x="250825" y="6985"/>
                  <a:pt x="143510" y="13970"/>
                  <a:pt x="83820" y="30480"/>
                </a:cubicBezTo>
                <a:cubicBezTo>
                  <a:pt x="24130" y="46990"/>
                  <a:pt x="12065" y="73025"/>
                  <a:pt x="0" y="99060"/>
                </a:cubicBezTo>
              </a:path>
            </a:pathLst>
          </a:custGeom>
          <a:noFill/>
          <a:ln w="952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106" name="Oval 105"/>
          <p:cNvSpPr/>
          <p:nvPr/>
        </p:nvSpPr>
        <p:spPr bwMode="auto">
          <a:xfrm>
            <a:off x="2534324" y="5212955"/>
            <a:ext cx="72008" cy="63773"/>
          </a:xfrm>
          <a:prstGeom prst="ellipse">
            <a:avLst/>
          </a:prstGeom>
          <a:solidFill>
            <a:schemeClr val="accent4"/>
          </a:solidFill>
          <a:ln w="9525" cap="flat" cmpd="sng" algn="ctr">
            <a:solidFill>
              <a:schemeClr val="accent4"/>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107" name="Oval 106"/>
          <p:cNvSpPr/>
          <p:nvPr/>
        </p:nvSpPr>
        <p:spPr bwMode="auto">
          <a:xfrm>
            <a:off x="3382723" y="5521954"/>
            <a:ext cx="72008" cy="63773"/>
          </a:xfrm>
          <a:prstGeom prst="ellipse">
            <a:avLst/>
          </a:prstGeom>
          <a:solidFill>
            <a:srgbClr val="FFCC00"/>
          </a:solidFill>
          <a:ln w="9525" cap="flat" cmpd="sng" algn="ctr">
            <a:solidFill>
              <a:srgbClr val="FFCC00"/>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dirty="0">
              <a:ln>
                <a:noFill/>
              </a:ln>
              <a:solidFill>
                <a:schemeClr val="tx1"/>
              </a:solidFill>
              <a:effectLst/>
              <a:latin typeface="Verdana" pitchFamily="34" charset="0"/>
              <a:ea typeface="ＭＳ Ｐゴシック" pitchFamily="-80" charset="-128"/>
            </a:endParaRPr>
          </a:p>
        </p:txBody>
      </p:sp>
      <p:sp>
        <p:nvSpPr>
          <p:cNvPr id="108" name="Oval 107"/>
          <p:cNvSpPr/>
          <p:nvPr/>
        </p:nvSpPr>
        <p:spPr bwMode="auto">
          <a:xfrm>
            <a:off x="3587970" y="5011025"/>
            <a:ext cx="72008" cy="63773"/>
          </a:xfrm>
          <a:prstGeom prst="ellipse">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dirty="0">
              <a:ln>
                <a:noFill/>
              </a:ln>
              <a:solidFill>
                <a:schemeClr val="tx1"/>
              </a:solidFill>
              <a:effectLst/>
              <a:latin typeface="Verdana" pitchFamily="34" charset="0"/>
              <a:ea typeface="ＭＳ Ｐゴシック" pitchFamily="-80" charset="-128"/>
            </a:endParaRPr>
          </a:p>
        </p:txBody>
      </p:sp>
      <p:cxnSp>
        <p:nvCxnSpPr>
          <p:cNvPr id="110" name="Straight Connector 109"/>
          <p:cNvCxnSpPr>
            <a:endCxn id="64" idx="2"/>
          </p:cNvCxnSpPr>
          <p:nvPr/>
        </p:nvCxnSpPr>
        <p:spPr bwMode="auto">
          <a:xfrm flipV="1">
            <a:off x="987487" y="2330192"/>
            <a:ext cx="1533477" cy="326486"/>
          </a:xfrm>
          <a:prstGeom prst="line">
            <a:avLst/>
          </a:prstGeom>
          <a:solidFill>
            <a:schemeClr val="accent1"/>
          </a:solidFill>
          <a:ln w="381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8" name="Oval 117"/>
          <p:cNvSpPr/>
          <p:nvPr/>
        </p:nvSpPr>
        <p:spPr bwMode="auto">
          <a:xfrm>
            <a:off x="2485434" y="2298212"/>
            <a:ext cx="72008" cy="63773"/>
          </a:xfrm>
          <a:prstGeom prst="ellipse">
            <a:avLst/>
          </a:prstGeom>
          <a:noFill/>
          <a:ln w="9525" cap="flat" cmpd="sng" algn="ctr">
            <a:solidFill>
              <a:schemeClr val="tx1"/>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119" name="Oval 118"/>
          <p:cNvSpPr/>
          <p:nvPr/>
        </p:nvSpPr>
        <p:spPr bwMode="auto">
          <a:xfrm>
            <a:off x="904391" y="2632138"/>
            <a:ext cx="72008" cy="63773"/>
          </a:xfrm>
          <a:prstGeom prst="ellipse">
            <a:avLst/>
          </a:prstGeom>
          <a:noFill/>
          <a:ln w="9525" cap="flat" cmpd="sng" algn="ctr">
            <a:solidFill>
              <a:schemeClr val="tx1"/>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pic>
        <p:nvPicPr>
          <p:cNvPr id="121" name="Picture 12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409599" y="3000804"/>
            <a:ext cx="4670584" cy="3497970"/>
          </a:xfrm>
          <a:prstGeom prst="rect">
            <a:avLst/>
          </a:prstGeom>
        </p:spPr>
      </p:pic>
      <p:sp>
        <p:nvSpPr>
          <p:cNvPr id="122" name="Freeform 121"/>
          <p:cNvSpPr/>
          <p:nvPr/>
        </p:nvSpPr>
        <p:spPr bwMode="auto">
          <a:xfrm>
            <a:off x="3096365" y="5408775"/>
            <a:ext cx="647714" cy="473941"/>
          </a:xfrm>
          <a:custGeom>
            <a:avLst/>
            <a:gdLst>
              <a:gd name="connsiteX0" fmla="*/ 487680 w 647714"/>
              <a:gd name="connsiteY0" fmla="*/ 0 h 473941"/>
              <a:gd name="connsiteX1" fmla="*/ 647700 w 647714"/>
              <a:gd name="connsiteY1" fmla="*/ 335280 h 473941"/>
              <a:gd name="connsiteX2" fmla="*/ 480060 w 647714"/>
              <a:gd name="connsiteY2" fmla="*/ 472440 h 473941"/>
              <a:gd name="connsiteX3" fmla="*/ 0 w 647714"/>
              <a:gd name="connsiteY3" fmla="*/ 396240 h 473941"/>
            </a:gdLst>
            <a:ahLst/>
            <a:cxnLst>
              <a:cxn ang="0">
                <a:pos x="connsiteX0" y="connsiteY0"/>
              </a:cxn>
              <a:cxn ang="0">
                <a:pos x="connsiteX1" y="connsiteY1"/>
              </a:cxn>
              <a:cxn ang="0">
                <a:pos x="connsiteX2" y="connsiteY2"/>
              </a:cxn>
              <a:cxn ang="0">
                <a:pos x="connsiteX3" y="connsiteY3"/>
              </a:cxn>
            </a:cxnLst>
            <a:rect l="l" t="t" r="r" b="b"/>
            <a:pathLst>
              <a:path w="647714" h="473941">
                <a:moveTo>
                  <a:pt x="487680" y="0"/>
                </a:moveTo>
                <a:cubicBezTo>
                  <a:pt x="568325" y="128270"/>
                  <a:pt x="648970" y="256540"/>
                  <a:pt x="647700" y="335280"/>
                </a:cubicBezTo>
                <a:cubicBezTo>
                  <a:pt x="646430" y="414020"/>
                  <a:pt x="588010" y="462280"/>
                  <a:pt x="480060" y="472440"/>
                </a:cubicBezTo>
                <a:cubicBezTo>
                  <a:pt x="372110" y="482600"/>
                  <a:pt x="186055" y="439420"/>
                  <a:pt x="0" y="396240"/>
                </a:cubicBezTo>
              </a:path>
            </a:pathLst>
          </a:custGeom>
          <a:noFill/>
          <a:ln w="952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pic>
        <p:nvPicPr>
          <p:cNvPr id="123" name="Picture 12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482916" y="1231138"/>
            <a:ext cx="2372293" cy="1747228"/>
          </a:xfrm>
          <a:prstGeom prst="rect">
            <a:avLst/>
          </a:prstGeom>
        </p:spPr>
      </p:pic>
      <p:sp>
        <p:nvSpPr>
          <p:cNvPr id="124" name="TextBox 123"/>
          <p:cNvSpPr txBox="1"/>
          <p:nvPr/>
        </p:nvSpPr>
        <p:spPr>
          <a:xfrm>
            <a:off x="4409599" y="3036674"/>
            <a:ext cx="3968544" cy="400110"/>
          </a:xfrm>
          <a:prstGeom prst="rect">
            <a:avLst/>
          </a:prstGeom>
          <a:solidFill>
            <a:schemeClr val="bg1"/>
          </a:solidFill>
          <a:ln>
            <a:solidFill>
              <a:schemeClr val="tx1"/>
            </a:solidFill>
          </a:ln>
        </p:spPr>
        <p:txBody>
          <a:bodyPr wrap="square" rtlCol="0">
            <a:spAutoFit/>
          </a:bodyPr>
          <a:lstStyle/>
          <a:p>
            <a:r>
              <a:rPr lang="da-DK" sz="1000" dirty="0"/>
              <a:t>Sentinel-1a (</a:t>
            </a:r>
            <a:r>
              <a:rPr lang="da-DK" sz="1000" dirty="0" err="1"/>
              <a:t>wrapped</a:t>
            </a:r>
            <a:r>
              <a:rPr lang="da-DK" sz="1000" dirty="0"/>
              <a:t> </a:t>
            </a:r>
            <a:r>
              <a:rPr lang="da-DK" sz="1000" dirty="0" err="1"/>
              <a:t>flattening</a:t>
            </a:r>
            <a:r>
              <a:rPr lang="da-DK" sz="1000" dirty="0"/>
              <a:t> + </a:t>
            </a:r>
            <a:r>
              <a:rPr lang="da-DK" sz="1000" dirty="0" err="1"/>
              <a:t>topographic</a:t>
            </a:r>
            <a:r>
              <a:rPr lang="da-DK" sz="1000" dirty="0"/>
              <a:t> </a:t>
            </a:r>
            <a:r>
              <a:rPr lang="da-DK" sz="1000" dirty="0" err="1"/>
              <a:t>phase</a:t>
            </a:r>
            <a:r>
              <a:rPr lang="da-DK" sz="1000" dirty="0"/>
              <a:t>) 28 Mar. 2015 – 21 Apr. 2015, </a:t>
            </a:r>
            <a:r>
              <a:rPr lang="da-DK" sz="1000" dirty="0" err="1"/>
              <a:t>B</a:t>
            </a:r>
            <a:r>
              <a:rPr lang="da-DK" sz="1000" baseline="-25000" dirty="0" err="1"/>
              <a:t>n</a:t>
            </a:r>
            <a:r>
              <a:rPr lang="da-DK" sz="1000" dirty="0"/>
              <a:t>=-36 m, </a:t>
            </a:r>
            <a:r>
              <a:rPr lang="da-DK" sz="1000" dirty="0" err="1"/>
              <a:t>B</a:t>
            </a:r>
            <a:r>
              <a:rPr lang="da-DK" sz="1000" baseline="-25000" dirty="0" err="1"/>
              <a:t>temp</a:t>
            </a:r>
            <a:r>
              <a:rPr lang="da-DK" sz="1000" dirty="0"/>
              <a:t>=´24 </a:t>
            </a:r>
            <a:r>
              <a:rPr lang="da-DK" sz="1000" dirty="0" err="1"/>
              <a:t>days</a:t>
            </a:r>
            <a:endParaRPr lang="da-DK" sz="1000" dirty="0"/>
          </a:p>
        </p:txBody>
      </p:sp>
      <p:sp>
        <p:nvSpPr>
          <p:cNvPr id="125" name="TextBox 124"/>
          <p:cNvSpPr txBox="1"/>
          <p:nvPr/>
        </p:nvSpPr>
        <p:spPr>
          <a:xfrm>
            <a:off x="4306057" y="2039541"/>
            <a:ext cx="2163807" cy="400110"/>
          </a:xfrm>
          <a:prstGeom prst="rect">
            <a:avLst/>
          </a:prstGeom>
          <a:solidFill>
            <a:schemeClr val="bg1"/>
          </a:solidFill>
          <a:ln>
            <a:solidFill>
              <a:schemeClr val="tx1"/>
            </a:solidFill>
          </a:ln>
        </p:spPr>
        <p:txBody>
          <a:bodyPr wrap="square" rtlCol="0">
            <a:spAutoFit/>
          </a:bodyPr>
          <a:lstStyle/>
          <a:p>
            <a:r>
              <a:rPr lang="da-DK" sz="1000" dirty="0"/>
              <a:t>SRTM Digital Elevation Model, Rift Valley, </a:t>
            </a:r>
            <a:r>
              <a:rPr lang="da-DK" sz="1000" dirty="0" err="1"/>
              <a:t>Ethiopia</a:t>
            </a:r>
            <a:endParaRPr lang="da-DK" sz="1000" dirty="0"/>
          </a:p>
        </p:txBody>
      </p:sp>
      <p:sp>
        <p:nvSpPr>
          <p:cNvPr id="126" name="TextBox 125"/>
          <p:cNvSpPr txBox="1"/>
          <p:nvPr/>
        </p:nvSpPr>
        <p:spPr>
          <a:xfrm>
            <a:off x="8604448" y="2039541"/>
            <a:ext cx="144016" cy="246221"/>
          </a:xfrm>
          <a:prstGeom prst="rect">
            <a:avLst/>
          </a:prstGeom>
          <a:noFill/>
        </p:spPr>
        <p:txBody>
          <a:bodyPr wrap="square" rtlCol="0">
            <a:spAutoFit/>
          </a:bodyPr>
          <a:lstStyle/>
          <a:p>
            <a:r>
              <a:rPr lang="en-US" sz="1000" dirty="0"/>
              <a:t>m</a:t>
            </a:r>
          </a:p>
        </p:txBody>
      </p:sp>
      <p:sp>
        <p:nvSpPr>
          <p:cNvPr id="127" name="TextBox 126"/>
          <p:cNvSpPr txBox="1"/>
          <p:nvPr/>
        </p:nvSpPr>
        <p:spPr>
          <a:xfrm>
            <a:off x="8715210" y="4626678"/>
            <a:ext cx="428790" cy="246221"/>
          </a:xfrm>
          <a:prstGeom prst="rect">
            <a:avLst/>
          </a:prstGeom>
          <a:noFill/>
        </p:spPr>
        <p:txBody>
          <a:bodyPr wrap="square" rtlCol="0">
            <a:spAutoFit/>
          </a:bodyPr>
          <a:lstStyle/>
          <a:p>
            <a:r>
              <a:rPr lang="en-US" sz="1000" dirty="0"/>
              <a:t>rad</a:t>
            </a:r>
          </a:p>
        </p:txBody>
      </p:sp>
    </p:spTree>
    <p:extLst>
      <p:ext uri="{BB962C8B-B14F-4D97-AF65-F5344CB8AC3E}">
        <p14:creationId xmlns:p14="http://schemas.microsoft.com/office/powerpoint/2010/main" val="3536222157"/>
      </p:ext>
    </p:extLst>
  </p:cSld>
  <p:clrMapOvr>
    <a:masterClrMapping/>
  </p:clrMapOvr>
  <mc:AlternateContent xmlns:mc="http://schemas.openxmlformats.org/markup-compatibility/2006" xmlns:p14="http://schemas.microsoft.com/office/powerpoint/2010/main">
    <mc:Choice Requires="p14">
      <p:transition spd="slow" p14:dur="2000" advTm="103546"/>
    </mc:Choice>
    <mc:Fallback xmlns="">
      <p:transition spd="slow" advTm="103546"/>
    </mc:Fallback>
  </mc:AlternateContent>
  <p:extLst mod="1"/>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50232"/>
            <a:ext cx="7772400" cy="432855"/>
          </a:xfrm>
        </p:spPr>
        <p:txBody>
          <a:bodyPr/>
          <a:lstStyle/>
          <a:p>
            <a:r>
              <a:rPr lang="en-US" dirty="0"/>
              <a:t>Sensitivity to topography</a:t>
            </a:r>
          </a:p>
        </p:txBody>
      </p:sp>
      <p:sp>
        <p:nvSpPr>
          <p:cNvPr id="4" name="Slide Number Placeholder 3"/>
          <p:cNvSpPr>
            <a:spLocks noGrp="1"/>
          </p:cNvSpPr>
          <p:nvPr>
            <p:ph type="sldNum" sz="quarter" idx="12"/>
          </p:nvPr>
        </p:nvSpPr>
        <p:spPr>
          <a:xfrm>
            <a:off x="611560" y="6478725"/>
            <a:ext cx="306000" cy="306000"/>
          </a:xfrm>
        </p:spPr>
        <p:txBody>
          <a:bodyPr/>
          <a:lstStyle/>
          <a:p>
            <a:fld id="{103EA872-A674-449B-A120-B97244F8E91D}" type="slidenum">
              <a:rPr lang="da-DK" smtClean="0"/>
              <a:pPr/>
              <a:t>24</a:t>
            </a:fld>
            <a:endParaRPr lang="da-DK" dirty="0"/>
          </a:p>
        </p:txBody>
      </p:sp>
      <p:sp>
        <p:nvSpPr>
          <p:cNvPr id="6" name="Text Box 6"/>
          <p:cNvSpPr txBox="1">
            <a:spLocks noChangeArrowheads="1"/>
          </p:cNvSpPr>
          <p:nvPr/>
        </p:nvSpPr>
        <p:spPr bwMode="auto">
          <a:xfrm>
            <a:off x="4047463" y="1458516"/>
            <a:ext cx="4556986" cy="830997"/>
          </a:xfrm>
          <a:prstGeom prst="rect">
            <a:avLst/>
          </a:prstGeom>
          <a:noFill/>
          <a:ln>
            <a:noFill/>
          </a:ln>
          <a:effectLst/>
          <a:extLst>
            <a:ext uri="{909E8E84-426E-40dd-AFC4-6F175D3DCCD1}">
              <a14:hiddenFill xmlns="" xmlns:a14="http://schemas.microsoft.com/office/drawing/2010/main">
                <a:solidFill>
                  <a:srgbClr val="3D8AC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square" anchor="ctr">
            <a:spAutoFit/>
          </a:bodyPr>
          <a:lstStyle/>
          <a:p>
            <a:pPr>
              <a:spcBef>
                <a:spcPct val="0"/>
              </a:spcBef>
            </a:pPr>
            <a:r>
              <a:rPr lang="en-US" dirty="0">
                <a:latin typeface="+mj-lt"/>
              </a:rPr>
              <a:t>The sensitivity of interferometric phase to height depends on the </a:t>
            </a:r>
            <a:r>
              <a:rPr lang="en-US" dirty="0">
                <a:solidFill>
                  <a:srgbClr val="0070C0"/>
                </a:solidFill>
                <a:latin typeface="+mj-lt"/>
              </a:rPr>
              <a:t>normal</a:t>
            </a:r>
            <a:r>
              <a:rPr lang="en-US" dirty="0">
                <a:latin typeface="+mj-lt"/>
              </a:rPr>
              <a:t> </a:t>
            </a:r>
            <a:r>
              <a:rPr lang="en-US" dirty="0">
                <a:solidFill>
                  <a:srgbClr val="0070C0"/>
                </a:solidFill>
                <a:latin typeface="+mj-lt"/>
              </a:rPr>
              <a:t>baseline</a:t>
            </a:r>
            <a:r>
              <a:rPr lang="en-US" dirty="0">
                <a:latin typeface="+mj-lt"/>
              </a:rPr>
              <a:t> </a:t>
            </a:r>
            <a:r>
              <a:rPr lang="en-US" dirty="0"/>
              <a:t>(or perpendicular baseline) </a:t>
            </a:r>
            <a:r>
              <a:rPr lang="en-US" dirty="0">
                <a:latin typeface="+mj-lt"/>
              </a:rPr>
              <a:t>component:</a:t>
            </a:r>
          </a:p>
        </p:txBody>
      </p:sp>
      <p:graphicFrame>
        <p:nvGraphicFramePr>
          <p:cNvPr id="9" name="Object 8"/>
          <p:cNvGraphicFramePr>
            <a:graphicFrameLocks noChangeAspect="1"/>
          </p:cNvGraphicFramePr>
          <p:nvPr>
            <p:extLst/>
          </p:nvPr>
        </p:nvGraphicFramePr>
        <p:xfrm>
          <a:off x="4155281" y="2368078"/>
          <a:ext cx="2720975" cy="736600"/>
        </p:xfrm>
        <a:graphic>
          <a:graphicData uri="http://schemas.openxmlformats.org/presentationml/2006/ole">
            <mc:AlternateContent xmlns:mc="http://schemas.openxmlformats.org/markup-compatibility/2006">
              <mc:Choice xmlns:v="urn:schemas-microsoft-com:vml" Requires="v">
                <p:oleObj spid="_x0000_s27916" name="Equation" r:id="rId4" imgW="1600200" imgH="431640" progId="Equation.3">
                  <p:embed/>
                </p:oleObj>
              </mc:Choice>
              <mc:Fallback>
                <p:oleObj name="Equation" r:id="rId4" imgW="1600200" imgH="431640" progId="Equation.3">
                  <p:embed/>
                  <p:pic>
                    <p:nvPicPr>
                      <p:cNvPr id="0" name=""/>
                      <p:cNvPicPr/>
                      <p:nvPr/>
                    </p:nvPicPr>
                    <p:blipFill>
                      <a:blip r:embed="rId5"/>
                      <a:stretch>
                        <a:fillRect/>
                      </a:stretch>
                    </p:blipFill>
                    <p:spPr>
                      <a:xfrm>
                        <a:off x="4155281" y="2368078"/>
                        <a:ext cx="2720975" cy="736600"/>
                      </a:xfrm>
                      <a:prstGeom prst="rect">
                        <a:avLst/>
                      </a:prstGeom>
                    </p:spPr>
                  </p:pic>
                </p:oleObj>
              </mc:Fallback>
            </mc:AlternateContent>
          </a:graphicData>
        </a:graphic>
      </p:graphicFrame>
      <p:sp>
        <p:nvSpPr>
          <p:cNvPr id="10" name="Text Box 6"/>
          <p:cNvSpPr txBox="1">
            <a:spLocks noChangeArrowheads="1"/>
          </p:cNvSpPr>
          <p:nvPr/>
        </p:nvSpPr>
        <p:spPr bwMode="auto">
          <a:xfrm>
            <a:off x="4047462" y="3184406"/>
            <a:ext cx="4917026" cy="1569660"/>
          </a:xfrm>
          <a:prstGeom prst="rect">
            <a:avLst/>
          </a:prstGeom>
          <a:noFill/>
          <a:ln>
            <a:noFill/>
          </a:ln>
          <a:effectLst/>
          <a:extLst>
            <a:ext uri="{909E8E84-426E-40dd-AFC4-6F175D3DCCD1}">
              <a14:hiddenFill xmlns="" xmlns:a14="http://schemas.microsoft.com/office/drawing/2010/main">
                <a:solidFill>
                  <a:srgbClr val="3D8AC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square" anchor="ctr">
            <a:spAutoFit/>
          </a:bodyPr>
          <a:lstStyle/>
          <a:p>
            <a:pPr>
              <a:spcBef>
                <a:spcPct val="0"/>
              </a:spcBef>
            </a:pPr>
            <a:r>
              <a:rPr lang="en-US" dirty="0">
                <a:latin typeface="+mj-lt"/>
              </a:rPr>
              <a:t>Low </a:t>
            </a:r>
            <a:r>
              <a:rPr lang="en-US" dirty="0" err="1">
                <a:latin typeface="+mj-lt"/>
              </a:rPr>
              <a:t>B</a:t>
            </a:r>
            <a:r>
              <a:rPr lang="en-US" baseline="-25000" dirty="0" err="1">
                <a:latin typeface="+mj-lt"/>
              </a:rPr>
              <a:t>n</a:t>
            </a:r>
            <a:r>
              <a:rPr lang="en-US" dirty="0">
                <a:latin typeface="+mj-lt"/>
              </a:rPr>
              <a:t> -&gt; low sensitivity to height variations and/or DEM uncertainties.</a:t>
            </a:r>
          </a:p>
          <a:p>
            <a:pPr>
              <a:spcBef>
                <a:spcPct val="0"/>
              </a:spcBef>
            </a:pPr>
            <a:endParaRPr lang="en-US" dirty="0">
              <a:latin typeface="+mj-lt"/>
            </a:endParaRPr>
          </a:p>
          <a:p>
            <a:pPr>
              <a:spcBef>
                <a:spcPct val="0"/>
              </a:spcBef>
            </a:pPr>
            <a:r>
              <a:rPr lang="en-US" dirty="0">
                <a:latin typeface="+mj-lt"/>
              </a:rPr>
              <a:t>The </a:t>
            </a:r>
            <a:r>
              <a:rPr lang="en-US" dirty="0"/>
              <a:t>height variation leading to a 2</a:t>
            </a:r>
            <a:r>
              <a:rPr lang="el-GR" dirty="0"/>
              <a:t>ϖ</a:t>
            </a:r>
            <a:r>
              <a:rPr lang="en-US" dirty="0"/>
              <a:t> phase is called </a:t>
            </a:r>
            <a:r>
              <a:rPr lang="en-US" dirty="0">
                <a:solidFill>
                  <a:srgbClr val="0070C0"/>
                </a:solidFill>
              </a:rPr>
              <a:t>height of ambiguity</a:t>
            </a:r>
            <a:r>
              <a:rPr lang="en-US" dirty="0"/>
              <a:t>:</a:t>
            </a:r>
          </a:p>
          <a:p>
            <a:pPr>
              <a:spcBef>
                <a:spcPct val="0"/>
              </a:spcBef>
            </a:pPr>
            <a:endParaRPr lang="en-US" dirty="0">
              <a:latin typeface="+mj-lt"/>
            </a:endParaRPr>
          </a:p>
        </p:txBody>
      </p:sp>
      <p:graphicFrame>
        <p:nvGraphicFramePr>
          <p:cNvPr id="13" name="Object 12"/>
          <p:cNvGraphicFramePr>
            <a:graphicFrameLocks noChangeAspect="1"/>
          </p:cNvGraphicFramePr>
          <p:nvPr>
            <p:extLst/>
          </p:nvPr>
        </p:nvGraphicFramePr>
        <p:xfrm>
          <a:off x="5707063" y="4595341"/>
          <a:ext cx="2225675" cy="777875"/>
        </p:xfrm>
        <a:graphic>
          <a:graphicData uri="http://schemas.openxmlformats.org/presentationml/2006/ole">
            <mc:AlternateContent xmlns:mc="http://schemas.openxmlformats.org/markup-compatibility/2006">
              <mc:Choice xmlns:v="urn:schemas-microsoft-com:vml" Requires="v">
                <p:oleObj spid="_x0000_s27917" name="Equation" r:id="rId6" imgW="1307880" imgH="457200" progId="Equation.3">
                  <p:embed/>
                </p:oleObj>
              </mc:Choice>
              <mc:Fallback>
                <p:oleObj name="Equation" r:id="rId6" imgW="1307880" imgH="457200" progId="Equation.3">
                  <p:embed/>
                  <p:pic>
                    <p:nvPicPr>
                      <p:cNvPr id="0" name=""/>
                      <p:cNvPicPr/>
                      <p:nvPr/>
                    </p:nvPicPr>
                    <p:blipFill>
                      <a:blip r:embed="rId7"/>
                      <a:stretch>
                        <a:fillRect/>
                      </a:stretch>
                    </p:blipFill>
                    <p:spPr>
                      <a:xfrm>
                        <a:off x="5707063" y="4595341"/>
                        <a:ext cx="2225675" cy="777875"/>
                      </a:xfrm>
                      <a:prstGeom prst="rect">
                        <a:avLst/>
                      </a:prstGeom>
                    </p:spPr>
                  </p:pic>
                </p:oleObj>
              </mc:Fallback>
            </mc:AlternateContent>
          </a:graphicData>
        </a:graphic>
      </p:graphicFrame>
      <p:grpSp>
        <p:nvGrpSpPr>
          <p:cNvPr id="79" name="Group 78"/>
          <p:cNvGrpSpPr/>
          <p:nvPr/>
        </p:nvGrpSpPr>
        <p:grpSpPr>
          <a:xfrm>
            <a:off x="-7693" y="1724369"/>
            <a:ext cx="4853363" cy="4115200"/>
            <a:chOff x="-7693" y="1724369"/>
            <a:chExt cx="4853363" cy="4115200"/>
          </a:xfrm>
        </p:grpSpPr>
        <p:sp>
          <p:nvSpPr>
            <p:cNvPr id="12" name="TextBox 11"/>
            <p:cNvSpPr txBox="1"/>
            <p:nvPr/>
          </p:nvSpPr>
          <p:spPr>
            <a:xfrm>
              <a:off x="3618025" y="5245949"/>
              <a:ext cx="216024" cy="276999"/>
            </a:xfrm>
            <a:prstGeom prst="rect">
              <a:avLst/>
            </a:prstGeom>
            <a:solidFill>
              <a:schemeClr val="bg1"/>
            </a:solidFill>
          </p:spPr>
          <p:txBody>
            <a:bodyPr wrap="square" rtlCol="0">
              <a:spAutoFit/>
            </a:bodyPr>
            <a:lstStyle/>
            <a:p>
              <a:r>
                <a:rPr lang="en-US" sz="1200" i="1" dirty="0"/>
                <a:t>h</a:t>
              </a:r>
            </a:p>
          </p:txBody>
        </p:sp>
        <p:sp>
          <p:nvSpPr>
            <p:cNvPr id="16" name="Freeform 15"/>
            <p:cNvSpPr/>
            <p:nvPr/>
          </p:nvSpPr>
          <p:spPr bwMode="auto">
            <a:xfrm>
              <a:off x="395536" y="4744194"/>
              <a:ext cx="3486150" cy="1095375"/>
            </a:xfrm>
            <a:custGeom>
              <a:avLst/>
              <a:gdLst>
                <a:gd name="connsiteX0" fmla="*/ 0 w 3486150"/>
                <a:gd name="connsiteY0" fmla="*/ 0 h 1095375"/>
                <a:gd name="connsiteX1" fmla="*/ 752475 w 3486150"/>
                <a:gd name="connsiteY1" fmla="*/ 47625 h 1095375"/>
                <a:gd name="connsiteX2" fmla="*/ 1685925 w 3486150"/>
                <a:gd name="connsiteY2" fmla="*/ 228600 h 1095375"/>
                <a:gd name="connsiteX3" fmla="*/ 2628900 w 3486150"/>
                <a:gd name="connsiteY3" fmla="*/ 571500 h 1095375"/>
                <a:gd name="connsiteX4" fmla="*/ 3438525 w 3486150"/>
                <a:gd name="connsiteY4" fmla="*/ 1057275 h 1095375"/>
                <a:gd name="connsiteX5" fmla="*/ 3438525 w 3486150"/>
                <a:gd name="connsiteY5" fmla="*/ 1057275 h 1095375"/>
                <a:gd name="connsiteX6" fmla="*/ 3486150 w 3486150"/>
                <a:gd name="connsiteY6" fmla="*/ 1095375 h 109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86150" h="1095375">
                  <a:moveTo>
                    <a:pt x="0" y="0"/>
                  </a:moveTo>
                  <a:cubicBezTo>
                    <a:pt x="235744" y="4762"/>
                    <a:pt x="471488" y="9525"/>
                    <a:pt x="752475" y="47625"/>
                  </a:cubicBezTo>
                  <a:cubicBezTo>
                    <a:pt x="1033462" y="85725"/>
                    <a:pt x="1373188" y="141288"/>
                    <a:pt x="1685925" y="228600"/>
                  </a:cubicBezTo>
                  <a:cubicBezTo>
                    <a:pt x="1998662" y="315912"/>
                    <a:pt x="2336800" y="433388"/>
                    <a:pt x="2628900" y="571500"/>
                  </a:cubicBezTo>
                  <a:cubicBezTo>
                    <a:pt x="2921000" y="709612"/>
                    <a:pt x="3438525" y="1057275"/>
                    <a:pt x="3438525" y="1057275"/>
                  </a:cubicBezTo>
                  <a:lnTo>
                    <a:pt x="3438525" y="1057275"/>
                  </a:lnTo>
                  <a:lnTo>
                    <a:pt x="3486150" y="1095375"/>
                  </a:lnTo>
                </a:path>
              </a:pathLst>
            </a:cu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17" name="Freeform 16"/>
            <p:cNvSpPr/>
            <p:nvPr/>
          </p:nvSpPr>
          <p:spPr bwMode="auto">
            <a:xfrm>
              <a:off x="2447603" y="5042334"/>
              <a:ext cx="1004646" cy="506691"/>
            </a:xfrm>
            <a:custGeom>
              <a:avLst/>
              <a:gdLst>
                <a:gd name="connsiteX0" fmla="*/ 0 w 981075"/>
                <a:gd name="connsiteY0" fmla="*/ 53887 h 482512"/>
                <a:gd name="connsiteX1" fmla="*/ 352425 w 981075"/>
                <a:gd name="connsiteY1" fmla="*/ 6262 h 482512"/>
                <a:gd name="connsiteX2" fmla="*/ 809625 w 981075"/>
                <a:gd name="connsiteY2" fmla="*/ 177712 h 482512"/>
                <a:gd name="connsiteX3" fmla="*/ 981075 w 981075"/>
                <a:gd name="connsiteY3" fmla="*/ 482512 h 482512"/>
              </a:gdLst>
              <a:ahLst/>
              <a:cxnLst>
                <a:cxn ang="0">
                  <a:pos x="connsiteX0" y="connsiteY0"/>
                </a:cxn>
                <a:cxn ang="0">
                  <a:pos x="connsiteX1" y="connsiteY1"/>
                </a:cxn>
                <a:cxn ang="0">
                  <a:pos x="connsiteX2" y="connsiteY2"/>
                </a:cxn>
                <a:cxn ang="0">
                  <a:pos x="connsiteX3" y="connsiteY3"/>
                </a:cxn>
              </a:cxnLst>
              <a:rect l="l" t="t" r="r" b="b"/>
              <a:pathLst>
                <a:path w="981075" h="482512">
                  <a:moveTo>
                    <a:pt x="0" y="53887"/>
                  </a:moveTo>
                  <a:cubicBezTo>
                    <a:pt x="108744" y="19756"/>
                    <a:pt x="217488" y="-14375"/>
                    <a:pt x="352425" y="6262"/>
                  </a:cubicBezTo>
                  <a:cubicBezTo>
                    <a:pt x="487362" y="26899"/>
                    <a:pt x="704850" y="98337"/>
                    <a:pt x="809625" y="177712"/>
                  </a:cubicBezTo>
                  <a:cubicBezTo>
                    <a:pt x="914400" y="257087"/>
                    <a:pt x="947737" y="369799"/>
                    <a:pt x="981075" y="482512"/>
                  </a:cubicBezTo>
                </a:path>
              </a:pathLst>
            </a:cu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cxnSp>
          <p:nvCxnSpPr>
            <p:cNvPr id="19" name="Straight Connector 18"/>
            <p:cNvCxnSpPr/>
            <p:nvPr/>
          </p:nvCxnSpPr>
          <p:spPr bwMode="auto">
            <a:xfrm>
              <a:off x="475928" y="2389109"/>
              <a:ext cx="2551329" cy="272582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Straight Connector 22"/>
            <p:cNvCxnSpPr/>
            <p:nvPr/>
          </p:nvCxnSpPr>
          <p:spPr bwMode="auto">
            <a:xfrm flipH="1" flipV="1">
              <a:off x="2053680" y="2038722"/>
              <a:ext cx="969150" cy="307621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Connector 24"/>
            <p:cNvCxnSpPr/>
            <p:nvPr/>
          </p:nvCxnSpPr>
          <p:spPr bwMode="auto">
            <a:xfrm flipV="1">
              <a:off x="468871" y="2036684"/>
              <a:ext cx="1590272" cy="352425"/>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Straight Connector 26"/>
            <p:cNvCxnSpPr/>
            <p:nvPr/>
          </p:nvCxnSpPr>
          <p:spPr bwMode="auto">
            <a:xfrm flipV="1">
              <a:off x="2786726" y="4266875"/>
              <a:ext cx="568816" cy="1410797"/>
            </a:xfrm>
            <a:prstGeom prst="line">
              <a:avLst/>
            </a:prstGeom>
            <a:solidFill>
              <a:schemeClr val="accent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Straight Connector 29"/>
            <p:cNvCxnSpPr/>
            <p:nvPr/>
          </p:nvCxnSpPr>
          <p:spPr bwMode="auto">
            <a:xfrm flipV="1">
              <a:off x="975063" y="1898508"/>
              <a:ext cx="1213108" cy="1177267"/>
            </a:xfrm>
            <a:prstGeom prst="line">
              <a:avLst/>
            </a:prstGeom>
            <a:solidFill>
              <a:schemeClr val="accent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 name="Rectangle 31"/>
            <p:cNvSpPr/>
            <p:nvPr/>
          </p:nvSpPr>
          <p:spPr bwMode="auto">
            <a:xfrm rot="2784692">
              <a:off x="985473" y="2859087"/>
              <a:ext cx="130148" cy="121449"/>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cxnSp>
          <p:nvCxnSpPr>
            <p:cNvPr id="35" name="Straight Connector 34"/>
            <p:cNvCxnSpPr/>
            <p:nvPr/>
          </p:nvCxnSpPr>
          <p:spPr bwMode="auto">
            <a:xfrm flipV="1">
              <a:off x="3006633" y="5132363"/>
              <a:ext cx="64363" cy="168478"/>
            </a:xfrm>
            <a:prstGeom prst="line">
              <a:avLst/>
            </a:prstGeom>
            <a:solidFill>
              <a:schemeClr val="accent1"/>
            </a:solidFill>
            <a:ln w="9525" cap="flat" cmpd="sng" algn="ctr">
              <a:solidFill>
                <a:schemeClr val="tx1"/>
              </a:solidFill>
              <a:prstDash val="solid"/>
              <a:round/>
              <a:headEnd type="diamond" w="med" len="med"/>
              <a:tailEnd type="diamond"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9" name="Freeform 38"/>
            <p:cNvSpPr/>
            <p:nvPr/>
          </p:nvSpPr>
          <p:spPr bwMode="auto">
            <a:xfrm>
              <a:off x="3067050" y="5245949"/>
              <a:ext cx="619125" cy="189421"/>
            </a:xfrm>
            <a:custGeom>
              <a:avLst/>
              <a:gdLst>
                <a:gd name="connsiteX0" fmla="*/ 0 w 619125"/>
                <a:gd name="connsiteY0" fmla="*/ 0 h 189421"/>
                <a:gd name="connsiteX1" fmla="*/ 419100 w 619125"/>
                <a:gd name="connsiteY1" fmla="*/ 180975 h 189421"/>
                <a:gd name="connsiteX2" fmla="*/ 619125 w 619125"/>
                <a:gd name="connsiteY2" fmla="*/ 142875 h 189421"/>
              </a:gdLst>
              <a:ahLst/>
              <a:cxnLst>
                <a:cxn ang="0">
                  <a:pos x="connsiteX0" y="connsiteY0"/>
                </a:cxn>
                <a:cxn ang="0">
                  <a:pos x="connsiteX1" y="connsiteY1"/>
                </a:cxn>
                <a:cxn ang="0">
                  <a:pos x="connsiteX2" y="connsiteY2"/>
                </a:cxn>
              </a:cxnLst>
              <a:rect l="l" t="t" r="r" b="b"/>
              <a:pathLst>
                <a:path w="619125" h="189421">
                  <a:moveTo>
                    <a:pt x="0" y="0"/>
                  </a:moveTo>
                  <a:cubicBezTo>
                    <a:pt x="157956" y="78581"/>
                    <a:pt x="315913" y="157163"/>
                    <a:pt x="419100" y="180975"/>
                  </a:cubicBezTo>
                  <a:cubicBezTo>
                    <a:pt x="522287" y="204787"/>
                    <a:pt x="570706" y="173831"/>
                    <a:pt x="619125" y="142875"/>
                  </a:cubicBezTo>
                </a:path>
              </a:pathLst>
            </a:custGeom>
            <a:noFill/>
            <a:ln w="952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cxnSp>
          <p:nvCxnSpPr>
            <p:cNvPr id="45" name="Straight Connector 44"/>
            <p:cNvCxnSpPr/>
            <p:nvPr/>
          </p:nvCxnSpPr>
          <p:spPr bwMode="auto">
            <a:xfrm>
              <a:off x="464444" y="2282502"/>
              <a:ext cx="2105" cy="3101946"/>
            </a:xfrm>
            <a:prstGeom prst="line">
              <a:avLst/>
            </a:prstGeom>
            <a:solidFill>
              <a:schemeClr val="accent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9" name="Arc 48"/>
            <p:cNvSpPr/>
            <p:nvPr/>
          </p:nvSpPr>
          <p:spPr>
            <a:xfrm rot="19981056">
              <a:off x="2690961" y="4682573"/>
              <a:ext cx="572989" cy="535113"/>
            </a:xfrm>
            <a:prstGeom prst="arc">
              <a:avLst>
                <a:gd name="adj1" fmla="val 16734746"/>
                <a:gd name="adj2" fmla="val 20405730"/>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Arc 49"/>
            <p:cNvSpPr/>
            <p:nvPr/>
          </p:nvSpPr>
          <p:spPr>
            <a:xfrm rot="7570347">
              <a:off x="271287" y="2307125"/>
              <a:ext cx="572989" cy="535113"/>
            </a:xfrm>
            <a:prstGeom prst="arc">
              <a:avLst>
                <a:gd name="adj1" fmla="val 16066449"/>
                <a:gd name="adj2" fmla="val 20405730"/>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aphicFrame>
          <p:nvGraphicFramePr>
            <p:cNvPr id="51" name="Object 50"/>
            <p:cNvGraphicFramePr>
              <a:graphicFrameLocks noChangeAspect="1"/>
            </p:cNvGraphicFramePr>
            <p:nvPr>
              <p:extLst/>
            </p:nvPr>
          </p:nvGraphicFramePr>
          <p:xfrm>
            <a:off x="1110240" y="3419864"/>
            <a:ext cx="288892" cy="365929"/>
          </p:xfrm>
          <a:graphic>
            <a:graphicData uri="http://schemas.openxmlformats.org/presentationml/2006/ole">
              <mc:AlternateContent xmlns:mc="http://schemas.openxmlformats.org/markup-compatibility/2006">
                <mc:Choice xmlns:v="urn:schemas-microsoft-com:vml" Requires="v">
                  <p:oleObj spid="_x0000_s27918" name="Equation" r:id="rId8" imgW="190440" imgH="241200" progId="Equation.3">
                    <p:embed/>
                  </p:oleObj>
                </mc:Choice>
                <mc:Fallback>
                  <p:oleObj name="Equation" r:id="rId8" imgW="190440" imgH="241200" progId="Equation.3">
                    <p:embed/>
                    <p:pic>
                      <p:nvPicPr>
                        <p:cNvPr id="0" name=""/>
                        <p:cNvPicPr/>
                        <p:nvPr/>
                      </p:nvPicPr>
                      <p:blipFill>
                        <a:blip r:embed="rId9"/>
                        <a:stretch>
                          <a:fillRect/>
                        </a:stretch>
                      </p:blipFill>
                      <p:spPr>
                        <a:xfrm>
                          <a:off x="1110240" y="3419864"/>
                          <a:ext cx="288892" cy="365929"/>
                        </a:xfrm>
                        <a:prstGeom prst="rect">
                          <a:avLst/>
                        </a:prstGeom>
                      </p:spPr>
                    </p:pic>
                  </p:oleObj>
                </mc:Fallback>
              </mc:AlternateContent>
            </a:graphicData>
          </a:graphic>
        </p:graphicFrame>
        <p:graphicFrame>
          <p:nvGraphicFramePr>
            <p:cNvPr id="52" name="Object 51"/>
            <p:cNvGraphicFramePr>
              <a:graphicFrameLocks noChangeAspect="1"/>
            </p:cNvGraphicFramePr>
            <p:nvPr>
              <p:extLst/>
            </p:nvPr>
          </p:nvGraphicFramePr>
          <p:xfrm>
            <a:off x="2387350" y="2777288"/>
            <a:ext cx="301809" cy="358398"/>
          </p:xfrm>
          <a:graphic>
            <a:graphicData uri="http://schemas.openxmlformats.org/presentationml/2006/ole">
              <mc:AlternateContent xmlns:mc="http://schemas.openxmlformats.org/markup-compatibility/2006">
                <mc:Choice xmlns:v="urn:schemas-microsoft-com:vml" Requires="v">
                  <p:oleObj spid="_x0000_s27919" name="Equation" r:id="rId10" imgW="203040" imgH="241200" progId="Equation.3">
                    <p:embed/>
                  </p:oleObj>
                </mc:Choice>
                <mc:Fallback>
                  <p:oleObj name="Equation" r:id="rId10" imgW="203040" imgH="241200" progId="Equation.3">
                    <p:embed/>
                    <p:pic>
                      <p:nvPicPr>
                        <p:cNvPr id="0" name=""/>
                        <p:cNvPicPr/>
                        <p:nvPr/>
                      </p:nvPicPr>
                      <p:blipFill>
                        <a:blip r:embed="rId11"/>
                        <a:stretch>
                          <a:fillRect/>
                        </a:stretch>
                      </p:blipFill>
                      <p:spPr>
                        <a:xfrm>
                          <a:off x="2387350" y="2777288"/>
                          <a:ext cx="301809" cy="358398"/>
                        </a:xfrm>
                        <a:prstGeom prst="rect">
                          <a:avLst/>
                        </a:prstGeom>
                      </p:spPr>
                    </p:pic>
                  </p:oleObj>
                </mc:Fallback>
              </mc:AlternateContent>
            </a:graphicData>
          </a:graphic>
        </p:graphicFrame>
        <p:graphicFrame>
          <p:nvGraphicFramePr>
            <p:cNvPr id="53" name="Object 52"/>
            <p:cNvGraphicFramePr>
              <a:graphicFrameLocks noChangeAspect="1"/>
            </p:cNvGraphicFramePr>
            <p:nvPr>
              <p:extLst/>
            </p:nvPr>
          </p:nvGraphicFramePr>
          <p:xfrm>
            <a:off x="507923" y="2839435"/>
            <a:ext cx="320057" cy="261865"/>
          </p:xfrm>
          <a:graphic>
            <a:graphicData uri="http://schemas.openxmlformats.org/presentationml/2006/ole">
              <mc:AlternateContent xmlns:mc="http://schemas.openxmlformats.org/markup-compatibility/2006">
                <mc:Choice xmlns:v="urn:schemas-microsoft-com:vml" Requires="v">
                  <p:oleObj spid="_x0000_s27920" name="Unknown" r:id="rId12" imgW="279360" imgH="228600" progId="Equation.3">
                    <p:embed/>
                  </p:oleObj>
                </mc:Choice>
                <mc:Fallback>
                  <p:oleObj name="Unknown" r:id="rId12" imgW="279360" imgH="228600" progId="Equation.3">
                    <p:embed/>
                    <p:pic>
                      <p:nvPicPr>
                        <p:cNvPr id="0" name=""/>
                        <p:cNvPicPr/>
                        <p:nvPr/>
                      </p:nvPicPr>
                      <p:blipFill>
                        <a:blip r:embed="rId13"/>
                        <a:stretch>
                          <a:fillRect/>
                        </a:stretch>
                      </p:blipFill>
                      <p:spPr>
                        <a:xfrm>
                          <a:off x="507923" y="2839435"/>
                          <a:ext cx="320057" cy="261865"/>
                        </a:xfrm>
                        <a:prstGeom prst="rect">
                          <a:avLst/>
                        </a:prstGeom>
                      </p:spPr>
                    </p:pic>
                  </p:oleObj>
                </mc:Fallback>
              </mc:AlternateContent>
            </a:graphicData>
          </a:graphic>
        </p:graphicFrame>
        <p:graphicFrame>
          <p:nvGraphicFramePr>
            <p:cNvPr id="54" name="Object 53"/>
            <p:cNvGraphicFramePr>
              <a:graphicFrameLocks noChangeAspect="1"/>
            </p:cNvGraphicFramePr>
            <p:nvPr>
              <p:extLst/>
            </p:nvPr>
          </p:nvGraphicFramePr>
          <p:xfrm>
            <a:off x="2927182" y="4350069"/>
            <a:ext cx="263525" cy="261937"/>
          </p:xfrm>
          <a:graphic>
            <a:graphicData uri="http://schemas.openxmlformats.org/presentationml/2006/ole">
              <mc:AlternateContent xmlns:mc="http://schemas.openxmlformats.org/markup-compatibility/2006">
                <mc:Choice xmlns:v="urn:schemas-microsoft-com:vml" Requires="v">
                  <p:oleObj spid="_x0000_s27921" name="Equation" r:id="rId14" imgW="228600" imgH="228600" progId="Equation.3">
                    <p:embed/>
                  </p:oleObj>
                </mc:Choice>
                <mc:Fallback>
                  <p:oleObj name="Equation" r:id="rId14" imgW="228600" imgH="228600" progId="Equation.3">
                    <p:embed/>
                    <p:pic>
                      <p:nvPicPr>
                        <p:cNvPr id="0" name=""/>
                        <p:cNvPicPr/>
                        <p:nvPr/>
                      </p:nvPicPr>
                      <p:blipFill>
                        <a:blip r:embed="rId15"/>
                        <a:stretch>
                          <a:fillRect/>
                        </a:stretch>
                      </p:blipFill>
                      <p:spPr>
                        <a:xfrm>
                          <a:off x="2927182" y="4350069"/>
                          <a:ext cx="263525" cy="261937"/>
                        </a:xfrm>
                        <a:prstGeom prst="rect">
                          <a:avLst/>
                        </a:prstGeom>
                      </p:spPr>
                    </p:pic>
                  </p:oleObj>
                </mc:Fallback>
              </mc:AlternateContent>
            </a:graphicData>
          </a:graphic>
        </p:graphicFrame>
        <p:sp>
          <p:nvSpPr>
            <p:cNvPr id="55" name="TextBox 54"/>
            <p:cNvSpPr txBox="1"/>
            <p:nvPr/>
          </p:nvSpPr>
          <p:spPr>
            <a:xfrm>
              <a:off x="-7693" y="2052070"/>
              <a:ext cx="1117933" cy="246221"/>
            </a:xfrm>
            <a:prstGeom prst="rect">
              <a:avLst/>
            </a:prstGeom>
            <a:noFill/>
          </p:spPr>
          <p:txBody>
            <a:bodyPr wrap="square" rtlCol="0">
              <a:spAutoFit/>
            </a:bodyPr>
            <a:lstStyle/>
            <a:p>
              <a:r>
                <a:rPr lang="en-US" sz="1000" i="1" dirty="0"/>
                <a:t>SAR (pass 1)</a:t>
              </a:r>
            </a:p>
          </p:txBody>
        </p:sp>
        <p:sp>
          <p:nvSpPr>
            <p:cNvPr id="59" name="TextBox 58"/>
            <p:cNvSpPr txBox="1"/>
            <p:nvPr/>
          </p:nvSpPr>
          <p:spPr>
            <a:xfrm>
              <a:off x="1174590" y="1724369"/>
              <a:ext cx="1117933" cy="246221"/>
            </a:xfrm>
            <a:prstGeom prst="rect">
              <a:avLst/>
            </a:prstGeom>
            <a:noFill/>
          </p:spPr>
          <p:txBody>
            <a:bodyPr wrap="square" rtlCol="0">
              <a:spAutoFit/>
            </a:bodyPr>
            <a:lstStyle/>
            <a:p>
              <a:r>
                <a:rPr lang="en-US" sz="1000" i="1" dirty="0"/>
                <a:t>SAR (pass 2)</a:t>
              </a:r>
            </a:p>
          </p:txBody>
        </p:sp>
        <p:graphicFrame>
          <p:nvGraphicFramePr>
            <p:cNvPr id="60" name="Object 59"/>
            <p:cNvGraphicFramePr>
              <a:graphicFrameLocks noChangeAspect="1"/>
            </p:cNvGraphicFramePr>
            <p:nvPr>
              <p:extLst/>
            </p:nvPr>
          </p:nvGraphicFramePr>
          <p:xfrm>
            <a:off x="1576700" y="2486867"/>
            <a:ext cx="286618" cy="343942"/>
          </p:xfrm>
          <a:graphic>
            <a:graphicData uri="http://schemas.openxmlformats.org/presentationml/2006/ole">
              <mc:AlternateContent xmlns:mc="http://schemas.openxmlformats.org/markup-compatibility/2006">
                <mc:Choice xmlns:v="urn:schemas-microsoft-com:vml" Requires="v">
                  <p:oleObj spid="_x0000_s27922" name="Equation" r:id="rId16" imgW="190440" imgH="228600" progId="Equation.3">
                    <p:embed/>
                  </p:oleObj>
                </mc:Choice>
                <mc:Fallback>
                  <p:oleObj name="Equation" r:id="rId16" imgW="190440" imgH="228600" progId="Equation.3">
                    <p:embed/>
                    <p:pic>
                      <p:nvPicPr>
                        <p:cNvPr id="0" name=""/>
                        <p:cNvPicPr/>
                        <p:nvPr/>
                      </p:nvPicPr>
                      <p:blipFill>
                        <a:blip r:embed="rId17"/>
                        <a:stretch>
                          <a:fillRect/>
                        </a:stretch>
                      </p:blipFill>
                      <p:spPr>
                        <a:xfrm>
                          <a:off x="1576700" y="2486867"/>
                          <a:ext cx="286618" cy="343942"/>
                        </a:xfrm>
                        <a:prstGeom prst="rect">
                          <a:avLst/>
                        </a:prstGeom>
                      </p:spPr>
                    </p:pic>
                  </p:oleObj>
                </mc:Fallback>
              </mc:AlternateContent>
            </a:graphicData>
          </a:graphic>
        </p:graphicFrame>
        <p:cxnSp>
          <p:nvCxnSpPr>
            <p:cNvPr id="62" name="Straight Connector 61"/>
            <p:cNvCxnSpPr/>
            <p:nvPr/>
          </p:nvCxnSpPr>
          <p:spPr bwMode="auto">
            <a:xfrm flipV="1">
              <a:off x="1097578" y="2077664"/>
              <a:ext cx="1026150" cy="991296"/>
            </a:xfrm>
            <a:prstGeom prst="line">
              <a:avLst/>
            </a:prstGeom>
            <a:solidFill>
              <a:schemeClr val="accent1"/>
            </a:solidFill>
            <a:ln w="9525"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1" name="Oval 70"/>
            <p:cNvSpPr/>
            <p:nvPr/>
          </p:nvSpPr>
          <p:spPr bwMode="auto">
            <a:xfrm>
              <a:off x="436016" y="2352427"/>
              <a:ext cx="72008" cy="63773"/>
            </a:xfrm>
            <a:prstGeom prst="ellipse">
              <a:avLst/>
            </a:prstGeom>
            <a:noFill/>
            <a:ln w="9525" cap="flat" cmpd="sng" algn="ctr">
              <a:solidFill>
                <a:schemeClr val="tx1"/>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72" name="Oval 71"/>
            <p:cNvSpPr/>
            <p:nvPr/>
          </p:nvSpPr>
          <p:spPr bwMode="auto">
            <a:xfrm>
              <a:off x="2005629" y="2010881"/>
              <a:ext cx="72008" cy="63773"/>
            </a:xfrm>
            <a:prstGeom prst="ellipse">
              <a:avLst/>
            </a:prstGeom>
            <a:noFill/>
            <a:ln w="9525" cap="flat" cmpd="sng" algn="ctr">
              <a:solidFill>
                <a:schemeClr val="tx1"/>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73" name="TextBox 72"/>
            <p:cNvSpPr txBox="1"/>
            <p:nvPr/>
          </p:nvSpPr>
          <p:spPr>
            <a:xfrm>
              <a:off x="530043" y="4744194"/>
              <a:ext cx="1002885" cy="400110"/>
            </a:xfrm>
            <a:prstGeom prst="rect">
              <a:avLst/>
            </a:prstGeom>
            <a:noFill/>
          </p:spPr>
          <p:txBody>
            <a:bodyPr wrap="square" rtlCol="0">
              <a:spAutoFit/>
            </a:bodyPr>
            <a:lstStyle/>
            <a:p>
              <a:r>
                <a:rPr lang="en-US" sz="1000" i="1" dirty="0"/>
                <a:t>Earth ellipsoid</a:t>
              </a:r>
            </a:p>
          </p:txBody>
        </p:sp>
        <p:sp>
          <p:nvSpPr>
            <p:cNvPr id="74" name="TextBox 73"/>
            <p:cNvSpPr txBox="1"/>
            <p:nvPr/>
          </p:nvSpPr>
          <p:spPr>
            <a:xfrm>
              <a:off x="2740460" y="3866765"/>
              <a:ext cx="831833" cy="400110"/>
            </a:xfrm>
            <a:prstGeom prst="rect">
              <a:avLst/>
            </a:prstGeom>
            <a:noFill/>
          </p:spPr>
          <p:txBody>
            <a:bodyPr wrap="square" rtlCol="0">
              <a:spAutoFit/>
            </a:bodyPr>
            <a:lstStyle/>
            <a:p>
              <a:r>
                <a:rPr lang="en-US" sz="1000" i="1" dirty="0"/>
                <a:t>Incidence angle</a:t>
              </a:r>
            </a:p>
          </p:txBody>
        </p:sp>
        <p:sp>
          <p:nvSpPr>
            <p:cNvPr id="75" name="TextBox 74"/>
            <p:cNvSpPr txBox="1"/>
            <p:nvPr/>
          </p:nvSpPr>
          <p:spPr>
            <a:xfrm>
              <a:off x="482114" y="3047080"/>
              <a:ext cx="760606" cy="400110"/>
            </a:xfrm>
            <a:prstGeom prst="rect">
              <a:avLst/>
            </a:prstGeom>
            <a:noFill/>
          </p:spPr>
          <p:txBody>
            <a:bodyPr wrap="square" rtlCol="0">
              <a:spAutoFit/>
            </a:bodyPr>
            <a:lstStyle/>
            <a:p>
              <a:r>
                <a:rPr lang="en-US" sz="1000" i="1" dirty="0"/>
                <a:t>Look angle</a:t>
              </a:r>
            </a:p>
          </p:txBody>
        </p:sp>
        <p:sp>
          <p:nvSpPr>
            <p:cNvPr id="77" name="TextBox 76"/>
            <p:cNvSpPr txBox="1"/>
            <p:nvPr/>
          </p:nvSpPr>
          <p:spPr>
            <a:xfrm>
              <a:off x="1415908" y="2827293"/>
              <a:ext cx="760606" cy="400110"/>
            </a:xfrm>
            <a:prstGeom prst="rect">
              <a:avLst/>
            </a:prstGeom>
            <a:noFill/>
          </p:spPr>
          <p:txBody>
            <a:bodyPr wrap="square" rtlCol="0">
              <a:spAutoFit/>
            </a:bodyPr>
            <a:lstStyle/>
            <a:p>
              <a:r>
                <a:rPr lang="en-US" sz="1000" i="1" dirty="0"/>
                <a:t>Normal baseline</a:t>
              </a:r>
            </a:p>
          </p:txBody>
        </p:sp>
        <p:sp>
          <p:nvSpPr>
            <p:cNvPr id="78" name="TextBox 77"/>
            <p:cNvSpPr txBox="1"/>
            <p:nvPr/>
          </p:nvSpPr>
          <p:spPr>
            <a:xfrm>
              <a:off x="3791372" y="5245949"/>
              <a:ext cx="1054298" cy="400110"/>
            </a:xfrm>
            <a:prstGeom prst="rect">
              <a:avLst/>
            </a:prstGeom>
            <a:noFill/>
          </p:spPr>
          <p:txBody>
            <a:bodyPr wrap="square" rtlCol="0">
              <a:spAutoFit/>
            </a:bodyPr>
            <a:lstStyle/>
            <a:p>
              <a:r>
                <a:rPr lang="en-US" sz="1000" i="1" dirty="0"/>
                <a:t>Topographic height</a:t>
              </a:r>
            </a:p>
          </p:txBody>
        </p:sp>
      </p:grpSp>
      <p:sp>
        <p:nvSpPr>
          <p:cNvPr id="40" name="TextBox 39"/>
          <p:cNvSpPr txBox="1"/>
          <p:nvPr/>
        </p:nvSpPr>
        <p:spPr>
          <a:xfrm>
            <a:off x="693728" y="2277745"/>
            <a:ext cx="1011266" cy="276999"/>
          </a:xfrm>
          <a:prstGeom prst="rect">
            <a:avLst/>
          </a:prstGeom>
          <a:noFill/>
          <a:ln>
            <a:noFill/>
          </a:ln>
        </p:spPr>
        <p:txBody>
          <a:bodyPr wrap="square" rtlCol="0">
            <a:spAutoFit/>
          </a:bodyPr>
          <a:lstStyle/>
          <a:p>
            <a:r>
              <a:rPr lang="en-US" sz="1200" i="1" dirty="0"/>
              <a:t>Baseline</a:t>
            </a:r>
          </a:p>
        </p:txBody>
      </p:sp>
      <mc:AlternateContent xmlns:mc="http://schemas.openxmlformats.org/markup-compatibility/2006" xmlns:a14="http://schemas.microsoft.com/office/drawing/2010/main">
        <mc:Choice Requires="a14">
          <p:sp>
            <p:nvSpPr>
              <p:cNvPr id="3" name="Rectangle 2"/>
              <p:cNvSpPr/>
              <p:nvPr/>
            </p:nvSpPr>
            <p:spPr>
              <a:xfrm>
                <a:off x="2060565" y="3917693"/>
                <a:ext cx="726161"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sSub>
                        <m:sSubPr>
                          <m:ctrlPr>
                            <a:rPr lang="en-US" i="1" smtClean="0">
                              <a:latin typeface="Cambria Math" panose="02040503050406030204" pitchFamily="18" charset="0"/>
                              <a:ea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𝜃</m:t>
                          </m:r>
                        </m:e>
                        <m:sub>
                          <m:r>
                            <a:rPr lang="en-US" b="0" i="1" smtClean="0">
                              <a:latin typeface="Cambria Math" panose="02040503050406030204" pitchFamily="18" charset="0"/>
                              <a:ea typeface="Cambria Math" panose="02040503050406030204" pitchFamily="18" charset="0"/>
                            </a:rPr>
                            <m:t>𝑖𝑛𝑐</m:t>
                          </m:r>
                        </m:sub>
                      </m:sSub>
                    </m:oMath>
                  </m:oMathPara>
                </a14:m>
                <a:endParaRPr lang="en-US" dirty="0"/>
              </a:p>
            </p:txBody>
          </p:sp>
        </mc:Choice>
        <mc:Fallback xmlns="">
          <p:sp>
            <p:nvSpPr>
              <p:cNvPr id="3" name="Rectangle 2"/>
              <p:cNvSpPr>
                <a:spLocks noRot="1" noChangeAspect="1" noMove="1" noResize="1" noEditPoints="1" noAdjustHandles="1" noChangeArrowheads="1" noChangeShapeType="1" noTextEdit="1"/>
              </p:cNvSpPr>
              <p:nvPr/>
            </p:nvSpPr>
            <p:spPr>
              <a:xfrm>
                <a:off x="2060565" y="3917693"/>
                <a:ext cx="726161" cy="338554"/>
              </a:xfrm>
              <a:prstGeom prst="rect">
                <a:avLst/>
              </a:prstGeom>
              <a:blipFill rotWithShape="0">
                <a:blip r:embed="rId18"/>
                <a:stretch>
                  <a:fillRect b="-1818"/>
                </a:stretch>
              </a:blipFill>
            </p:spPr>
            <p:txBody>
              <a:bodyPr/>
              <a:lstStyle/>
              <a:p>
                <a:r>
                  <a:rPr lang="en-US">
                    <a:noFill/>
                  </a:rPr>
                  <a:t> </a:t>
                </a:r>
              </a:p>
            </p:txBody>
          </p:sp>
        </mc:Fallback>
      </mc:AlternateContent>
      <p:sp>
        <p:nvSpPr>
          <p:cNvPr id="5" name="Arc 4"/>
          <p:cNvSpPr/>
          <p:nvPr/>
        </p:nvSpPr>
        <p:spPr bwMode="auto">
          <a:xfrm rot="17736217">
            <a:off x="2288066" y="4257300"/>
            <a:ext cx="914400" cy="914400"/>
          </a:xfrm>
          <a:prstGeom prst="arc">
            <a:avLst>
              <a:gd name="adj1" fmla="val 16921913"/>
              <a:gd name="adj2" fmla="val 20070512"/>
            </a:avLst>
          </a:prstGeom>
          <a:noFill/>
          <a:ln w="9525" cap="flat" cmpd="sng" algn="ctr">
            <a:solidFill>
              <a:schemeClr val="tx1"/>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mc:AlternateContent xmlns:mc="http://schemas.openxmlformats.org/markup-compatibility/2006" xmlns:a14="http://schemas.microsoft.com/office/drawing/2010/main">
        <mc:Choice Requires="a14">
          <p:sp>
            <p:nvSpPr>
              <p:cNvPr id="41" name="Rectangle 40"/>
              <p:cNvSpPr/>
              <p:nvPr/>
            </p:nvSpPr>
            <p:spPr>
              <a:xfrm>
                <a:off x="891861" y="5435370"/>
                <a:ext cx="1222258" cy="61343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𝜃</m:t>
                          </m:r>
                        </m:e>
                        <m:sub>
                          <m:r>
                            <a:rPr lang="en-US" i="1">
                              <a:latin typeface="Cambria Math" panose="02040503050406030204" pitchFamily="18" charset="0"/>
                              <a:ea typeface="Cambria Math" panose="02040503050406030204" pitchFamily="18" charset="0"/>
                            </a:rPr>
                            <m:t>𝑖𝑛𝑐</m:t>
                          </m:r>
                        </m:sub>
                      </m:sSub>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sSub>
                            <m:sSubPr>
                              <m:ctrlPr>
                                <a:rPr lang="en-US" i="1">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𝐵</m:t>
                              </m:r>
                            </m:e>
                            <m:sub>
                              <m:r>
                                <a:rPr lang="en-US" b="0" i="1" smtClean="0">
                                  <a:latin typeface="Cambria Math" panose="02040503050406030204" pitchFamily="18" charset="0"/>
                                  <a:ea typeface="Cambria Math" panose="02040503050406030204" pitchFamily="18" charset="0"/>
                                </a:rPr>
                                <m:t>𝑛</m:t>
                              </m:r>
                            </m:sub>
                          </m:sSub>
                        </m:num>
                        <m:den>
                          <m:sSubSup>
                            <m:sSubSupPr>
                              <m:ctrlPr>
                                <a:rPr lang="en-US" b="0" i="1" smtClean="0">
                                  <a:latin typeface="Cambria Math" panose="02040503050406030204" pitchFamily="18" charset="0"/>
                                  <a:ea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𝑅</m:t>
                              </m:r>
                            </m:e>
                            <m:sub>
                              <m:r>
                                <a:rPr lang="en-US" b="0" i="1" smtClean="0">
                                  <a:latin typeface="Cambria Math" panose="02040503050406030204" pitchFamily="18" charset="0"/>
                                  <a:ea typeface="Cambria Math" panose="02040503050406030204" pitchFamily="18" charset="0"/>
                                </a:rPr>
                                <m:t>0</m:t>
                              </m:r>
                            </m:sub>
                            <m:sup>
                              <m:r>
                                <a:rPr lang="en-US" b="0" i="1" smtClean="0">
                                  <a:latin typeface="Cambria Math" panose="02040503050406030204" pitchFamily="18" charset="0"/>
                                  <a:ea typeface="Cambria Math" panose="02040503050406030204" pitchFamily="18" charset="0"/>
                                </a:rPr>
                                <m:t>1</m:t>
                              </m:r>
                            </m:sup>
                          </m:sSubSup>
                        </m:den>
                      </m:f>
                    </m:oMath>
                  </m:oMathPara>
                </a14:m>
                <a:endParaRPr lang="en-US" dirty="0"/>
              </a:p>
            </p:txBody>
          </p:sp>
        </mc:Choice>
        <mc:Fallback xmlns="">
          <p:sp>
            <p:nvSpPr>
              <p:cNvPr id="41" name="Rectangle 40"/>
              <p:cNvSpPr>
                <a:spLocks noRot="1" noChangeAspect="1" noMove="1" noResize="1" noEditPoints="1" noAdjustHandles="1" noChangeArrowheads="1" noChangeShapeType="1" noTextEdit="1"/>
              </p:cNvSpPr>
              <p:nvPr/>
            </p:nvSpPr>
            <p:spPr>
              <a:xfrm>
                <a:off x="891861" y="5435370"/>
                <a:ext cx="1222258" cy="613438"/>
              </a:xfrm>
              <a:prstGeom prst="rect">
                <a:avLst/>
              </a:prstGeom>
              <a:blipFill rotWithShape="0">
                <a:blip r:embed="rId1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712134135"/>
      </p:ext>
    </p:extLst>
  </p:cSld>
  <p:clrMapOvr>
    <a:masterClrMapping/>
  </p:clrMapOvr>
  <mc:AlternateContent xmlns:mc="http://schemas.openxmlformats.org/markup-compatibility/2006" xmlns:p14="http://schemas.microsoft.com/office/powerpoint/2010/main">
    <mc:Choice Requires="p14">
      <p:transition spd="slow" p14:dur="2000" advTm="58049"/>
    </mc:Choice>
    <mc:Fallback xmlns="">
      <p:transition spd="slow" advTm="58049"/>
    </mc:Fallback>
  </mc:AlternateContent>
  <p:extLst mod="1"/>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3EA872-A674-449B-A120-B97244F8E91D}" type="slidenum">
              <a:rPr lang="da-DK" smtClean="0"/>
              <a:pPr/>
              <a:t>25</a:t>
            </a:fld>
            <a:endParaRPr lang="da-DK" dirty="0"/>
          </a:p>
        </p:txBody>
      </p:sp>
      <p:graphicFrame>
        <p:nvGraphicFramePr>
          <p:cNvPr id="5" name="Object 19"/>
          <p:cNvGraphicFramePr>
            <a:graphicFrameLocks noGrp="1" noChangeAspect="1"/>
          </p:cNvGraphicFramePr>
          <p:nvPr>
            <p:ph sz="quarter" idx="4294967295"/>
            <p:extLst/>
          </p:nvPr>
        </p:nvGraphicFramePr>
        <p:xfrm>
          <a:off x="5974320" y="1471965"/>
          <a:ext cx="114300" cy="177800"/>
        </p:xfrm>
        <a:graphic>
          <a:graphicData uri="http://schemas.openxmlformats.org/presentationml/2006/ole">
            <mc:AlternateContent xmlns:mc="http://schemas.openxmlformats.org/markup-compatibility/2006">
              <mc:Choice xmlns:v="urn:schemas-microsoft-com:vml" Requires="v">
                <p:oleObj spid="_x0000_s28926" name="Equation" r:id="rId4" imgW="114120" imgH="177480" progId="Equation.DSMT4">
                  <p:embed/>
                </p:oleObj>
              </mc:Choice>
              <mc:Fallback>
                <p:oleObj name="Equation" r:id="rId4" imgW="114120" imgH="1774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74320" y="1471965"/>
                        <a:ext cx="114300" cy="177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oleObj>
              </mc:Fallback>
            </mc:AlternateContent>
          </a:graphicData>
        </a:graphic>
      </p:graphicFrame>
      <p:graphicFrame>
        <p:nvGraphicFramePr>
          <p:cNvPr id="7" name="Object 6"/>
          <p:cNvGraphicFramePr>
            <a:graphicFrameLocks noChangeAspect="1"/>
          </p:cNvGraphicFramePr>
          <p:nvPr>
            <p:extLst/>
          </p:nvPr>
        </p:nvGraphicFramePr>
        <p:xfrm>
          <a:off x="3216578" y="2117252"/>
          <a:ext cx="3608387" cy="669925"/>
        </p:xfrm>
        <a:graphic>
          <a:graphicData uri="http://schemas.openxmlformats.org/presentationml/2006/ole">
            <mc:AlternateContent xmlns:mc="http://schemas.openxmlformats.org/markup-compatibility/2006">
              <mc:Choice xmlns:v="urn:schemas-microsoft-com:vml" Requires="v">
                <p:oleObj spid="_x0000_s28927" name="Equation" r:id="rId6" imgW="2120760" imgH="393480" progId="Equation.3">
                  <p:embed/>
                </p:oleObj>
              </mc:Choice>
              <mc:Fallback>
                <p:oleObj name="Equation" r:id="rId6" imgW="2120760" imgH="393480" progId="Equation.3">
                  <p:embed/>
                  <p:pic>
                    <p:nvPicPr>
                      <p:cNvPr id="0" name=""/>
                      <p:cNvPicPr/>
                      <p:nvPr/>
                    </p:nvPicPr>
                    <p:blipFill>
                      <a:blip r:embed="rId7"/>
                      <a:stretch>
                        <a:fillRect/>
                      </a:stretch>
                    </p:blipFill>
                    <p:spPr>
                      <a:xfrm>
                        <a:off x="3216578" y="2117252"/>
                        <a:ext cx="3608387" cy="669925"/>
                      </a:xfrm>
                      <a:prstGeom prst="rect">
                        <a:avLst/>
                      </a:prstGeom>
                    </p:spPr>
                  </p:pic>
                </p:oleObj>
              </mc:Fallback>
            </mc:AlternateContent>
          </a:graphicData>
        </a:graphic>
      </p:graphicFrame>
      <p:sp>
        <p:nvSpPr>
          <p:cNvPr id="10" name="Text Box 6"/>
          <p:cNvSpPr txBox="1">
            <a:spLocks noChangeArrowheads="1"/>
          </p:cNvSpPr>
          <p:nvPr/>
        </p:nvSpPr>
        <p:spPr bwMode="auto">
          <a:xfrm>
            <a:off x="3165542" y="1374388"/>
            <a:ext cx="5846156" cy="584775"/>
          </a:xfrm>
          <a:prstGeom prst="rect">
            <a:avLst/>
          </a:prstGeom>
          <a:noFill/>
          <a:ln>
            <a:noFill/>
          </a:ln>
          <a:effectLst/>
          <a:extLst>
            <a:ext uri="{909E8E84-426E-40dd-AFC4-6F175D3DCCD1}">
              <a14:hiddenFill xmlns:a14="http://schemas.microsoft.com/office/drawing/2010/main" xmlns="">
                <a:solidFill>
                  <a:srgbClr val="3D8AC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square" anchor="ctr">
            <a:spAutoFit/>
          </a:bodyPr>
          <a:lstStyle/>
          <a:p>
            <a:pPr>
              <a:spcBef>
                <a:spcPct val="0"/>
              </a:spcBef>
            </a:pPr>
            <a:r>
              <a:rPr lang="en-US" dirty="0">
                <a:latin typeface="+mj-lt"/>
              </a:rPr>
              <a:t>Interferometric phase is sensitive to the projection of the 3D deformation onto the radar line-of-sight vector</a:t>
            </a:r>
          </a:p>
        </p:txBody>
      </p:sp>
      <p:sp>
        <p:nvSpPr>
          <p:cNvPr id="11" name="Rectangle 10"/>
          <p:cNvSpPr/>
          <p:nvPr/>
        </p:nvSpPr>
        <p:spPr>
          <a:xfrm>
            <a:off x="4893590" y="2912125"/>
            <a:ext cx="3956459" cy="1938992"/>
          </a:xfrm>
          <a:prstGeom prst="rect">
            <a:avLst/>
          </a:prstGeom>
        </p:spPr>
        <p:txBody>
          <a:bodyPr wrap="square">
            <a:spAutoFit/>
          </a:bodyPr>
          <a:lstStyle/>
          <a:p>
            <a:pPr marL="285750" indent="-285750">
              <a:buFont typeface="Arial" panose="020B0604020202020204" pitchFamily="34" charset="0"/>
              <a:buChar char="•"/>
            </a:pPr>
            <a:r>
              <a:rPr lang="da-DK" altLang="en-US" dirty="0"/>
              <a:t>A deformation of </a:t>
            </a:r>
            <a:r>
              <a:rPr lang="da-DK" altLang="en-US" dirty="0">
                <a:latin typeface="Symbol" panose="05050102010706020507" pitchFamily="18" charset="2"/>
              </a:rPr>
              <a:t>l</a:t>
            </a:r>
            <a:r>
              <a:rPr lang="da-DK" altLang="en-US" dirty="0"/>
              <a:t>/2 </a:t>
            </a:r>
            <a:r>
              <a:rPr lang="da-DK" altLang="en-US" dirty="0" err="1"/>
              <a:t>between</a:t>
            </a:r>
            <a:r>
              <a:rPr lang="da-DK" altLang="en-US" dirty="0"/>
              <a:t> the </a:t>
            </a:r>
            <a:r>
              <a:rPr lang="da-DK" altLang="en-US" dirty="0" err="1"/>
              <a:t>two</a:t>
            </a:r>
            <a:r>
              <a:rPr lang="da-DK" altLang="en-US" dirty="0"/>
              <a:t> SAR </a:t>
            </a:r>
            <a:r>
              <a:rPr lang="da-DK" altLang="en-US" dirty="0" err="1"/>
              <a:t>acquisitions</a:t>
            </a:r>
            <a:r>
              <a:rPr lang="da-DK" altLang="en-US" dirty="0"/>
              <a:t> = 1 </a:t>
            </a:r>
            <a:r>
              <a:rPr lang="da-DK" altLang="en-US" dirty="0" err="1"/>
              <a:t>phase</a:t>
            </a:r>
            <a:r>
              <a:rPr lang="da-DK" altLang="en-US" dirty="0"/>
              <a:t> </a:t>
            </a:r>
            <a:r>
              <a:rPr lang="da-DK" altLang="en-US" dirty="0" err="1"/>
              <a:t>fringe</a:t>
            </a:r>
            <a:r>
              <a:rPr lang="da-DK" altLang="en-US" dirty="0"/>
              <a:t> (2</a:t>
            </a:r>
            <a:r>
              <a:rPr lang="el-GR" altLang="en-US" dirty="0"/>
              <a:t>ϖ</a:t>
            </a:r>
            <a:r>
              <a:rPr lang="en-US" altLang="en-US" dirty="0"/>
              <a:t> phase change</a:t>
            </a:r>
            <a:r>
              <a:rPr lang="da-DK" altLang="en-US" dirty="0"/>
              <a:t>)</a:t>
            </a:r>
          </a:p>
          <a:p>
            <a:pPr marL="285750" indent="-285750">
              <a:buFont typeface="Arial" panose="020B0604020202020204" pitchFamily="34" charset="0"/>
              <a:buChar char="•"/>
            </a:pPr>
            <a:r>
              <a:rPr lang="da-DK" altLang="en-US" dirty="0"/>
              <a:t>In the </a:t>
            </a:r>
            <a:r>
              <a:rPr lang="da-DK" altLang="en-US" dirty="0" err="1"/>
              <a:t>presence</a:t>
            </a:r>
            <a:r>
              <a:rPr lang="da-DK" altLang="en-US" dirty="0"/>
              <a:t> of a </a:t>
            </a:r>
            <a:r>
              <a:rPr lang="da-DK" altLang="en-US" dirty="0" err="1"/>
              <a:t>steady</a:t>
            </a:r>
            <a:r>
              <a:rPr lang="da-DK" altLang="en-US" dirty="0"/>
              <a:t> deformation rate (</a:t>
            </a:r>
            <a:r>
              <a:rPr lang="da-DK" altLang="en-US" i="1" dirty="0"/>
              <a:t>v</a:t>
            </a:r>
            <a:r>
              <a:rPr lang="da-DK" altLang="en-US" dirty="0"/>
              <a:t>), </a:t>
            </a:r>
            <a:r>
              <a:rPr lang="da-DK" altLang="en-US" dirty="0" err="1"/>
              <a:t>phase</a:t>
            </a:r>
            <a:r>
              <a:rPr lang="da-DK" altLang="en-US" dirty="0"/>
              <a:t> </a:t>
            </a:r>
            <a:r>
              <a:rPr lang="da-DK" altLang="en-US" dirty="0" err="1"/>
              <a:t>changes</a:t>
            </a:r>
            <a:r>
              <a:rPr lang="da-DK" altLang="en-US" dirty="0"/>
              <a:t> </a:t>
            </a:r>
            <a:r>
              <a:rPr lang="da-DK" altLang="en-US" dirty="0" err="1"/>
              <a:t>are</a:t>
            </a:r>
            <a:r>
              <a:rPr lang="da-DK" altLang="en-US" dirty="0"/>
              <a:t> proportional to the temporal baseline </a:t>
            </a:r>
            <a:r>
              <a:rPr lang="da-DK" altLang="en-US" i="1" dirty="0"/>
              <a:t>T</a:t>
            </a:r>
          </a:p>
        </p:txBody>
      </p:sp>
      <p:sp>
        <p:nvSpPr>
          <p:cNvPr id="13" name="Text Box 6"/>
          <p:cNvSpPr txBox="1">
            <a:spLocks noChangeArrowheads="1"/>
          </p:cNvSpPr>
          <p:nvPr/>
        </p:nvSpPr>
        <p:spPr bwMode="auto">
          <a:xfrm>
            <a:off x="4893590" y="5826750"/>
            <a:ext cx="4176464" cy="338554"/>
          </a:xfrm>
          <a:prstGeom prst="rect">
            <a:avLst/>
          </a:prstGeom>
          <a:noFill/>
          <a:ln>
            <a:noFill/>
          </a:ln>
          <a:effectLst/>
          <a:extLst>
            <a:ext uri="{909E8E84-426E-40dd-AFC4-6F175D3DCCD1}">
              <a14:hiddenFill xmlns:a14="http://schemas.microsoft.com/office/drawing/2010/main" xmlns="">
                <a:solidFill>
                  <a:srgbClr val="3D8AC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square" anchor="ctr">
            <a:spAutoFit/>
          </a:bodyPr>
          <a:lstStyle/>
          <a:p>
            <a:pPr>
              <a:spcBef>
                <a:spcPct val="0"/>
              </a:spcBef>
            </a:pPr>
            <a:r>
              <a:rPr lang="en-US" dirty="0">
                <a:latin typeface="Symbol" panose="05050102010706020507" pitchFamily="18" charset="2"/>
              </a:rPr>
              <a:t> l </a:t>
            </a:r>
            <a:r>
              <a:rPr lang="en-US" dirty="0">
                <a:latin typeface="+mj-lt"/>
              </a:rPr>
              <a:t>= 5.6 cm for Sentinel-1a,b</a:t>
            </a:r>
          </a:p>
        </p:txBody>
      </p:sp>
      <p:sp>
        <p:nvSpPr>
          <p:cNvPr id="14" name="Title 1"/>
          <p:cNvSpPr txBox="1">
            <a:spLocks/>
          </p:cNvSpPr>
          <p:nvPr/>
        </p:nvSpPr>
        <p:spPr bwMode="auto">
          <a:xfrm>
            <a:off x="609600" y="472994"/>
            <a:ext cx="7772400" cy="5077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l" rtl="0" eaLnBrk="1" fontAlgn="base" hangingPunct="1">
              <a:spcBef>
                <a:spcPct val="0"/>
              </a:spcBef>
              <a:spcAft>
                <a:spcPct val="0"/>
              </a:spcAft>
              <a:defRPr sz="2400" b="1" i="0" u="none">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2pPr>
            <a:lvl3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3pPr>
            <a:lvl4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4pPr>
            <a:lvl5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5pPr>
            <a:lvl6pPr marL="4572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6pPr>
            <a:lvl7pPr marL="9144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7pPr>
            <a:lvl8pPr marL="13716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8pPr>
            <a:lvl9pPr marL="18288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9pPr>
          </a:lstStyle>
          <a:p>
            <a:r>
              <a:rPr lang="en-US" kern="0"/>
              <a:t>Sensitivity to motion</a:t>
            </a:r>
            <a:endParaRPr lang="en-US" kern="0" dirty="0"/>
          </a:p>
        </p:txBody>
      </p:sp>
      <p:sp>
        <p:nvSpPr>
          <p:cNvPr id="47" name="Freeform 46"/>
          <p:cNvSpPr/>
          <p:nvPr/>
        </p:nvSpPr>
        <p:spPr bwMode="auto">
          <a:xfrm>
            <a:off x="395536" y="4731375"/>
            <a:ext cx="3486150" cy="1095375"/>
          </a:xfrm>
          <a:custGeom>
            <a:avLst/>
            <a:gdLst>
              <a:gd name="connsiteX0" fmla="*/ 0 w 3486150"/>
              <a:gd name="connsiteY0" fmla="*/ 0 h 1095375"/>
              <a:gd name="connsiteX1" fmla="*/ 752475 w 3486150"/>
              <a:gd name="connsiteY1" fmla="*/ 47625 h 1095375"/>
              <a:gd name="connsiteX2" fmla="*/ 1685925 w 3486150"/>
              <a:gd name="connsiteY2" fmla="*/ 228600 h 1095375"/>
              <a:gd name="connsiteX3" fmla="*/ 2628900 w 3486150"/>
              <a:gd name="connsiteY3" fmla="*/ 571500 h 1095375"/>
              <a:gd name="connsiteX4" fmla="*/ 3438525 w 3486150"/>
              <a:gd name="connsiteY4" fmla="*/ 1057275 h 1095375"/>
              <a:gd name="connsiteX5" fmla="*/ 3438525 w 3486150"/>
              <a:gd name="connsiteY5" fmla="*/ 1057275 h 1095375"/>
              <a:gd name="connsiteX6" fmla="*/ 3486150 w 3486150"/>
              <a:gd name="connsiteY6" fmla="*/ 1095375 h 109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86150" h="1095375">
                <a:moveTo>
                  <a:pt x="0" y="0"/>
                </a:moveTo>
                <a:cubicBezTo>
                  <a:pt x="235744" y="4762"/>
                  <a:pt x="471488" y="9525"/>
                  <a:pt x="752475" y="47625"/>
                </a:cubicBezTo>
                <a:cubicBezTo>
                  <a:pt x="1033462" y="85725"/>
                  <a:pt x="1373188" y="141288"/>
                  <a:pt x="1685925" y="228600"/>
                </a:cubicBezTo>
                <a:cubicBezTo>
                  <a:pt x="1998662" y="315912"/>
                  <a:pt x="2336800" y="433388"/>
                  <a:pt x="2628900" y="571500"/>
                </a:cubicBezTo>
                <a:cubicBezTo>
                  <a:pt x="2921000" y="709612"/>
                  <a:pt x="3438525" y="1057275"/>
                  <a:pt x="3438525" y="1057275"/>
                </a:cubicBezTo>
                <a:lnTo>
                  <a:pt x="3438525" y="1057275"/>
                </a:lnTo>
                <a:lnTo>
                  <a:pt x="3486150" y="1095375"/>
                </a:lnTo>
              </a:path>
            </a:pathLst>
          </a:cu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48" name="Freeform 47"/>
          <p:cNvSpPr/>
          <p:nvPr/>
        </p:nvSpPr>
        <p:spPr bwMode="auto">
          <a:xfrm>
            <a:off x="2447603" y="5029515"/>
            <a:ext cx="1004646" cy="506691"/>
          </a:xfrm>
          <a:custGeom>
            <a:avLst/>
            <a:gdLst>
              <a:gd name="connsiteX0" fmla="*/ 0 w 981075"/>
              <a:gd name="connsiteY0" fmla="*/ 53887 h 482512"/>
              <a:gd name="connsiteX1" fmla="*/ 352425 w 981075"/>
              <a:gd name="connsiteY1" fmla="*/ 6262 h 482512"/>
              <a:gd name="connsiteX2" fmla="*/ 809625 w 981075"/>
              <a:gd name="connsiteY2" fmla="*/ 177712 h 482512"/>
              <a:gd name="connsiteX3" fmla="*/ 981075 w 981075"/>
              <a:gd name="connsiteY3" fmla="*/ 482512 h 482512"/>
            </a:gdLst>
            <a:ahLst/>
            <a:cxnLst>
              <a:cxn ang="0">
                <a:pos x="connsiteX0" y="connsiteY0"/>
              </a:cxn>
              <a:cxn ang="0">
                <a:pos x="connsiteX1" y="connsiteY1"/>
              </a:cxn>
              <a:cxn ang="0">
                <a:pos x="connsiteX2" y="connsiteY2"/>
              </a:cxn>
              <a:cxn ang="0">
                <a:pos x="connsiteX3" y="connsiteY3"/>
              </a:cxn>
            </a:cxnLst>
            <a:rect l="l" t="t" r="r" b="b"/>
            <a:pathLst>
              <a:path w="981075" h="482512">
                <a:moveTo>
                  <a:pt x="0" y="53887"/>
                </a:moveTo>
                <a:cubicBezTo>
                  <a:pt x="108744" y="19756"/>
                  <a:pt x="217488" y="-14375"/>
                  <a:pt x="352425" y="6262"/>
                </a:cubicBezTo>
                <a:cubicBezTo>
                  <a:pt x="487362" y="26899"/>
                  <a:pt x="704850" y="98337"/>
                  <a:pt x="809625" y="177712"/>
                </a:cubicBezTo>
                <a:cubicBezTo>
                  <a:pt x="914400" y="257087"/>
                  <a:pt x="947737" y="369799"/>
                  <a:pt x="981075" y="482512"/>
                </a:cubicBezTo>
              </a:path>
            </a:pathLst>
          </a:cu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cxnSp>
        <p:nvCxnSpPr>
          <p:cNvPr id="49" name="Straight Connector 48"/>
          <p:cNvCxnSpPr/>
          <p:nvPr/>
        </p:nvCxnSpPr>
        <p:spPr bwMode="auto">
          <a:xfrm>
            <a:off x="475928" y="2376290"/>
            <a:ext cx="2551329" cy="2725825"/>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Straight Connector 56"/>
          <p:cNvCxnSpPr/>
          <p:nvPr/>
        </p:nvCxnSpPr>
        <p:spPr bwMode="auto">
          <a:xfrm>
            <a:off x="464444" y="2269683"/>
            <a:ext cx="2105" cy="3101946"/>
          </a:xfrm>
          <a:prstGeom prst="line">
            <a:avLst/>
          </a:prstGeom>
          <a:solidFill>
            <a:schemeClr val="accent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4" name="TextBox 63"/>
          <p:cNvSpPr txBox="1"/>
          <p:nvPr/>
        </p:nvSpPr>
        <p:spPr>
          <a:xfrm>
            <a:off x="60226" y="2012463"/>
            <a:ext cx="1238360" cy="251818"/>
          </a:xfrm>
          <a:prstGeom prst="rect">
            <a:avLst/>
          </a:prstGeom>
          <a:noFill/>
        </p:spPr>
        <p:txBody>
          <a:bodyPr wrap="square" rtlCol="0">
            <a:spAutoFit/>
          </a:bodyPr>
          <a:lstStyle/>
          <a:p>
            <a:r>
              <a:rPr lang="en-US" sz="1200" i="1" dirty="0"/>
              <a:t>SAR (pass 1)</a:t>
            </a:r>
          </a:p>
        </p:txBody>
      </p:sp>
      <p:sp>
        <p:nvSpPr>
          <p:cNvPr id="65" name="TextBox 64"/>
          <p:cNvSpPr txBox="1"/>
          <p:nvPr/>
        </p:nvSpPr>
        <p:spPr>
          <a:xfrm>
            <a:off x="1107051" y="2012463"/>
            <a:ext cx="1376717" cy="251818"/>
          </a:xfrm>
          <a:prstGeom prst="rect">
            <a:avLst/>
          </a:prstGeom>
          <a:noFill/>
        </p:spPr>
        <p:txBody>
          <a:bodyPr wrap="square" rtlCol="0">
            <a:spAutoFit/>
          </a:bodyPr>
          <a:lstStyle/>
          <a:p>
            <a:r>
              <a:rPr lang="en-US" sz="1200" i="1" dirty="0"/>
              <a:t>= SAR (pass 2)</a:t>
            </a:r>
          </a:p>
        </p:txBody>
      </p:sp>
      <p:sp>
        <p:nvSpPr>
          <p:cNvPr id="68" name="Oval 67"/>
          <p:cNvSpPr/>
          <p:nvPr/>
        </p:nvSpPr>
        <p:spPr bwMode="auto">
          <a:xfrm>
            <a:off x="436016" y="2339608"/>
            <a:ext cx="72008" cy="63773"/>
          </a:xfrm>
          <a:prstGeom prst="ellipse">
            <a:avLst/>
          </a:prstGeom>
          <a:noFill/>
          <a:ln w="9525" cap="flat" cmpd="sng" algn="ctr">
            <a:solidFill>
              <a:schemeClr val="tx1"/>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74" name="TextBox 73"/>
          <p:cNvSpPr txBox="1"/>
          <p:nvPr/>
        </p:nvSpPr>
        <p:spPr>
          <a:xfrm>
            <a:off x="3477885" y="4388768"/>
            <a:ext cx="1403820" cy="830997"/>
          </a:xfrm>
          <a:prstGeom prst="rect">
            <a:avLst/>
          </a:prstGeom>
          <a:noFill/>
          <a:ln>
            <a:noFill/>
          </a:ln>
        </p:spPr>
        <p:txBody>
          <a:bodyPr wrap="square" rtlCol="0">
            <a:spAutoFit/>
          </a:bodyPr>
          <a:lstStyle/>
          <a:p>
            <a:r>
              <a:rPr lang="en-US" sz="1200" i="1" dirty="0"/>
              <a:t>Surface deformation between passes 1 and 2 (uplift)</a:t>
            </a:r>
          </a:p>
        </p:txBody>
      </p:sp>
      <p:cxnSp>
        <p:nvCxnSpPr>
          <p:cNvPr id="81" name="Straight Connector 80"/>
          <p:cNvCxnSpPr/>
          <p:nvPr/>
        </p:nvCxnSpPr>
        <p:spPr bwMode="auto">
          <a:xfrm flipV="1">
            <a:off x="2860633" y="4600633"/>
            <a:ext cx="355945" cy="353710"/>
          </a:xfrm>
          <a:prstGeom prst="line">
            <a:avLst/>
          </a:prstGeom>
          <a:solidFill>
            <a:schemeClr val="accent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aphicFrame>
        <p:nvGraphicFramePr>
          <p:cNvPr id="87" name="Object 86"/>
          <p:cNvGraphicFramePr>
            <a:graphicFrameLocks noChangeAspect="1"/>
          </p:cNvGraphicFramePr>
          <p:nvPr>
            <p:extLst/>
          </p:nvPr>
        </p:nvGraphicFramePr>
        <p:xfrm>
          <a:off x="3155432" y="4727954"/>
          <a:ext cx="285520" cy="373373"/>
        </p:xfrm>
        <a:graphic>
          <a:graphicData uri="http://schemas.openxmlformats.org/presentationml/2006/ole">
            <mc:AlternateContent xmlns:mc="http://schemas.openxmlformats.org/markup-compatibility/2006">
              <mc:Choice xmlns:v="urn:schemas-microsoft-com:vml" Requires="v">
                <p:oleObj spid="_x0000_s28928" name="Equation" r:id="rId8" imgW="164880" imgH="215640" progId="Equation.3">
                  <p:embed/>
                </p:oleObj>
              </mc:Choice>
              <mc:Fallback>
                <p:oleObj name="Equation" r:id="rId8" imgW="164880" imgH="215640" progId="Equation.3">
                  <p:embed/>
                  <p:pic>
                    <p:nvPicPr>
                      <p:cNvPr id="0" name=""/>
                      <p:cNvPicPr/>
                      <p:nvPr/>
                    </p:nvPicPr>
                    <p:blipFill>
                      <a:blip r:embed="rId9"/>
                      <a:stretch>
                        <a:fillRect/>
                      </a:stretch>
                    </p:blipFill>
                    <p:spPr>
                      <a:xfrm>
                        <a:off x="3155432" y="4727954"/>
                        <a:ext cx="285520" cy="373373"/>
                      </a:xfrm>
                      <a:prstGeom prst="rect">
                        <a:avLst/>
                      </a:prstGeom>
                    </p:spPr>
                  </p:pic>
                </p:oleObj>
              </mc:Fallback>
            </mc:AlternateContent>
          </a:graphicData>
        </a:graphic>
      </p:graphicFrame>
      <p:cxnSp>
        <p:nvCxnSpPr>
          <p:cNvPr id="34" name="Straight Connector 33"/>
          <p:cNvCxnSpPr/>
          <p:nvPr/>
        </p:nvCxnSpPr>
        <p:spPr bwMode="auto">
          <a:xfrm flipV="1">
            <a:off x="3022831" y="4586009"/>
            <a:ext cx="205177" cy="516107"/>
          </a:xfrm>
          <a:prstGeom prst="line">
            <a:avLst/>
          </a:prstGeom>
          <a:solidFill>
            <a:schemeClr val="accent1"/>
          </a:solidFill>
          <a:ln w="28575" cap="flat" cmpd="sng" algn="ctr">
            <a:solidFill>
              <a:srgbClr val="FF6600"/>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Freeform 8"/>
          <p:cNvSpPr/>
          <p:nvPr/>
        </p:nvSpPr>
        <p:spPr bwMode="auto">
          <a:xfrm>
            <a:off x="2461260" y="4582577"/>
            <a:ext cx="1054003" cy="967204"/>
          </a:xfrm>
          <a:custGeom>
            <a:avLst/>
            <a:gdLst>
              <a:gd name="connsiteX0" fmla="*/ 0 w 1054003"/>
              <a:gd name="connsiteY0" fmla="*/ 498574 h 967204"/>
              <a:gd name="connsiteX1" fmla="*/ 373380 w 1054003"/>
              <a:gd name="connsiteY1" fmla="*/ 102334 h 967204"/>
              <a:gd name="connsiteX2" fmla="*/ 762000 w 1054003"/>
              <a:gd name="connsiteY2" fmla="*/ 10894 h 967204"/>
              <a:gd name="connsiteX3" fmla="*/ 1040130 w 1054003"/>
              <a:gd name="connsiteY3" fmla="*/ 296644 h 967204"/>
              <a:gd name="connsiteX4" fmla="*/ 986790 w 1054003"/>
              <a:gd name="connsiteY4" fmla="*/ 967204 h 967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003" h="967204">
                <a:moveTo>
                  <a:pt x="0" y="498574"/>
                </a:moveTo>
                <a:cubicBezTo>
                  <a:pt x="123190" y="341094"/>
                  <a:pt x="246380" y="183614"/>
                  <a:pt x="373380" y="102334"/>
                </a:cubicBezTo>
                <a:cubicBezTo>
                  <a:pt x="500380" y="21054"/>
                  <a:pt x="650875" y="-21491"/>
                  <a:pt x="762000" y="10894"/>
                </a:cubicBezTo>
                <a:cubicBezTo>
                  <a:pt x="873125" y="43279"/>
                  <a:pt x="1002665" y="137259"/>
                  <a:pt x="1040130" y="296644"/>
                </a:cubicBezTo>
                <a:cubicBezTo>
                  <a:pt x="1077595" y="456029"/>
                  <a:pt x="1032192" y="711616"/>
                  <a:pt x="986790" y="967204"/>
                </a:cubicBezTo>
              </a:path>
            </a:pathLst>
          </a:custGeom>
          <a:noFill/>
          <a:ln w="9525" cap="flat" cmpd="sng" algn="ctr">
            <a:solidFill>
              <a:srgbClr val="FF66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39" name="TextBox 38"/>
          <p:cNvSpPr txBox="1"/>
          <p:nvPr/>
        </p:nvSpPr>
        <p:spPr>
          <a:xfrm>
            <a:off x="1353233" y="5168498"/>
            <a:ext cx="1854825" cy="830997"/>
          </a:xfrm>
          <a:prstGeom prst="rect">
            <a:avLst/>
          </a:prstGeom>
          <a:noFill/>
          <a:ln>
            <a:noFill/>
          </a:ln>
        </p:spPr>
        <p:txBody>
          <a:bodyPr wrap="square" rtlCol="0">
            <a:spAutoFit/>
          </a:bodyPr>
          <a:lstStyle/>
          <a:p>
            <a:r>
              <a:rPr lang="en-US" sz="1200" i="1" dirty="0"/>
              <a:t>Projection of deformation onto SAR line-of-sight (</a:t>
            </a:r>
            <a:r>
              <a:rPr lang="en-US" sz="1200" i="1" dirty="0" err="1"/>
              <a:t>LoS</a:t>
            </a:r>
            <a:r>
              <a:rPr lang="en-US" sz="1200" i="1" dirty="0"/>
              <a:t>)</a:t>
            </a:r>
          </a:p>
        </p:txBody>
      </p:sp>
      <p:sp>
        <p:nvSpPr>
          <p:cNvPr id="16" name="Freeform 15"/>
          <p:cNvSpPr/>
          <p:nvPr/>
        </p:nvSpPr>
        <p:spPr bwMode="auto">
          <a:xfrm>
            <a:off x="2426970" y="5029515"/>
            <a:ext cx="510451" cy="333576"/>
          </a:xfrm>
          <a:custGeom>
            <a:avLst/>
            <a:gdLst>
              <a:gd name="connsiteX0" fmla="*/ 0 w 525780"/>
              <a:gd name="connsiteY0" fmla="*/ 320040 h 320040"/>
              <a:gd name="connsiteX1" fmla="*/ 381000 w 525780"/>
              <a:gd name="connsiteY1" fmla="*/ 217170 h 320040"/>
              <a:gd name="connsiteX2" fmla="*/ 525780 w 525780"/>
              <a:gd name="connsiteY2" fmla="*/ 0 h 320040"/>
            </a:gdLst>
            <a:ahLst/>
            <a:cxnLst>
              <a:cxn ang="0">
                <a:pos x="connsiteX0" y="connsiteY0"/>
              </a:cxn>
              <a:cxn ang="0">
                <a:pos x="connsiteX1" y="connsiteY1"/>
              </a:cxn>
              <a:cxn ang="0">
                <a:pos x="connsiteX2" y="connsiteY2"/>
              </a:cxn>
            </a:cxnLst>
            <a:rect l="l" t="t" r="r" b="b"/>
            <a:pathLst>
              <a:path w="525780" h="320040">
                <a:moveTo>
                  <a:pt x="0" y="320040"/>
                </a:moveTo>
                <a:cubicBezTo>
                  <a:pt x="146685" y="295275"/>
                  <a:pt x="293370" y="270510"/>
                  <a:pt x="381000" y="217170"/>
                </a:cubicBezTo>
                <a:cubicBezTo>
                  <a:pt x="468630" y="163830"/>
                  <a:pt x="497205" y="81915"/>
                  <a:pt x="525780" y="0"/>
                </a:cubicBezTo>
              </a:path>
            </a:pathLst>
          </a:custGeom>
          <a:noFill/>
          <a:ln w="952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graphicFrame>
        <p:nvGraphicFramePr>
          <p:cNvPr id="42" name="Object 41"/>
          <p:cNvGraphicFramePr>
            <a:graphicFrameLocks noChangeAspect="1"/>
          </p:cNvGraphicFramePr>
          <p:nvPr>
            <p:extLst/>
          </p:nvPr>
        </p:nvGraphicFramePr>
        <p:xfrm>
          <a:off x="5292080" y="4896785"/>
          <a:ext cx="2095500" cy="669925"/>
        </p:xfrm>
        <a:graphic>
          <a:graphicData uri="http://schemas.openxmlformats.org/presentationml/2006/ole">
            <mc:AlternateContent xmlns:mc="http://schemas.openxmlformats.org/markup-compatibility/2006">
              <mc:Choice xmlns:v="urn:schemas-microsoft-com:vml" Requires="v">
                <p:oleObj spid="_x0000_s28929" name="Equation" r:id="rId10" imgW="1231560" imgH="393480" progId="Equation.3">
                  <p:embed/>
                </p:oleObj>
              </mc:Choice>
              <mc:Fallback>
                <p:oleObj name="Equation" r:id="rId10" imgW="1231560" imgH="393480" progId="Equation.3">
                  <p:embed/>
                  <p:pic>
                    <p:nvPicPr>
                      <p:cNvPr id="0" name=""/>
                      <p:cNvPicPr/>
                      <p:nvPr/>
                    </p:nvPicPr>
                    <p:blipFill>
                      <a:blip r:embed="rId11"/>
                      <a:stretch>
                        <a:fillRect/>
                      </a:stretch>
                    </p:blipFill>
                    <p:spPr>
                      <a:xfrm>
                        <a:off x="5292080" y="4896785"/>
                        <a:ext cx="2095500" cy="669925"/>
                      </a:xfrm>
                      <a:prstGeom prst="rect">
                        <a:avLst/>
                      </a:prstGeom>
                    </p:spPr>
                  </p:pic>
                </p:oleObj>
              </mc:Fallback>
            </mc:AlternateContent>
          </a:graphicData>
        </a:graphic>
      </p:graphicFrame>
      <p:cxnSp>
        <p:nvCxnSpPr>
          <p:cNvPr id="35" name="Straight Connector 34"/>
          <p:cNvCxnSpPr/>
          <p:nvPr/>
        </p:nvCxnSpPr>
        <p:spPr bwMode="auto">
          <a:xfrm flipH="1" flipV="1">
            <a:off x="2859048" y="4913491"/>
            <a:ext cx="178055" cy="179835"/>
          </a:xfrm>
          <a:prstGeom prst="line">
            <a:avLst/>
          </a:prstGeom>
          <a:solidFill>
            <a:schemeClr val="accent1"/>
          </a:solidFill>
          <a:ln w="2857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aphicFrame>
        <p:nvGraphicFramePr>
          <p:cNvPr id="8" name="Object 7"/>
          <p:cNvGraphicFramePr>
            <a:graphicFrameLocks noChangeAspect="1"/>
          </p:cNvGraphicFramePr>
          <p:nvPr>
            <p:extLst/>
          </p:nvPr>
        </p:nvGraphicFramePr>
        <p:xfrm>
          <a:off x="1120168" y="3317166"/>
          <a:ext cx="282215" cy="405684"/>
        </p:xfrm>
        <a:graphic>
          <a:graphicData uri="http://schemas.openxmlformats.org/presentationml/2006/ole">
            <mc:AlternateContent xmlns:mc="http://schemas.openxmlformats.org/markup-compatibility/2006">
              <mc:Choice xmlns:v="urn:schemas-microsoft-com:vml" Requires="v">
                <p:oleObj spid="_x0000_s28930" name="Equation" r:id="rId12" imgW="203040" imgH="291960" progId="Equation.3">
                  <p:embed/>
                </p:oleObj>
              </mc:Choice>
              <mc:Fallback>
                <p:oleObj name="Equation" r:id="rId12" imgW="203040" imgH="291960" progId="Equation.3">
                  <p:embed/>
                  <p:pic>
                    <p:nvPicPr>
                      <p:cNvPr id="0" name=""/>
                      <p:cNvPicPr/>
                      <p:nvPr/>
                    </p:nvPicPr>
                    <p:blipFill>
                      <a:blip r:embed="rId13"/>
                      <a:stretch>
                        <a:fillRect/>
                      </a:stretch>
                    </p:blipFill>
                    <p:spPr>
                      <a:xfrm>
                        <a:off x="1120168" y="3317166"/>
                        <a:ext cx="282215" cy="405684"/>
                      </a:xfrm>
                      <a:prstGeom prst="rect">
                        <a:avLst/>
                      </a:prstGeom>
                    </p:spPr>
                  </p:pic>
                </p:oleObj>
              </mc:Fallback>
            </mc:AlternateContent>
          </a:graphicData>
        </a:graphic>
      </p:graphicFrame>
      <p:graphicFrame>
        <p:nvGraphicFramePr>
          <p:cNvPr id="12" name="Object 11"/>
          <p:cNvGraphicFramePr>
            <a:graphicFrameLocks noChangeAspect="1"/>
          </p:cNvGraphicFramePr>
          <p:nvPr>
            <p:extLst/>
          </p:nvPr>
        </p:nvGraphicFramePr>
        <p:xfrm>
          <a:off x="3216578" y="3053987"/>
          <a:ext cx="1154630" cy="1047721"/>
        </p:xfrm>
        <a:graphic>
          <a:graphicData uri="http://schemas.openxmlformats.org/presentationml/2006/ole">
            <mc:AlternateContent xmlns:mc="http://schemas.openxmlformats.org/markup-compatibility/2006">
              <mc:Choice xmlns:v="urn:schemas-microsoft-com:vml" Requires="v">
                <p:oleObj spid="_x0000_s28931" name="Equation" r:id="rId14" imgW="685800" imgH="622080" progId="Equation.3">
                  <p:embed/>
                </p:oleObj>
              </mc:Choice>
              <mc:Fallback>
                <p:oleObj name="Equation" r:id="rId14" imgW="685800" imgH="622080" progId="Equation.3">
                  <p:embed/>
                  <p:pic>
                    <p:nvPicPr>
                      <p:cNvPr id="0" name=""/>
                      <p:cNvPicPr/>
                      <p:nvPr/>
                    </p:nvPicPr>
                    <p:blipFill>
                      <a:blip r:embed="rId15"/>
                      <a:stretch>
                        <a:fillRect/>
                      </a:stretch>
                    </p:blipFill>
                    <p:spPr>
                      <a:xfrm>
                        <a:off x="3216578" y="3053987"/>
                        <a:ext cx="1154630" cy="1047721"/>
                      </a:xfrm>
                      <a:prstGeom prst="rect">
                        <a:avLst/>
                      </a:prstGeom>
                    </p:spPr>
                  </p:pic>
                </p:oleObj>
              </mc:Fallback>
            </mc:AlternateContent>
          </a:graphicData>
        </a:graphic>
      </p:graphicFrame>
      <p:cxnSp>
        <p:nvCxnSpPr>
          <p:cNvPr id="40" name="Straight Connector 39"/>
          <p:cNvCxnSpPr/>
          <p:nvPr/>
        </p:nvCxnSpPr>
        <p:spPr bwMode="auto">
          <a:xfrm flipH="1" flipV="1">
            <a:off x="467544" y="2373336"/>
            <a:ext cx="2539683" cy="2699029"/>
          </a:xfrm>
          <a:prstGeom prst="line">
            <a:avLst/>
          </a:prstGeom>
          <a:solidFill>
            <a:schemeClr val="accent1"/>
          </a:solidFill>
          <a:ln w="12700"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Straight Connector 42"/>
          <p:cNvCxnSpPr>
            <a:stCxn id="9" idx="2"/>
            <a:endCxn id="68" idx="5"/>
          </p:cNvCxnSpPr>
          <p:nvPr/>
        </p:nvCxnSpPr>
        <p:spPr bwMode="auto">
          <a:xfrm flipH="1" flipV="1">
            <a:off x="497479" y="2394042"/>
            <a:ext cx="2725781" cy="219942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aphicFrame>
        <p:nvGraphicFramePr>
          <p:cNvPr id="46" name="Object 45"/>
          <p:cNvGraphicFramePr>
            <a:graphicFrameLocks noChangeAspect="1"/>
          </p:cNvGraphicFramePr>
          <p:nvPr>
            <p:extLst/>
          </p:nvPr>
        </p:nvGraphicFramePr>
        <p:xfrm>
          <a:off x="1834943" y="3181076"/>
          <a:ext cx="301809" cy="358398"/>
        </p:xfrm>
        <a:graphic>
          <a:graphicData uri="http://schemas.openxmlformats.org/presentationml/2006/ole">
            <mc:AlternateContent xmlns:mc="http://schemas.openxmlformats.org/markup-compatibility/2006">
              <mc:Choice xmlns:v="urn:schemas-microsoft-com:vml" Requires="v">
                <p:oleObj spid="_x0000_s28932" name="Equation" r:id="rId16" imgW="203040" imgH="241200" progId="Equation.3">
                  <p:embed/>
                </p:oleObj>
              </mc:Choice>
              <mc:Fallback>
                <p:oleObj name="Equation" r:id="rId16" imgW="203040" imgH="241200" progId="Equation.3">
                  <p:embed/>
                  <p:pic>
                    <p:nvPicPr>
                      <p:cNvPr id="0" name=""/>
                      <p:cNvPicPr/>
                      <p:nvPr/>
                    </p:nvPicPr>
                    <p:blipFill>
                      <a:blip r:embed="rId17"/>
                      <a:stretch>
                        <a:fillRect/>
                      </a:stretch>
                    </p:blipFill>
                    <p:spPr>
                      <a:xfrm>
                        <a:off x="1834943" y="3181076"/>
                        <a:ext cx="301809" cy="358398"/>
                      </a:xfrm>
                      <a:prstGeom prst="rect">
                        <a:avLst/>
                      </a:prstGeom>
                    </p:spPr>
                  </p:pic>
                </p:oleObj>
              </mc:Fallback>
            </mc:AlternateContent>
          </a:graphicData>
        </a:graphic>
      </p:graphicFrame>
      <p:sp>
        <p:nvSpPr>
          <p:cNvPr id="20" name="Rectangle 19"/>
          <p:cNvSpPr/>
          <p:nvPr/>
        </p:nvSpPr>
        <p:spPr>
          <a:xfrm>
            <a:off x="37465" y="1357256"/>
            <a:ext cx="2872158" cy="646331"/>
          </a:xfrm>
          <a:prstGeom prst="rect">
            <a:avLst/>
          </a:prstGeom>
        </p:spPr>
        <p:txBody>
          <a:bodyPr wrap="square">
            <a:spAutoFit/>
          </a:bodyPr>
          <a:lstStyle/>
          <a:p>
            <a:r>
              <a:rPr lang="en-US" sz="1200" dirty="0"/>
              <a:t>We consider the zero baseline case for clarity, but all relations hold also for a non-zero baseline</a:t>
            </a:r>
          </a:p>
        </p:txBody>
      </p:sp>
    </p:spTree>
    <p:extLst>
      <p:ext uri="{BB962C8B-B14F-4D97-AF65-F5344CB8AC3E}">
        <p14:creationId xmlns:p14="http://schemas.microsoft.com/office/powerpoint/2010/main" val="452033426"/>
      </p:ext>
    </p:extLst>
  </p:cSld>
  <p:clrMapOvr>
    <a:masterClrMapping/>
  </p:clrMapOvr>
  <mc:AlternateContent xmlns:mc="http://schemas.openxmlformats.org/markup-compatibility/2006" xmlns:p14="http://schemas.microsoft.com/office/powerpoint/2010/main">
    <mc:Choice Requires="p14">
      <p:transition spd="slow" p14:dur="2000" advTm="112048"/>
    </mc:Choice>
    <mc:Fallback xmlns="">
      <p:transition spd="slow" advTm="112048"/>
    </mc:Fallback>
  </mc:AlternateContent>
  <p:extLst mod="1"/>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 we explain a little more of what we see?</a:t>
            </a:r>
          </a:p>
        </p:txBody>
      </p:sp>
      <p:sp>
        <p:nvSpPr>
          <p:cNvPr id="4" name="Slide Number Placeholder 3"/>
          <p:cNvSpPr>
            <a:spLocks noGrp="1"/>
          </p:cNvSpPr>
          <p:nvPr>
            <p:ph type="sldNum" sz="quarter" idx="12"/>
          </p:nvPr>
        </p:nvSpPr>
        <p:spPr/>
        <p:txBody>
          <a:bodyPr/>
          <a:lstStyle/>
          <a:p>
            <a:fld id="{103EA872-A674-449B-A120-B97244F8E91D}" type="slidenum">
              <a:rPr lang="da-DK" smtClean="0"/>
              <a:pPr/>
              <a:t>26</a:t>
            </a:fld>
            <a:endParaRPr lang="da-DK"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0080" t="29841" b="19760"/>
          <a:stretch/>
        </p:blipFill>
        <p:spPr>
          <a:xfrm>
            <a:off x="2839201" y="5027559"/>
            <a:ext cx="3959668" cy="369891"/>
          </a:xfrm>
          <a:prstGeom prst="rect">
            <a:avLst/>
          </a:prstGeom>
          <a:solidFill>
            <a:schemeClr val="bg1"/>
          </a:solidFill>
        </p:spPr>
      </p:pic>
      <p:sp>
        <p:nvSpPr>
          <p:cNvPr id="7" name="TextBox 6"/>
          <p:cNvSpPr txBox="1"/>
          <p:nvPr/>
        </p:nvSpPr>
        <p:spPr>
          <a:xfrm>
            <a:off x="433926" y="1685911"/>
            <a:ext cx="4221150" cy="523220"/>
          </a:xfrm>
          <a:prstGeom prst="rect">
            <a:avLst/>
          </a:prstGeom>
          <a:solidFill>
            <a:schemeClr val="bg1"/>
          </a:solidFill>
          <a:ln>
            <a:solidFill>
              <a:schemeClr val="tx1"/>
            </a:solidFill>
          </a:ln>
        </p:spPr>
        <p:txBody>
          <a:bodyPr wrap="square" rtlCol="0">
            <a:spAutoFit/>
          </a:bodyPr>
          <a:lstStyle/>
          <a:p>
            <a:r>
              <a:rPr lang="da-DK" sz="1400" dirty="0"/>
              <a:t>23 </a:t>
            </a:r>
            <a:r>
              <a:rPr lang="da-DK" sz="1400" dirty="0" err="1"/>
              <a:t>Oct</a:t>
            </a:r>
            <a:r>
              <a:rPr lang="da-DK" sz="1400" dirty="0"/>
              <a:t>. – 04 Nov. 2014, </a:t>
            </a:r>
            <a:r>
              <a:rPr lang="da-DK" sz="1400" dirty="0" err="1"/>
              <a:t>B</a:t>
            </a:r>
            <a:r>
              <a:rPr lang="da-DK" sz="1400" baseline="-25000" dirty="0" err="1"/>
              <a:t>n</a:t>
            </a:r>
            <a:r>
              <a:rPr lang="da-DK" sz="1400" dirty="0"/>
              <a:t>=2 m,           </a:t>
            </a:r>
            <a:r>
              <a:rPr lang="da-DK" sz="1400" dirty="0" err="1"/>
              <a:t>B</a:t>
            </a:r>
            <a:r>
              <a:rPr lang="da-DK" sz="1400" baseline="-25000" dirty="0" err="1"/>
              <a:t>temp</a:t>
            </a:r>
            <a:r>
              <a:rPr lang="da-DK" sz="1400" dirty="0"/>
              <a:t>=12 </a:t>
            </a:r>
            <a:r>
              <a:rPr lang="da-DK" sz="1400" dirty="0" err="1"/>
              <a:t>days</a:t>
            </a:r>
            <a:endParaRPr lang="da-DK" sz="1400" dirty="0"/>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10080" t="29841" b="19760"/>
          <a:stretch/>
        </p:blipFill>
        <p:spPr>
          <a:xfrm>
            <a:off x="7097721" y="7258246"/>
            <a:ext cx="2914860" cy="272291"/>
          </a:xfrm>
          <a:prstGeom prst="rect">
            <a:avLst/>
          </a:prstGeom>
          <a:solidFill>
            <a:schemeClr val="bg1"/>
          </a:solidFill>
        </p:spPr>
      </p:pic>
      <p:sp>
        <p:nvSpPr>
          <p:cNvPr id="13" name="TextBox 12"/>
          <p:cNvSpPr txBox="1"/>
          <p:nvPr/>
        </p:nvSpPr>
        <p:spPr>
          <a:xfrm>
            <a:off x="4819035" y="1676990"/>
            <a:ext cx="4122400" cy="523220"/>
          </a:xfrm>
          <a:prstGeom prst="rect">
            <a:avLst/>
          </a:prstGeom>
          <a:solidFill>
            <a:schemeClr val="bg1"/>
          </a:solidFill>
          <a:ln>
            <a:solidFill>
              <a:schemeClr val="tx1"/>
            </a:solidFill>
          </a:ln>
        </p:spPr>
        <p:txBody>
          <a:bodyPr wrap="square" rtlCol="0">
            <a:spAutoFit/>
          </a:bodyPr>
          <a:lstStyle/>
          <a:p>
            <a:r>
              <a:rPr lang="da-DK" sz="1400" dirty="0"/>
              <a:t>17 Dec. – 23 Dec. 2016, </a:t>
            </a:r>
            <a:r>
              <a:rPr lang="da-DK" sz="1400" dirty="0" err="1"/>
              <a:t>B</a:t>
            </a:r>
            <a:r>
              <a:rPr lang="da-DK" sz="1400" baseline="-25000" dirty="0" err="1"/>
              <a:t>n</a:t>
            </a:r>
            <a:r>
              <a:rPr lang="da-DK" sz="1400" dirty="0"/>
              <a:t>= -6 m,  </a:t>
            </a:r>
            <a:r>
              <a:rPr lang="da-DK" sz="1400" dirty="0" err="1"/>
              <a:t>B</a:t>
            </a:r>
            <a:r>
              <a:rPr lang="da-DK" sz="1400" baseline="-25000" dirty="0" err="1"/>
              <a:t>temp</a:t>
            </a:r>
            <a:r>
              <a:rPr lang="da-DK" sz="1400" dirty="0"/>
              <a:t>=6 </a:t>
            </a:r>
            <a:r>
              <a:rPr lang="da-DK" sz="1400" dirty="0" err="1"/>
              <a:t>days</a:t>
            </a:r>
            <a:endParaRPr lang="da-DK" sz="1400" dirty="0"/>
          </a:p>
        </p:txBody>
      </p:sp>
      <p:pic>
        <p:nvPicPr>
          <p:cNvPr id="50" name="Picture 49"/>
          <p:cNvPicPr>
            <a:picLocks noChangeAspect="1"/>
          </p:cNvPicPr>
          <p:nvPr/>
        </p:nvPicPr>
        <p:blipFill rotWithShape="1">
          <a:blip r:embed="rId4">
            <a:extLst>
              <a:ext uri="{28A0092B-C50C-407E-A947-70E740481C1C}">
                <a14:useLocalDpi xmlns:a14="http://schemas.microsoft.com/office/drawing/2010/main" val="0"/>
              </a:ext>
            </a:extLst>
          </a:blip>
          <a:srcRect t="15155" r="35210" b="24960"/>
          <a:stretch/>
        </p:blipFill>
        <p:spPr>
          <a:xfrm>
            <a:off x="395536" y="2255755"/>
            <a:ext cx="4297931" cy="2707512"/>
          </a:xfrm>
          <a:prstGeom prst="rect">
            <a:avLst/>
          </a:prstGeom>
        </p:spPr>
      </p:pic>
      <p:pic>
        <p:nvPicPr>
          <p:cNvPr id="52" name="Picture 51"/>
          <p:cNvPicPr>
            <a:picLocks noChangeAspect="1"/>
          </p:cNvPicPr>
          <p:nvPr/>
        </p:nvPicPr>
        <p:blipFill rotWithShape="1">
          <a:blip r:embed="rId5">
            <a:extLst>
              <a:ext uri="{28A0092B-C50C-407E-A947-70E740481C1C}">
                <a14:useLocalDpi xmlns:a14="http://schemas.microsoft.com/office/drawing/2010/main" val="0"/>
              </a:ext>
            </a:extLst>
          </a:blip>
          <a:srcRect t="15479" r="35019" b="25167"/>
          <a:stretch/>
        </p:blipFill>
        <p:spPr>
          <a:xfrm>
            <a:off x="4762512" y="2264502"/>
            <a:ext cx="4324862" cy="2690017"/>
          </a:xfrm>
          <a:prstGeom prst="rect">
            <a:avLst/>
          </a:prstGeom>
        </p:spPr>
      </p:pic>
      <p:sp>
        <p:nvSpPr>
          <p:cNvPr id="56" name="TextBox 55"/>
          <p:cNvSpPr txBox="1"/>
          <p:nvPr/>
        </p:nvSpPr>
        <p:spPr>
          <a:xfrm>
            <a:off x="6348193" y="4993431"/>
            <a:ext cx="607760" cy="307777"/>
          </a:xfrm>
          <a:prstGeom prst="rect">
            <a:avLst/>
          </a:prstGeom>
          <a:noFill/>
        </p:spPr>
        <p:txBody>
          <a:bodyPr wrap="square" rtlCol="0">
            <a:spAutoFit/>
          </a:bodyPr>
          <a:lstStyle/>
          <a:p>
            <a:r>
              <a:rPr lang="en-US" sz="1400" dirty="0"/>
              <a:t>rad</a:t>
            </a:r>
          </a:p>
        </p:txBody>
      </p:sp>
      <p:sp>
        <p:nvSpPr>
          <p:cNvPr id="57" name="Text Box 6"/>
          <p:cNvSpPr txBox="1">
            <a:spLocks noChangeArrowheads="1"/>
          </p:cNvSpPr>
          <p:nvPr/>
        </p:nvSpPr>
        <p:spPr bwMode="auto">
          <a:xfrm>
            <a:off x="1142467" y="5830441"/>
            <a:ext cx="7171046" cy="369332"/>
          </a:xfrm>
          <a:prstGeom prst="rect">
            <a:avLst/>
          </a:prstGeom>
          <a:noFill/>
          <a:ln>
            <a:noFill/>
          </a:ln>
          <a:effectLst/>
          <a:extLst>
            <a:ext uri="{909E8E84-426E-40dd-AFC4-6F175D3DCCD1}">
              <a14:hiddenFill xmlns:a14="http://schemas.microsoft.com/office/drawing/2010/main" xmlns="">
                <a:solidFill>
                  <a:srgbClr val="3D8AC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square" anchor="ctr">
            <a:spAutoFit/>
          </a:bodyPr>
          <a:lstStyle/>
          <a:p>
            <a:pPr>
              <a:spcBef>
                <a:spcPct val="0"/>
              </a:spcBef>
            </a:pPr>
            <a:r>
              <a:rPr lang="en-US" sz="1800" dirty="0">
                <a:latin typeface="+mj-lt"/>
              </a:rPr>
              <a:t>Why are there more fringes in the </a:t>
            </a:r>
            <a:r>
              <a:rPr lang="en-US" sz="1800" dirty="0" err="1">
                <a:latin typeface="+mj-lt"/>
              </a:rPr>
              <a:t>interferogram</a:t>
            </a:r>
            <a:r>
              <a:rPr lang="en-US" sz="1800" dirty="0">
                <a:latin typeface="+mj-lt"/>
              </a:rPr>
              <a:t> to the left?</a:t>
            </a:r>
          </a:p>
        </p:txBody>
      </p:sp>
      <p:cxnSp>
        <p:nvCxnSpPr>
          <p:cNvPr id="58" name="Straight Arrow Connector 57"/>
          <p:cNvCxnSpPr/>
          <p:nvPr/>
        </p:nvCxnSpPr>
        <p:spPr bwMode="auto">
          <a:xfrm flipH="1" flipV="1">
            <a:off x="2915816" y="3501008"/>
            <a:ext cx="1967478" cy="2388443"/>
          </a:xfrm>
          <a:prstGeom prst="straightConnector1">
            <a:avLst/>
          </a:prstGeom>
          <a:solidFill>
            <a:schemeClr val="accent1"/>
          </a:solidFill>
          <a:ln w="1905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0" name="Straight Arrow Connector 59"/>
          <p:cNvCxnSpPr/>
          <p:nvPr/>
        </p:nvCxnSpPr>
        <p:spPr bwMode="auto">
          <a:xfrm flipV="1">
            <a:off x="4883294" y="3501008"/>
            <a:ext cx="2346438" cy="2388442"/>
          </a:xfrm>
          <a:prstGeom prst="straightConnector1">
            <a:avLst/>
          </a:prstGeom>
          <a:solidFill>
            <a:schemeClr val="accent1"/>
          </a:solidFill>
          <a:ln w="1905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220868054"/>
      </p:ext>
    </p:extLst>
  </p:cSld>
  <p:clrMapOvr>
    <a:masterClrMapping/>
  </p:clrMapOvr>
  <mc:AlternateContent xmlns:mc="http://schemas.openxmlformats.org/markup-compatibility/2006" xmlns:p14="http://schemas.microsoft.com/office/powerpoint/2010/main">
    <mc:Choice Requires="p14">
      <p:transition spd="slow" p14:dur="2000" advTm="72038"/>
    </mc:Choice>
    <mc:Fallback xmlns="">
      <p:transition spd="slow" advTm="72038"/>
    </mc:Fallback>
  </mc:AlternateContent>
  <p:extLst mod="1"/>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744" y="659552"/>
            <a:ext cx="8206680" cy="629951"/>
          </a:xfrm>
        </p:spPr>
        <p:txBody>
          <a:bodyPr/>
          <a:lstStyle/>
          <a:p>
            <a:r>
              <a:rPr lang="en-US" dirty="0"/>
              <a:t>Sensitivity to motion (in more pictures)</a:t>
            </a:r>
            <a:br>
              <a:rPr lang="en-US" dirty="0"/>
            </a:br>
            <a:endParaRPr lang="en-US" sz="1800" b="0" dirty="0"/>
          </a:p>
        </p:txBody>
      </p:sp>
      <p:sp>
        <p:nvSpPr>
          <p:cNvPr id="4" name="Slide Number Placeholder 3"/>
          <p:cNvSpPr>
            <a:spLocks noGrp="1"/>
          </p:cNvSpPr>
          <p:nvPr>
            <p:ph type="sldNum" sz="quarter" idx="12"/>
          </p:nvPr>
        </p:nvSpPr>
        <p:spPr/>
        <p:txBody>
          <a:bodyPr/>
          <a:lstStyle/>
          <a:p>
            <a:fld id="{103EA872-A674-449B-A120-B97244F8E91D}" type="slidenum">
              <a:rPr lang="da-DK" smtClean="0"/>
              <a:pPr/>
              <a:t>27</a:t>
            </a:fld>
            <a:endParaRPr lang="da-DK" dirty="0"/>
          </a:p>
        </p:txBody>
      </p:sp>
      <p:sp>
        <p:nvSpPr>
          <p:cNvPr id="5" name="Slide Number Placeholder 3"/>
          <p:cNvSpPr txBox="1">
            <a:spLocks/>
          </p:cNvSpPr>
          <p:nvPr/>
        </p:nvSpPr>
        <p:spPr>
          <a:xfrm>
            <a:off x="609600" y="6477000"/>
            <a:ext cx="306000" cy="306000"/>
          </a:xfrm>
          <a:prstGeom prst="rect">
            <a:avLst/>
          </a:prstGeom>
        </p:spPr>
        <p:txBody>
          <a:bodyPr vert="horz" lIns="0" tIns="0" rIns="0" bIns="0" rtlCol="0" anchor="t" anchorCtr="0"/>
          <a:lstStyle>
            <a:defPPr>
              <a:defRPr lang="da-DK"/>
            </a:defPPr>
            <a:lvl1pPr algn="l" rtl="0" fontAlgn="base">
              <a:spcBef>
                <a:spcPct val="50000"/>
              </a:spcBef>
              <a:spcAft>
                <a:spcPct val="0"/>
              </a:spcAft>
              <a:defRPr sz="850" kern="1200">
                <a:solidFill>
                  <a:schemeClr val="tx1"/>
                </a:solidFill>
                <a:latin typeface="Verdana" pitchFamily="34" charset="0"/>
                <a:ea typeface="ＭＳ Ｐゴシック" pitchFamily="-80" charset="-128"/>
                <a:cs typeface="+mn-cs"/>
              </a:defRPr>
            </a:lvl1pPr>
            <a:lvl2pPr marL="4572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2pPr>
            <a:lvl3pPr marL="9144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3pPr>
            <a:lvl4pPr marL="13716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4pPr>
            <a:lvl5pPr marL="18288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5pPr>
            <a:lvl6pPr marL="2286000" algn="l" defTabSz="914400" rtl="0" eaLnBrk="1" latinLnBrk="0" hangingPunct="1">
              <a:defRPr sz="1600" kern="1200">
                <a:solidFill>
                  <a:schemeClr val="tx1"/>
                </a:solidFill>
                <a:latin typeface="Verdana" pitchFamily="34" charset="0"/>
                <a:ea typeface="ＭＳ Ｐゴシック" pitchFamily="-80" charset="-128"/>
                <a:cs typeface="+mn-cs"/>
              </a:defRPr>
            </a:lvl6pPr>
            <a:lvl7pPr marL="2743200" algn="l" defTabSz="914400" rtl="0" eaLnBrk="1" latinLnBrk="0" hangingPunct="1">
              <a:defRPr sz="1600" kern="1200">
                <a:solidFill>
                  <a:schemeClr val="tx1"/>
                </a:solidFill>
                <a:latin typeface="Verdana" pitchFamily="34" charset="0"/>
                <a:ea typeface="ＭＳ Ｐゴシック" pitchFamily="-80" charset="-128"/>
                <a:cs typeface="+mn-cs"/>
              </a:defRPr>
            </a:lvl7pPr>
            <a:lvl8pPr marL="3200400" algn="l" defTabSz="914400" rtl="0" eaLnBrk="1" latinLnBrk="0" hangingPunct="1">
              <a:defRPr sz="1600" kern="1200">
                <a:solidFill>
                  <a:schemeClr val="tx1"/>
                </a:solidFill>
                <a:latin typeface="Verdana" pitchFamily="34" charset="0"/>
                <a:ea typeface="ＭＳ Ｐゴシック" pitchFamily="-80" charset="-128"/>
                <a:cs typeface="+mn-cs"/>
              </a:defRPr>
            </a:lvl8pPr>
            <a:lvl9pPr marL="3657600" algn="l" defTabSz="914400" rtl="0" eaLnBrk="1" latinLnBrk="0" hangingPunct="1">
              <a:defRPr sz="1600" kern="1200">
                <a:solidFill>
                  <a:schemeClr val="tx1"/>
                </a:solidFill>
                <a:latin typeface="Verdana" pitchFamily="34" charset="0"/>
                <a:ea typeface="ＭＳ Ｐゴシック" pitchFamily="-80" charset="-128"/>
                <a:cs typeface="+mn-cs"/>
              </a:defRPr>
            </a:lvl9pPr>
          </a:lstStyle>
          <a:p>
            <a:fld id="{103EA872-A674-449B-A120-B97244F8E91D}" type="slidenum">
              <a:rPr lang="da-DK" smtClean="0"/>
              <a:pPr/>
              <a:t>27</a:t>
            </a:fld>
            <a:endParaRPr lang="da-DK"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591" y="1556792"/>
            <a:ext cx="4363209" cy="228010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4008" y="1556791"/>
            <a:ext cx="4363209" cy="2280101"/>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974" y="4042519"/>
            <a:ext cx="4354826" cy="2284293"/>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64965" y="4061733"/>
            <a:ext cx="4342252" cy="2280101"/>
          </a:xfrm>
          <a:prstGeom prst="rect">
            <a:avLst/>
          </a:prstGeom>
        </p:spPr>
      </p:pic>
      <p:sp>
        <p:nvSpPr>
          <p:cNvPr id="10" name="TextBox 9"/>
          <p:cNvSpPr txBox="1"/>
          <p:nvPr/>
        </p:nvSpPr>
        <p:spPr>
          <a:xfrm>
            <a:off x="140974" y="1554429"/>
            <a:ext cx="4354826" cy="307777"/>
          </a:xfrm>
          <a:prstGeom prst="rect">
            <a:avLst/>
          </a:prstGeom>
          <a:solidFill>
            <a:schemeClr val="bg1"/>
          </a:solidFill>
          <a:ln>
            <a:solidFill>
              <a:schemeClr val="tx1"/>
            </a:solidFill>
          </a:ln>
        </p:spPr>
        <p:txBody>
          <a:bodyPr wrap="square" rtlCol="0">
            <a:spAutoFit/>
          </a:bodyPr>
          <a:lstStyle/>
          <a:p>
            <a:r>
              <a:rPr lang="da-DK" sz="1400" dirty="0"/>
              <a:t>24 – 30 Jul., 2018 (6 </a:t>
            </a:r>
            <a:r>
              <a:rPr lang="da-DK" sz="1400" dirty="0" err="1"/>
              <a:t>days</a:t>
            </a:r>
            <a:r>
              <a:rPr lang="da-DK" sz="1400" dirty="0"/>
              <a:t>, </a:t>
            </a:r>
            <a:r>
              <a:rPr lang="da-DK" sz="1400" dirty="0" err="1"/>
              <a:t>phase</a:t>
            </a:r>
            <a:r>
              <a:rPr lang="da-DK" sz="1400" dirty="0"/>
              <a:t>)</a:t>
            </a:r>
            <a:endParaRPr lang="en-US" sz="1400" dirty="0"/>
          </a:p>
        </p:txBody>
      </p:sp>
      <p:sp>
        <p:nvSpPr>
          <p:cNvPr id="11" name="TextBox 10"/>
          <p:cNvSpPr txBox="1"/>
          <p:nvPr/>
        </p:nvSpPr>
        <p:spPr>
          <a:xfrm>
            <a:off x="4633175" y="1554429"/>
            <a:ext cx="4354826" cy="307777"/>
          </a:xfrm>
          <a:prstGeom prst="rect">
            <a:avLst/>
          </a:prstGeom>
          <a:solidFill>
            <a:schemeClr val="bg1"/>
          </a:solidFill>
          <a:ln>
            <a:solidFill>
              <a:schemeClr val="tx1"/>
            </a:solidFill>
          </a:ln>
        </p:spPr>
        <p:txBody>
          <a:bodyPr wrap="square" rtlCol="0">
            <a:spAutoFit/>
          </a:bodyPr>
          <a:lstStyle/>
          <a:p>
            <a:r>
              <a:rPr lang="da-DK" sz="1400" dirty="0"/>
              <a:t>30 Jun. – 12 Jul., 2018 (12 </a:t>
            </a:r>
            <a:r>
              <a:rPr lang="da-DK" sz="1400" dirty="0" err="1"/>
              <a:t>days</a:t>
            </a:r>
            <a:r>
              <a:rPr lang="da-DK" sz="1400" dirty="0"/>
              <a:t>, </a:t>
            </a:r>
            <a:r>
              <a:rPr lang="da-DK" sz="1400" dirty="0" err="1"/>
              <a:t>phase</a:t>
            </a:r>
            <a:r>
              <a:rPr lang="da-DK" sz="1400" dirty="0"/>
              <a:t>)</a:t>
            </a:r>
            <a:endParaRPr lang="en-US" sz="1400" dirty="0"/>
          </a:p>
        </p:txBody>
      </p:sp>
      <p:sp>
        <p:nvSpPr>
          <p:cNvPr id="12" name="TextBox 11"/>
          <p:cNvSpPr txBox="1"/>
          <p:nvPr/>
        </p:nvSpPr>
        <p:spPr>
          <a:xfrm>
            <a:off x="132591" y="4017275"/>
            <a:ext cx="4354826" cy="307777"/>
          </a:xfrm>
          <a:prstGeom prst="rect">
            <a:avLst/>
          </a:prstGeom>
          <a:solidFill>
            <a:schemeClr val="bg1"/>
          </a:solidFill>
          <a:ln>
            <a:solidFill>
              <a:schemeClr val="tx1"/>
            </a:solidFill>
          </a:ln>
        </p:spPr>
        <p:txBody>
          <a:bodyPr wrap="square" rtlCol="0">
            <a:spAutoFit/>
          </a:bodyPr>
          <a:lstStyle/>
          <a:p>
            <a:r>
              <a:rPr lang="da-DK" sz="1400" dirty="0"/>
              <a:t>24 Jul. – 11 Aug., 2018 (18 </a:t>
            </a:r>
            <a:r>
              <a:rPr lang="da-DK" sz="1400" dirty="0" err="1"/>
              <a:t>days</a:t>
            </a:r>
            <a:r>
              <a:rPr lang="da-DK" sz="1400" dirty="0"/>
              <a:t>, </a:t>
            </a:r>
            <a:r>
              <a:rPr lang="da-DK" sz="1400" dirty="0" err="1"/>
              <a:t>phase</a:t>
            </a:r>
            <a:r>
              <a:rPr lang="da-DK" sz="1400" dirty="0"/>
              <a:t>)</a:t>
            </a:r>
            <a:endParaRPr lang="en-US" sz="1400" dirty="0"/>
          </a:p>
        </p:txBody>
      </p:sp>
      <p:sp>
        <p:nvSpPr>
          <p:cNvPr id="13" name="TextBox 12"/>
          <p:cNvSpPr txBox="1"/>
          <p:nvPr/>
        </p:nvSpPr>
        <p:spPr>
          <a:xfrm>
            <a:off x="4660214" y="4017274"/>
            <a:ext cx="4354826" cy="307777"/>
          </a:xfrm>
          <a:prstGeom prst="rect">
            <a:avLst/>
          </a:prstGeom>
          <a:solidFill>
            <a:schemeClr val="bg1"/>
          </a:solidFill>
          <a:ln>
            <a:solidFill>
              <a:schemeClr val="tx1"/>
            </a:solidFill>
          </a:ln>
        </p:spPr>
        <p:txBody>
          <a:bodyPr wrap="square" rtlCol="0">
            <a:spAutoFit/>
          </a:bodyPr>
          <a:lstStyle/>
          <a:p>
            <a:r>
              <a:rPr lang="da-DK" sz="1400" dirty="0"/>
              <a:t>24 Jul. – 17 Aug., 2018 (24 </a:t>
            </a:r>
            <a:r>
              <a:rPr lang="da-DK" sz="1400" dirty="0" err="1"/>
              <a:t>days</a:t>
            </a:r>
            <a:r>
              <a:rPr lang="da-DK" sz="1400" dirty="0"/>
              <a:t>, </a:t>
            </a:r>
            <a:r>
              <a:rPr lang="da-DK" sz="1400" dirty="0" err="1"/>
              <a:t>phase</a:t>
            </a:r>
            <a:r>
              <a:rPr lang="da-DK" sz="1400" dirty="0"/>
              <a:t>)</a:t>
            </a:r>
            <a:endParaRPr lang="en-US" sz="1400" dirty="0"/>
          </a:p>
        </p:txBody>
      </p:sp>
      <p:cxnSp>
        <p:nvCxnSpPr>
          <p:cNvPr id="14" name="Straight Arrow Connector 13"/>
          <p:cNvCxnSpPr/>
          <p:nvPr/>
        </p:nvCxnSpPr>
        <p:spPr bwMode="auto">
          <a:xfrm flipH="1">
            <a:off x="4139952" y="2676335"/>
            <a:ext cx="259324" cy="1112705"/>
          </a:xfrm>
          <a:prstGeom prst="straightConnector1">
            <a:avLst/>
          </a:prstGeom>
          <a:solidFill>
            <a:schemeClr val="accent1"/>
          </a:solidFill>
          <a:ln w="381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Arrow Connector 14"/>
          <p:cNvCxnSpPr/>
          <p:nvPr/>
        </p:nvCxnSpPr>
        <p:spPr bwMode="auto">
          <a:xfrm flipH="1" flipV="1">
            <a:off x="4067944" y="3108383"/>
            <a:ext cx="223644" cy="49128"/>
          </a:xfrm>
          <a:prstGeom prst="straightConnector1">
            <a:avLst/>
          </a:prstGeom>
          <a:solidFill>
            <a:schemeClr val="accent1"/>
          </a:solidFill>
          <a:ln w="381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l="11489" t="38492" r="2189" b="19760"/>
          <a:stretch/>
        </p:blipFill>
        <p:spPr>
          <a:xfrm>
            <a:off x="147980" y="3594498"/>
            <a:ext cx="2839844" cy="255993"/>
          </a:xfrm>
          <a:prstGeom prst="rect">
            <a:avLst/>
          </a:prstGeom>
          <a:solidFill>
            <a:schemeClr val="bg1"/>
          </a:solidFill>
        </p:spPr>
      </p:pic>
      <p:sp>
        <p:nvSpPr>
          <p:cNvPr id="17" name="TextBox 16"/>
          <p:cNvSpPr txBox="1"/>
          <p:nvPr/>
        </p:nvSpPr>
        <p:spPr>
          <a:xfrm>
            <a:off x="2711867" y="3573016"/>
            <a:ext cx="432048" cy="215444"/>
          </a:xfrm>
          <a:prstGeom prst="rect">
            <a:avLst/>
          </a:prstGeom>
          <a:noFill/>
        </p:spPr>
        <p:txBody>
          <a:bodyPr wrap="square" rtlCol="0">
            <a:spAutoFit/>
          </a:bodyPr>
          <a:lstStyle/>
          <a:p>
            <a:r>
              <a:rPr lang="en-US" sz="800" dirty="0"/>
              <a:t>rad</a:t>
            </a:r>
          </a:p>
        </p:txBody>
      </p:sp>
    </p:spTree>
    <p:extLst>
      <p:ext uri="{BB962C8B-B14F-4D97-AF65-F5344CB8AC3E}">
        <p14:creationId xmlns:p14="http://schemas.microsoft.com/office/powerpoint/2010/main" val="2759355788"/>
      </p:ext>
    </p:extLst>
  </p:cSld>
  <p:clrMapOvr>
    <a:masterClrMapping/>
  </p:clrMapOvr>
  <mc:AlternateContent xmlns:mc="http://schemas.openxmlformats.org/markup-compatibility/2006" xmlns:p14="http://schemas.microsoft.com/office/powerpoint/2010/main">
    <mc:Choice Requires="p14">
      <p:transition spd="slow" p14:dur="2000" advTm="64042"/>
    </mc:Choice>
    <mc:Fallback xmlns="">
      <p:transition spd="slow" advTm="64042"/>
    </mc:Fallback>
  </mc:AlternateContent>
  <p:extLst mod="1"/>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3872"/>
            <a:ext cx="7772400" cy="580831"/>
          </a:xfrm>
        </p:spPr>
        <p:txBody>
          <a:bodyPr/>
          <a:lstStyle/>
          <a:p>
            <a:r>
              <a:rPr lang="en-US" dirty="0"/>
              <a:t>Interferometric coherence 1/2</a:t>
            </a:r>
          </a:p>
        </p:txBody>
      </p:sp>
      <p:sp>
        <p:nvSpPr>
          <p:cNvPr id="4" name="Slide Number Placeholder 3"/>
          <p:cNvSpPr>
            <a:spLocks noGrp="1"/>
          </p:cNvSpPr>
          <p:nvPr>
            <p:ph type="sldNum" sz="quarter" idx="12"/>
          </p:nvPr>
        </p:nvSpPr>
        <p:spPr/>
        <p:txBody>
          <a:bodyPr/>
          <a:lstStyle/>
          <a:p>
            <a:fld id="{103EA872-A674-449B-A120-B97244F8E91D}" type="slidenum">
              <a:rPr lang="da-DK" smtClean="0"/>
              <a:pPr/>
              <a:t>28</a:t>
            </a:fld>
            <a:endParaRPr lang="da-DK" dirty="0"/>
          </a:p>
        </p:txBody>
      </p:sp>
      <p:sp>
        <p:nvSpPr>
          <p:cNvPr id="5" name="Slide Number Placeholder 3"/>
          <p:cNvSpPr txBox="1">
            <a:spLocks/>
          </p:cNvSpPr>
          <p:nvPr/>
        </p:nvSpPr>
        <p:spPr>
          <a:xfrm>
            <a:off x="609600" y="6477000"/>
            <a:ext cx="306000" cy="306000"/>
          </a:xfrm>
          <a:prstGeom prst="rect">
            <a:avLst/>
          </a:prstGeom>
        </p:spPr>
        <p:txBody>
          <a:bodyPr vert="horz" lIns="0" tIns="0" rIns="0" bIns="0" rtlCol="0" anchor="t" anchorCtr="0"/>
          <a:lstStyle>
            <a:defPPr>
              <a:defRPr lang="da-DK"/>
            </a:defPPr>
            <a:lvl1pPr algn="l" rtl="0" fontAlgn="base">
              <a:spcBef>
                <a:spcPct val="50000"/>
              </a:spcBef>
              <a:spcAft>
                <a:spcPct val="0"/>
              </a:spcAft>
              <a:defRPr sz="850" kern="1200">
                <a:solidFill>
                  <a:schemeClr val="tx1"/>
                </a:solidFill>
                <a:latin typeface="Verdana" pitchFamily="34" charset="0"/>
                <a:ea typeface="ＭＳ Ｐゴシック" pitchFamily="-80" charset="-128"/>
                <a:cs typeface="+mn-cs"/>
              </a:defRPr>
            </a:lvl1pPr>
            <a:lvl2pPr marL="4572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2pPr>
            <a:lvl3pPr marL="9144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3pPr>
            <a:lvl4pPr marL="13716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4pPr>
            <a:lvl5pPr marL="18288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5pPr>
            <a:lvl6pPr marL="2286000" algn="l" defTabSz="914400" rtl="0" eaLnBrk="1" latinLnBrk="0" hangingPunct="1">
              <a:defRPr sz="1600" kern="1200">
                <a:solidFill>
                  <a:schemeClr val="tx1"/>
                </a:solidFill>
                <a:latin typeface="Verdana" pitchFamily="34" charset="0"/>
                <a:ea typeface="ＭＳ Ｐゴシック" pitchFamily="-80" charset="-128"/>
                <a:cs typeface="+mn-cs"/>
              </a:defRPr>
            </a:lvl6pPr>
            <a:lvl7pPr marL="2743200" algn="l" defTabSz="914400" rtl="0" eaLnBrk="1" latinLnBrk="0" hangingPunct="1">
              <a:defRPr sz="1600" kern="1200">
                <a:solidFill>
                  <a:schemeClr val="tx1"/>
                </a:solidFill>
                <a:latin typeface="Verdana" pitchFamily="34" charset="0"/>
                <a:ea typeface="ＭＳ Ｐゴシック" pitchFamily="-80" charset="-128"/>
                <a:cs typeface="+mn-cs"/>
              </a:defRPr>
            </a:lvl7pPr>
            <a:lvl8pPr marL="3200400" algn="l" defTabSz="914400" rtl="0" eaLnBrk="1" latinLnBrk="0" hangingPunct="1">
              <a:defRPr sz="1600" kern="1200">
                <a:solidFill>
                  <a:schemeClr val="tx1"/>
                </a:solidFill>
                <a:latin typeface="Verdana" pitchFamily="34" charset="0"/>
                <a:ea typeface="ＭＳ Ｐゴシック" pitchFamily="-80" charset="-128"/>
                <a:cs typeface="+mn-cs"/>
              </a:defRPr>
            </a:lvl8pPr>
            <a:lvl9pPr marL="3657600" algn="l" defTabSz="914400" rtl="0" eaLnBrk="1" latinLnBrk="0" hangingPunct="1">
              <a:defRPr sz="1600" kern="1200">
                <a:solidFill>
                  <a:schemeClr val="tx1"/>
                </a:solidFill>
                <a:latin typeface="Verdana" pitchFamily="34" charset="0"/>
                <a:ea typeface="ＭＳ Ｐゴシック" pitchFamily="-80" charset="-128"/>
                <a:cs typeface="+mn-cs"/>
              </a:defRPr>
            </a:lvl9pPr>
          </a:lstStyle>
          <a:p>
            <a:fld id="{103EA872-A674-449B-A120-B97244F8E91D}" type="slidenum">
              <a:rPr lang="da-DK" smtClean="0"/>
              <a:pPr/>
              <a:t>28</a:t>
            </a:fld>
            <a:endParaRPr lang="da-DK" dirty="0"/>
          </a:p>
        </p:txBody>
      </p:sp>
      <p:graphicFrame>
        <p:nvGraphicFramePr>
          <p:cNvPr id="7" name="Object 4"/>
          <p:cNvGraphicFramePr>
            <a:graphicFrameLocks noGrp="1" noChangeAspect="1"/>
          </p:cNvGraphicFramePr>
          <p:nvPr>
            <p:ph idx="1"/>
            <p:extLst/>
          </p:nvPr>
        </p:nvGraphicFramePr>
        <p:xfrm>
          <a:off x="323528" y="4565401"/>
          <a:ext cx="4551049" cy="950102"/>
        </p:xfrm>
        <a:graphic>
          <a:graphicData uri="http://schemas.openxmlformats.org/presentationml/2006/ole">
            <mc:AlternateContent xmlns:mc="http://schemas.openxmlformats.org/markup-compatibility/2006">
              <mc:Choice xmlns:v="urn:schemas-microsoft-com:vml" Requires="v">
                <p:oleObj spid="_x0000_s13073" name="Equation" r:id="rId4" imgW="3047760" imgH="634680" progId="Equation.DSMT4">
                  <p:embed/>
                </p:oleObj>
              </mc:Choice>
              <mc:Fallback>
                <p:oleObj name="Equation" r:id="rId4" imgW="3047760" imgH="6346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4565401"/>
                        <a:ext cx="4551049" cy="9501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graphicFrame>
        <p:nvGraphicFramePr>
          <p:cNvPr id="8" name="Object 7"/>
          <p:cNvGraphicFramePr>
            <a:graphicFrameLocks noChangeAspect="1"/>
          </p:cNvGraphicFramePr>
          <p:nvPr>
            <p:extLst/>
          </p:nvPr>
        </p:nvGraphicFramePr>
        <p:xfrm>
          <a:off x="1354807" y="1286487"/>
          <a:ext cx="588962" cy="385762"/>
        </p:xfrm>
        <a:graphic>
          <a:graphicData uri="http://schemas.openxmlformats.org/presentationml/2006/ole">
            <mc:AlternateContent xmlns:mc="http://schemas.openxmlformats.org/markup-compatibility/2006">
              <mc:Choice xmlns:v="urn:schemas-microsoft-com:vml" Requires="v">
                <p:oleObj spid="_x0000_s13074" name="Equation" r:id="rId6" imgW="368280" imgH="241200" progId="Equation.3">
                  <p:embed/>
                </p:oleObj>
              </mc:Choice>
              <mc:Fallback>
                <p:oleObj name="Equation" r:id="rId6" imgW="368280" imgH="241200" progId="Equation.3">
                  <p:embed/>
                  <p:pic>
                    <p:nvPicPr>
                      <p:cNvPr id="0" name=""/>
                      <p:cNvPicPr/>
                      <p:nvPr/>
                    </p:nvPicPr>
                    <p:blipFill>
                      <a:blip r:embed="rId7"/>
                      <a:stretch>
                        <a:fillRect/>
                      </a:stretch>
                    </p:blipFill>
                    <p:spPr>
                      <a:xfrm>
                        <a:off x="1354807" y="1286487"/>
                        <a:ext cx="588962" cy="385762"/>
                      </a:xfrm>
                      <a:prstGeom prst="rect">
                        <a:avLst/>
                      </a:prstGeom>
                    </p:spPr>
                  </p:pic>
                </p:oleObj>
              </mc:Fallback>
            </mc:AlternateContent>
          </a:graphicData>
        </a:graphic>
      </p:graphicFrame>
      <p:graphicFrame>
        <p:nvGraphicFramePr>
          <p:cNvPr id="9" name="Object 8"/>
          <p:cNvGraphicFramePr>
            <a:graphicFrameLocks noChangeAspect="1"/>
          </p:cNvGraphicFramePr>
          <p:nvPr>
            <p:extLst/>
          </p:nvPr>
        </p:nvGraphicFramePr>
        <p:xfrm>
          <a:off x="380991" y="2384647"/>
          <a:ext cx="710298" cy="385590"/>
        </p:xfrm>
        <a:graphic>
          <a:graphicData uri="http://schemas.openxmlformats.org/presentationml/2006/ole">
            <mc:AlternateContent xmlns:mc="http://schemas.openxmlformats.org/markup-compatibility/2006">
              <mc:Choice xmlns:v="urn:schemas-microsoft-com:vml" Requires="v">
                <p:oleObj spid="_x0000_s13075" name="Equation" r:id="rId8" imgW="444240" imgH="241200" progId="Equation.3">
                  <p:embed/>
                </p:oleObj>
              </mc:Choice>
              <mc:Fallback>
                <p:oleObj name="Equation" r:id="rId8" imgW="444240" imgH="241200" progId="Equation.3">
                  <p:embed/>
                  <p:pic>
                    <p:nvPicPr>
                      <p:cNvPr id="0" name=""/>
                      <p:cNvPicPr/>
                      <p:nvPr/>
                    </p:nvPicPr>
                    <p:blipFill>
                      <a:blip r:embed="rId9"/>
                      <a:stretch>
                        <a:fillRect/>
                      </a:stretch>
                    </p:blipFill>
                    <p:spPr>
                      <a:xfrm>
                        <a:off x="380991" y="2384647"/>
                        <a:ext cx="710298" cy="385590"/>
                      </a:xfrm>
                      <a:prstGeom prst="rect">
                        <a:avLst/>
                      </a:prstGeom>
                    </p:spPr>
                  </p:pic>
                </p:oleObj>
              </mc:Fallback>
            </mc:AlternateContent>
          </a:graphicData>
        </a:graphic>
      </p:graphicFrame>
      <p:sp>
        <p:nvSpPr>
          <p:cNvPr id="10" name="Text Box 6"/>
          <p:cNvSpPr txBox="1">
            <a:spLocks noChangeArrowheads="1"/>
          </p:cNvSpPr>
          <p:nvPr/>
        </p:nvSpPr>
        <p:spPr bwMode="auto">
          <a:xfrm>
            <a:off x="323528" y="1333693"/>
            <a:ext cx="1417852" cy="584775"/>
          </a:xfrm>
          <a:prstGeom prst="rect">
            <a:avLst/>
          </a:prstGeom>
          <a:noFill/>
          <a:ln>
            <a:noFill/>
          </a:ln>
          <a:effectLst/>
          <a:extLst>
            <a:ext uri="{909E8E84-426E-40dd-AFC4-6F175D3DCCD1}">
              <a14:hiddenFill xmlns="" xmlns:a14="http://schemas.microsoft.com/office/drawing/2010/main">
                <a:solidFill>
                  <a:srgbClr val="3D8AC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square" anchor="ctr">
            <a:spAutoFit/>
          </a:bodyPr>
          <a:lstStyle/>
          <a:p>
            <a:pPr>
              <a:spcBef>
                <a:spcPct val="0"/>
              </a:spcBef>
            </a:pPr>
            <a:r>
              <a:rPr lang="en-US" dirty="0">
                <a:latin typeface="+mj-lt"/>
              </a:rPr>
              <a:t>Although   are random</a:t>
            </a:r>
          </a:p>
        </p:txBody>
      </p:sp>
      <p:sp>
        <p:nvSpPr>
          <p:cNvPr id="11" name="Text Box 6"/>
          <p:cNvSpPr txBox="1">
            <a:spLocks noChangeArrowheads="1"/>
          </p:cNvSpPr>
          <p:nvPr/>
        </p:nvSpPr>
        <p:spPr bwMode="auto">
          <a:xfrm>
            <a:off x="297599" y="2427034"/>
            <a:ext cx="4490425" cy="830997"/>
          </a:xfrm>
          <a:prstGeom prst="rect">
            <a:avLst/>
          </a:prstGeom>
          <a:noFill/>
          <a:ln>
            <a:noFill/>
          </a:ln>
          <a:effectLst/>
          <a:extLst>
            <a:ext uri="{909E8E84-426E-40dd-AFC4-6F175D3DCCD1}">
              <a14:hiddenFill xmlns="" xmlns:a14="http://schemas.microsoft.com/office/drawing/2010/main">
                <a:solidFill>
                  <a:srgbClr val="3D8AC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square" anchor="ctr">
            <a:spAutoFit/>
          </a:bodyPr>
          <a:lstStyle/>
          <a:p>
            <a:pPr>
              <a:spcBef>
                <a:spcPct val="0"/>
              </a:spcBef>
            </a:pPr>
            <a:r>
              <a:rPr lang="en-US" dirty="0">
                <a:latin typeface="+mj-lt"/>
              </a:rPr>
              <a:t>           can be sharply peaked around a zero mean when the magnitude of the interferometric coherence (</a:t>
            </a:r>
            <a:r>
              <a:rPr lang="en-US" i="1" dirty="0">
                <a:latin typeface="Symbol" panose="05050102010706020507" pitchFamily="18" charset="2"/>
              </a:rPr>
              <a:t>g</a:t>
            </a:r>
            <a:r>
              <a:rPr lang="en-US" dirty="0">
                <a:latin typeface="+mj-lt"/>
              </a:rPr>
              <a:t>) is high</a:t>
            </a:r>
          </a:p>
        </p:txBody>
      </p:sp>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25014" y="1301727"/>
            <a:ext cx="999510" cy="895572"/>
          </a:xfrm>
          <a:prstGeom prst="rect">
            <a:avLst/>
          </a:prstGeom>
        </p:spPr>
      </p:pic>
      <p:pic>
        <p:nvPicPr>
          <p:cNvPr id="14" name="Pictur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35896" y="1299671"/>
            <a:ext cx="1012407" cy="907128"/>
          </a:xfrm>
          <a:prstGeom prst="rect">
            <a:avLst/>
          </a:prstGeom>
        </p:spPr>
      </p:pic>
      <p:pic>
        <p:nvPicPr>
          <p:cNvPr id="15" name="Picture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25014" y="3381310"/>
            <a:ext cx="1030761" cy="923574"/>
          </a:xfrm>
          <a:prstGeom prst="rect">
            <a:avLst/>
          </a:prstGeom>
        </p:spPr>
      </p:pic>
      <p:pic>
        <p:nvPicPr>
          <p:cNvPr id="16" name="Picture 1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634760" y="3347648"/>
            <a:ext cx="1049420" cy="940292"/>
          </a:xfrm>
          <a:prstGeom prst="rect">
            <a:avLst/>
          </a:prstGeom>
        </p:spPr>
      </p:pic>
      <p:sp>
        <p:nvSpPr>
          <p:cNvPr id="19" name="Text Box 6"/>
          <p:cNvSpPr txBox="1">
            <a:spLocks noChangeArrowheads="1"/>
          </p:cNvSpPr>
          <p:nvPr/>
        </p:nvSpPr>
        <p:spPr bwMode="auto">
          <a:xfrm>
            <a:off x="5018687" y="4563398"/>
            <a:ext cx="4067438" cy="954107"/>
          </a:xfrm>
          <a:prstGeom prst="rect">
            <a:avLst/>
          </a:prstGeom>
          <a:noFill/>
          <a:ln>
            <a:noFill/>
          </a:ln>
          <a:effectLst/>
          <a:extLst>
            <a:ext uri="{909E8E84-426E-40dd-AFC4-6F175D3DCCD1}">
              <a14:hiddenFill xmlns="" xmlns:a14="http://schemas.microsoft.com/office/drawing/2010/main">
                <a:solidFill>
                  <a:srgbClr val="3D8AC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square" anchor="ctr">
            <a:spAutoFit/>
          </a:bodyPr>
          <a:lstStyle/>
          <a:p>
            <a:pPr>
              <a:spcBef>
                <a:spcPct val="0"/>
              </a:spcBef>
            </a:pPr>
            <a:r>
              <a:rPr lang="en-US" sz="1400" dirty="0">
                <a:latin typeface="+mj-lt"/>
              </a:rPr>
              <a:t>Coherence magnitude (|</a:t>
            </a:r>
            <a:r>
              <a:rPr lang="en-US" sz="1400" dirty="0">
                <a:latin typeface="+mj-lt"/>
                <a:sym typeface="Symbol" panose="05050102010706020507" pitchFamily="18" charset="2"/>
              </a:rPr>
              <a:t></a:t>
            </a:r>
            <a:r>
              <a:rPr lang="en-US" sz="1400" dirty="0">
                <a:latin typeface="+mj-lt"/>
              </a:rPr>
              <a:t>|) </a:t>
            </a:r>
            <a:r>
              <a:rPr lang="en-US" sz="1400" dirty="0"/>
              <a:t>values </a:t>
            </a:r>
            <a:r>
              <a:rPr lang="en-US" sz="1400" dirty="0">
                <a:latin typeface="+mj-lt"/>
              </a:rPr>
              <a:t>:</a:t>
            </a:r>
          </a:p>
          <a:p>
            <a:pPr marL="285750" indent="-285750">
              <a:spcBef>
                <a:spcPct val="0"/>
              </a:spcBef>
              <a:buFont typeface="Arial" panose="020B0604020202020204" pitchFamily="34" charset="0"/>
              <a:buChar char="•"/>
            </a:pPr>
            <a:r>
              <a:rPr lang="en-US" sz="1400" dirty="0">
                <a:latin typeface="+mj-lt"/>
              </a:rPr>
              <a:t>Measure of statistical similarity in [0,1]</a:t>
            </a:r>
          </a:p>
          <a:p>
            <a:pPr marL="285750" indent="-285750">
              <a:spcBef>
                <a:spcPct val="0"/>
              </a:spcBef>
              <a:buFont typeface="Arial" panose="020B0604020202020204" pitchFamily="34" charset="0"/>
              <a:buChar char="•"/>
            </a:pPr>
            <a:r>
              <a:rPr lang="en-US" sz="1400" dirty="0">
                <a:latin typeface="+mj-lt"/>
              </a:rPr>
              <a:t>0: dissimilar (</a:t>
            </a:r>
            <a:r>
              <a:rPr lang="en-US" sz="1400" dirty="0" err="1">
                <a:latin typeface="+mj-lt"/>
              </a:rPr>
              <a:t>decorrelated</a:t>
            </a:r>
            <a:r>
              <a:rPr lang="en-US" sz="1400" dirty="0">
                <a:latin typeface="+mj-lt"/>
              </a:rPr>
              <a:t>)</a:t>
            </a:r>
          </a:p>
          <a:p>
            <a:pPr marL="285750" indent="-285750">
              <a:spcBef>
                <a:spcPct val="0"/>
              </a:spcBef>
              <a:buFont typeface="Arial" panose="020B0604020202020204" pitchFamily="34" charset="0"/>
              <a:buChar char="•"/>
            </a:pPr>
            <a:r>
              <a:rPr lang="en-US" sz="1400" dirty="0">
                <a:latin typeface="+mj-lt"/>
              </a:rPr>
              <a:t>1: identical (correlated) </a:t>
            </a:r>
          </a:p>
        </p:txBody>
      </p:sp>
      <p:sp>
        <p:nvSpPr>
          <p:cNvPr id="21" name="TextBox 20"/>
          <p:cNvSpPr txBox="1"/>
          <p:nvPr/>
        </p:nvSpPr>
        <p:spPr>
          <a:xfrm>
            <a:off x="1099301" y="5575965"/>
            <a:ext cx="3253368" cy="400110"/>
          </a:xfrm>
          <a:prstGeom prst="rect">
            <a:avLst/>
          </a:prstGeom>
          <a:noFill/>
        </p:spPr>
        <p:txBody>
          <a:bodyPr wrap="square" rtlCol="0">
            <a:spAutoFit/>
          </a:bodyPr>
          <a:lstStyle/>
          <a:p>
            <a:r>
              <a:rPr lang="en-US" sz="1000" i="1" dirty="0"/>
              <a:t>Statistical expectations computed in practice as local spatial averages (ergodicity assumption)</a:t>
            </a:r>
          </a:p>
        </p:txBody>
      </p:sp>
      <p:pic>
        <p:nvPicPr>
          <p:cNvPr id="23" name="Picture 22"/>
          <p:cNvPicPr>
            <a:picLocks noChangeAspect="1"/>
          </p:cNvPicPr>
          <p:nvPr/>
        </p:nvPicPr>
        <p:blipFill rotWithShape="1">
          <a:blip r:embed="rId14" cstate="print">
            <a:extLst>
              <a:ext uri="{28A0092B-C50C-407E-A947-70E740481C1C}">
                <a14:useLocalDpi xmlns:a14="http://schemas.microsoft.com/office/drawing/2010/main" val="0"/>
              </a:ext>
            </a:extLst>
          </a:blip>
          <a:srcRect l="4425" t="4334" r="6911"/>
          <a:stretch/>
        </p:blipFill>
        <p:spPr>
          <a:xfrm>
            <a:off x="4871416" y="1259289"/>
            <a:ext cx="3960440" cy="3204903"/>
          </a:xfrm>
          <a:prstGeom prst="rect">
            <a:avLst/>
          </a:prstGeom>
        </p:spPr>
      </p:pic>
      <p:graphicFrame>
        <p:nvGraphicFramePr>
          <p:cNvPr id="24" name="Object 23"/>
          <p:cNvGraphicFramePr>
            <a:graphicFrameLocks noChangeAspect="1"/>
          </p:cNvGraphicFramePr>
          <p:nvPr>
            <p:extLst/>
          </p:nvPr>
        </p:nvGraphicFramePr>
        <p:xfrm>
          <a:off x="7241280" y="1455540"/>
          <a:ext cx="221846" cy="317276"/>
        </p:xfrm>
        <a:graphic>
          <a:graphicData uri="http://schemas.openxmlformats.org/presentationml/2006/ole">
            <mc:AlternateContent xmlns:mc="http://schemas.openxmlformats.org/markup-compatibility/2006">
              <mc:Choice xmlns:v="urn:schemas-microsoft-com:vml" Requires="v">
                <p:oleObj spid="_x0000_s13076" name="Equation" r:id="rId15" imgW="177480" imgH="253800" progId="Equation.3">
                  <p:embed/>
                </p:oleObj>
              </mc:Choice>
              <mc:Fallback>
                <p:oleObj name="Equation" r:id="rId15" imgW="177480" imgH="253800" progId="Equation.3">
                  <p:embed/>
                  <p:pic>
                    <p:nvPicPr>
                      <p:cNvPr id="0" name=""/>
                      <p:cNvPicPr/>
                      <p:nvPr/>
                    </p:nvPicPr>
                    <p:blipFill>
                      <a:blip r:embed="rId16"/>
                      <a:stretch>
                        <a:fillRect/>
                      </a:stretch>
                    </p:blipFill>
                    <p:spPr>
                      <a:xfrm>
                        <a:off x="7241280" y="1455540"/>
                        <a:ext cx="221846" cy="317276"/>
                      </a:xfrm>
                      <a:prstGeom prst="rect">
                        <a:avLst/>
                      </a:prstGeom>
                    </p:spPr>
                  </p:pic>
                </p:oleObj>
              </mc:Fallback>
            </mc:AlternateContent>
          </a:graphicData>
        </a:graphic>
      </p:graphicFrame>
      <p:graphicFrame>
        <p:nvGraphicFramePr>
          <p:cNvPr id="25" name="Object 24"/>
          <p:cNvGraphicFramePr>
            <a:graphicFrameLocks noChangeAspect="1"/>
          </p:cNvGraphicFramePr>
          <p:nvPr>
            <p:extLst/>
          </p:nvPr>
        </p:nvGraphicFramePr>
        <p:xfrm>
          <a:off x="7204651" y="2579477"/>
          <a:ext cx="221846" cy="317276"/>
        </p:xfrm>
        <a:graphic>
          <a:graphicData uri="http://schemas.openxmlformats.org/presentationml/2006/ole">
            <mc:AlternateContent xmlns:mc="http://schemas.openxmlformats.org/markup-compatibility/2006">
              <mc:Choice xmlns:v="urn:schemas-microsoft-com:vml" Requires="v">
                <p:oleObj spid="_x0000_s13077" name="Equation" r:id="rId17" imgW="177480" imgH="253800" progId="Equation.3">
                  <p:embed/>
                </p:oleObj>
              </mc:Choice>
              <mc:Fallback>
                <p:oleObj name="Equation" r:id="rId17" imgW="177480" imgH="253800" progId="Equation.3">
                  <p:embed/>
                  <p:pic>
                    <p:nvPicPr>
                      <p:cNvPr id="0" name=""/>
                      <p:cNvPicPr/>
                      <p:nvPr/>
                    </p:nvPicPr>
                    <p:blipFill>
                      <a:blip r:embed="rId16"/>
                      <a:stretch>
                        <a:fillRect/>
                      </a:stretch>
                    </p:blipFill>
                    <p:spPr>
                      <a:xfrm>
                        <a:off x="7204651" y="2579477"/>
                        <a:ext cx="221846" cy="317276"/>
                      </a:xfrm>
                      <a:prstGeom prst="rect">
                        <a:avLst/>
                      </a:prstGeom>
                    </p:spPr>
                  </p:pic>
                </p:oleObj>
              </mc:Fallback>
            </mc:AlternateContent>
          </a:graphicData>
        </a:graphic>
      </p:graphicFrame>
      <p:graphicFrame>
        <p:nvGraphicFramePr>
          <p:cNvPr id="26" name="Object 25"/>
          <p:cNvGraphicFramePr>
            <a:graphicFrameLocks noChangeAspect="1"/>
          </p:cNvGraphicFramePr>
          <p:nvPr>
            <p:extLst/>
          </p:nvPr>
        </p:nvGraphicFramePr>
        <p:xfrm>
          <a:off x="7233600" y="2959866"/>
          <a:ext cx="221846" cy="317276"/>
        </p:xfrm>
        <a:graphic>
          <a:graphicData uri="http://schemas.openxmlformats.org/presentationml/2006/ole">
            <mc:AlternateContent xmlns:mc="http://schemas.openxmlformats.org/markup-compatibility/2006">
              <mc:Choice xmlns:v="urn:schemas-microsoft-com:vml" Requires="v">
                <p:oleObj spid="_x0000_s13078" name="Equation" r:id="rId18" imgW="177480" imgH="253800" progId="Equation.3">
                  <p:embed/>
                </p:oleObj>
              </mc:Choice>
              <mc:Fallback>
                <p:oleObj name="Equation" r:id="rId18" imgW="177480" imgH="253800" progId="Equation.3">
                  <p:embed/>
                  <p:pic>
                    <p:nvPicPr>
                      <p:cNvPr id="0" name=""/>
                      <p:cNvPicPr/>
                      <p:nvPr/>
                    </p:nvPicPr>
                    <p:blipFill>
                      <a:blip r:embed="rId16"/>
                      <a:stretch>
                        <a:fillRect/>
                      </a:stretch>
                    </p:blipFill>
                    <p:spPr>
                      <a:xfrm>
                        <a:off x="7233600" y="2959866"/>
                        <a:ext cx="221846" cy="317276"/>
                      </a:xfrm>
                      <a:prstGeom prst="rect">
                        <a:avLst/>
                      </a:prstGeom>
                    </p:spPr>
                  </p:pic>
                </p:oleObj>
              </mc:Fallback>
            </mc:AlternateContent>
          </a:graphicData>
        </a:graphic>
      </p:graphicFrame>
      <p:graphicFrame>
        <p:nvGraphicFramePr>
          <p:cNvPr id="27" name="Object 26"/>
          <p:cNvGraphicFramePr>
            <a:graphicFrameLocks noChangeAspect="1"/>
          </p:cNvGraphicFramePr>
          <p:nvPr>
            <p:extLst/>
          </p:nvPr>
        </p:nvGraphicFramePr>
        <p:xfrm>
          <a:off x="7340192" y="3222672"/>
          <a:ext cx="221846" cy="317276"/>
        </p:xfrm>
        <a:graphic>
          <a:graphicData uri="http://schemas.openxmlformats.org/presentationml/2006/ole">
            <mc:AlternateContent xmlns:mc="http://schemas.openxmlformats.org/markup-compatibility/2006">
              <mc:Choice xmlns:v="urn:schemas-microsoft-com:vml" Requires="v">
                <p:oleObj spid="_x0000_s13079" name="Equation" r:id="rId19" imgW="177480" imgH="253800" progId="Equation.3">
                  <p:embed/>
                </p:oleObj>
              </mc:Choice>
              <mc:Fallback>
                <p:oleObj name="Equation" r:id="rId19" imgW="177480" imgH="253800" progId="Equation.3">
                  <p:embed/>
                  <p:pic>
                    <p:nvPicPr>
                      <p:cNvPr id="0" name=""/>
                      <p:cNvPicPr/>
                      <p:nvPr/>
                    </p:nvPicPr>
                    <p:blipFill>
                      <a:blip r:embed="rId16"/>
                      <a:stretch>
                        <a:fillRect/>
                      </a:stretch>
                    </p:blipFill>
                    <p:spPr>
                      <a:xfrm>
                        <a:off x="7340192" y="3222672"/>
                        <a:ext cx="221846" cy="317276"/>
                      </a:xfrm>
                      <a:prstGeom prst="rect">
                        <a:avLst/>
                      </a:prstGeom>
                    </p:spPr>
                  </p:pic>
                </p:oleObj>
              </mc:Fallback>
            </mc:AlternateContent>
          </a:graphicData>
        </a:graphic>
      </p:graphicFrame>
      <p:graphicFrame>
        <p:nvGraphicFramePr>
          <p:cNvPr id="28" name="Object 27"/>
          <p:cNvGraphicFramePr>
            <a:graphicFrameLocks noChangeAspect="1"/>
          </p:cNvGraphicFramePr>
          <p:nvPr>
            <p:extLst/>
          </p:nvPr>
        </p:nvGraphicFramePr>
        <p:xfrm>
          <a:off x="7663782" y="3444820"/>
          <a:ext cx="221846" cy="317276"/>
        </p:xfrm>
        <a:graphic>
          <a:graphicData uri="http://schemas.openxmlformats.org/presentationml/2006/ole">
            <mc:AlternateContent xmlns:mc="http://schemas.openxmlformats.org/markup-compatibility/2006">
              <mc:Choice xmlns:v="urn:schemas-microsoft-com:vml" Requires="v">
                <p:oleObj spid="_x0000_s13080" name="Equation" r:id="rId20" imgW="177480" imgH="253800" progId="Equation.3">
                  <p:embed/>
                </p:oleObj>
              </mc:Choice>
              <mc:Fallback>
                <p:oleObj name="Equation" r:id="rId20" imgW="177480" imgH="253800" progId="Equation.3">
                  <p:embed/>
                  <p:pic>
                    <p:nvPicPr>
                      <p:cNvPr id="0" name=""/>
                      <p:cNvPicPr/>
                      <p:nvPr/>
                    </p:nvPicPr>
                    <p:blipFill>
                      <a:blip r:embed="rId16"/>
                      <a:stretch>
                        <a:fillRect/>
                      </a:stretch>
                    </p:blipFill>
                    <p:spPr>
                      <a:xfrm>
                        <a:off x="7663782" y="3444820"/>
                        <a:ext cx="221846" cy="317276"/>
                      </a:xfrm>
                      <a:prstGeom prst="rect">
                        <a:avLst/>
                      </a:prstGeom>
                    </p:spPr>
                  </p:pic>
                </p:oleObj>
              </mc:Fallback>
            </mc:AlternateContent>
          </a:graphicData>
        </a:graphic>
      </p:graphicFrame>
      <p:sp>
        <p:nvSpPr>
          <p:cNvPr id="29" name="TextBox 28"/>
          <p:cNvSpPr txBox="1"/>
          <p:nvPr/>
        </p:nvSpPr>
        <p:spPr>
          <a:xfrm>
            <a:off x="7363144" y="1494806"/>
            <a:ext cx="665240" cy="246221"/>
          </a:xfrm>
          <a:prstGeom prst="rect">
            <a:avLst/>
          </a:prstGeom>
          <a:noFill/>
        </p:spPr>
        <p:txBody>
          <a:bodyPr wrap="square" rtlCol="0">
            <a:spAutoFit/>
          </a:bodyPr>
          <a:lstStyle/>
          <a:p>
            <a:r>
              <a:rPr lang="en-US" sz="1000" dirty="0"/>
              <a:t>= 0.95</a:t>
            </a:r>
          </a:p>
        </p:txBody>
      </p:sp>
      <p:sp>
        <p:nvSpPr>
          <p:cNvPr id="30" name="TextBox 29"/>
          <p:cNvSpPr txBox="1"/>
          <p:nvPr/>
        </p:nvSpPr>
        <p:spPr>
          <a:xfrm>
            <a:off x="7316990" y="2615004"/>
            <a:ext cx="665240" cy="246221"/>
          </a:xfrm>
          <a:prstGeom prst="rect">
            <a:avLst/>
          </a:prstGeom>
          <a:noFill/>
        </p:spPr>
        <p:txBody>
          <a:bodyPr wrap="square" rtlCol="0">
            <a:spAutoFit/>
          </a:bodyPr>
          <a:lstStyle/>
          <a:p>
            <a:r>
              <a:rPr lang="en-US" sz="1000" dirty="0"/>
              <a:t>= 0.8</a:t>
            </a:r>
          </a:p>
        </p:txBody>
      </p:sp>
      <p:sp>
        <p:nvSpPr>
          <p:cNvPr id="31" name="TextBox 30"/>
          <p:cNvSpPr txBox="1"/>
          <p:nvPr/>
        </p:nvSpPr>
        <p:spPr>
          <a:xfrm>
            <a:off x="7355885" y="3003047"/>
            <a:ext cx="665240" cy="246221"/>
          </a:xfrm>
          <a:prstGeom prst="rect">
            <a:avLst/>
          </a:prstGeom>
          <a:noFill/>
        </p:spPr>
        <p:txBody>
          <a:bodyPr wrap="square" rtlCol="0">
            <a:spAutoFit/>
          </a:bodyPr>
          <a:lstStyle/>
          <a:p>
            <a:r>
              <a:rPr lang="en-US" sz="1000" dirty="0"/>
              <a:t>= 0.6</a:t>
            </a:r>
          </a:p>
        </p:txBody>
      </p:sp>
      <p:sp>
        <p:nvSpPr>
          <p:cNvPr id="32" name="TextBox 31"/>
          <p:cNvSpPr txBox="1"/>
          <p:nvPr/>
        </p:nvSpPr>
        <p:spPr>
          <a:xfrm>
            <a:off x="7435152" y="3258031"/>
            <a:ext cx="665240" cy="246221"/>
          </a:xfrm>
          <a:prstGeom prst="rect">
            <a:avLst/>
          </a:prstGeom>
          <a:noFill/>
        </p:spPr>
        <p:txBody>
          <a:bodyPr wrap="square" rtlCol="0">
            <a:spAutoFit/>
          </a:bodyPr>
          <a:lstStyle/>
          <a:p>
            <a:r>
              <a:rPr lang="en-US" sz="1000" dirty="0"/>
              <a:t>= 0.4</a:t>
            </a:r>
          </a:p>
        </p:txBody>
      </p:sp>
      <p:sp>
        <p:nvSpPr>
          <p:cNvPr id="33" name="TextBox 32"/>
          <p:cNvSpPr txBox="1"/>
          <p:nvPr/>
        </p:nvSpPr>
        <p:spPr>
          <a:xfrm>
            <a:off x="7767772" y="3475122"/>
            <a:ext cx="665240" cy="246221"/>
          </a:xfrm>
          <a:prstGeom prst="rect">
            <a:avLst/>
          </a:prstGeom>
          <a:noFill/>
        </p:spPr>
        <p:txBody>
          <a:bodyPr wrap="square" rtlCol="0">
            <a:spAutoFit/>
          </a:bodyPr>
          <a:lstStyle/>
          <a:p>
            <a:r>
              <a:rPr lang="en-US" sz="1000" dirty="0"/>
              <a:t>= 0.2</a:t>
            </a:r>
          </a:p>
        </p:txBody>
      </p:sp>
      <p:graphicFrame>
        <p:nvGraphicFramePr>
          <p:cNvPr id="34" name="Object 33"/>
          <p:cNvGraphicFramePr>
            <a:graphicFrameLocks noChangeAspect="1"/>
          </p:cNvGraphicFramePr>
          <p:nvPr>
            <p:extLst/>
          </p:nvPr>
        </p:nvGraphicFramePr>
        <p:xfrm>
          <a:off x="5364088" y="3356992"/>
          <a:ext cx="221846" cy="317276"/>
        </p:xfrm>
        <a:graphic>
          <a:graphicData uri="http://schemas.openxmlformats.org/presentationml/2006/ole">
            <mc:AlternateContent xmlns:mc="http://schemas.openxmlformats.org/markup-compatibility/2006">
              <mc:Choice xmlns:v="urn:schemas-microsoft-com:vml" Requires="v">
                <p:oleObj spid="_x0000_s13081" name="Equation" r:id="rId21" imgW="177480" imgH="253800" progId="Equation.3">
                  <p:embed/>
                </p:oleObj>
              </mc:Choice>
              <mc:Fallback>
                <p:oleObj name="Equation" r:id="rId21" imgW="177480" imgH="253800" progId="Equation.3">
                  <p:embed/>
                  <p:pic>
                    <p:nvPicPr>
                      <p:cNvPr id="0" name=""/>
                      <p:cNvPicPr/>
                      <p:nvPr/>
                    </p:nvPicPr>
                    <p:blipFill>
                      <a:blip r:embed="rId16"/>
                      <a:stretch>
                        <a:fillRect/>
                      </a:stretch>
                    </p:blipFill>
                    <p:spPr>
                      <a:xfrm>
                        <a:off x="5364088" y="3356992"/>
                        <a:ext cx="221846" cy="317276"/>
                      </a:xfrm>
                      <a:prstGeom prst="rect">
                        <a:avLst/>
                      </a:prstGeom>
                    </p:spPr>
                  </p:pic>
                </p:oleObj>
              </mc:Fallback>
            </mc:AlternateContent>
          </a:graphicData>
        </a:graphic>
      </p:graphicFrame>
      <p:sp>
        <p:nvSpPr>
          <p:cNvPr id="35" name="TextBox 34"/>
          <p:cNvSpPr txBox="1"/>
          <p:nvPr/>
        </p:nvSpPr>
        <p:spPr>
          <a:xfrm>
            <a:off x="5468078" y="3387294"/>
            <a:ext cx="665240" cy="246221"/>
          </a:xfrm>
          <a:prstGeom prst="rect">
            <a:avLst/>
          </a:prstGeom>
          <a:noFill/>
        </p:spPr>
        <p:txBody>
          <a:bodyPr wrap="square" rtlCol="0">
            <a:spAutoFit/>
          </a:bodyPr>
          <a:lstStyle/>
          <a:p>
            <a:r>
              <a:rPr lang="en-US" sz="1000" dirty="0"/>
              <a:t>= 0</a:t>
            </a:r>
          </a:p>
        </p:txBody>
      </p:sp>
      <p:cxnSp>
        <p:nvCxnSpPr>
          <p:cNvPr id="37" name="Straight Connector 36"/>
          <p:cNvCxnSpPr/>
          <p:nvPr/>
        </p:nvCxnSpPr>
        <p:spPr bwMode="auto">
          <a:xfrm flipH="1">
            <a:off x="7029797" y="1614178"/>
            <a:ext cx="221008" cy="84915"/>
          </a:xfrm>
          <a:prstGeom prst="line">
            <a:avLst/>
          </a:prstGeom>
          <a:solidFill>
            <a:schemeClr val="accent1"/>
          </a:solidFill>
          <a:ln w="9525" cap="flat" cmpd="sng" algn="ctr">
            <a:solidFill>
              <a:schemeClr val="accent4">
                <a:lumMod val="60000"/>
                <a:lumOff val="4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Straight Connector 38"/>
          <p:cNvCxnSpPr>
            <a:stCxn id="25" idx="1"/>
          </p:cNvCxnSpPr>
          <p:nvPr/>
        </p:nvCxnSpPr>
        <p:spPr bwMode="auto">
          <a:xfrm flipH="1">
            <a:off x="6956296" y="2738115"/>
            <a:ext cx="248355" cy="146874"/>
          </a:xfrm>
          <a:prstGeom prst="line">
            <a:avLst/>
          </a:prstGeom>
          <a:solidFill>
            <a:schemeClr val="accent1"/>
          </a:solidFill>
          <a:ln w="9525" cap="flat" cmpd="sng" algn="ctr">
            <a:solidFill>
              <a:schemeClr val="accent4">
                <a:lumMod val="60000"/>
                <a:lumOff val="4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Straight Connector 40"/>
          <p:cNvCxnSpPr>
            <a:stCxn id="26" idx="1"/>
          </p:cNvCxnSpPr>
          <p:nvPr/>
        </p:nvCxnSpPr>
        <p:spPr bwMode="auto">
          <a:xfrm flipH="1">
            <a:off x="6974539" y="3118504"/>
            <a:ext cx="259061" cy="201095"/>
          </a:xfrm>
          <a:prstGeom prst="line">
            <a:avLst/>
          </a:prstGeom>
          <a:solidFill>
            <a:schemeClr val="accent1"/>
          </a:solidFill>
          <a:ln w="9525" cap="flat" cmpd="sng" algn="ctr">
            <a:solidFill>
              <a:schemeClr val="accent4">
                <a:lumMod val="60000"/>
                <a:lumOff val="4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Straight Connector 42"/>
          <p:cNvCxnSpPr>
            <a:stCxn id="27" idx="1"/>
          </p:cNvCxnSpPr>
          <p:nvPr/>
        </p:nvCxnSpPr>
        <p:spPr bwMode="auto">
          <a:xfrm flipH="1">
            <a:off x="6992028" y="3381310"/>
            <a:ext cx="348164" cy="158638"/>
          </a:xfrm>
          <a:prstGeom prst="line">
            <a:avLst/>
          </a:prstGeom>
          <a:solidFill>
            <a:schemeClr val="accent1"/>
          </a:solidFill>
          <a:ln w="9525" cap="flat" cmpd="sng" algn="ctr">
            <a:solidFill>
              <a:schemeClr val="accent4">
                <a:lumMod val="60000"/>
                <a:lumOff val="4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Straight Connector 44"/>
          <p:cNvCxnSpPr>
            <a:stCxn id="28" idx="1"/>
          </p:cNvCxnSpPr>
          <p:nvPr/>
        </p:nvCxnSpPr>
        <p:spPr bwMode="auto">
          <a:xfrm flipH="1">
            <a:off x="6958576" y="3603458"/>
            <a:ext cx="705206" cy="70810"/>
          </a:xfrm>
          <a:prstGeom prst="line">
            <a:avLst/>
          </a:prstGeom>
          <a:solidFill>
            <a:schemeClr val="accent1"/>
          </a:solidFill>
          <a:ln w="9525" cap="flat" cmpd="sng" algn="ctr">
            <a:solidFill>
              <a:schemeClr val="accent4">
                <a:lumMod val="60000"/>
                <a:lumOff val="4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Straight Connector 46"/>
          <p:cNvCxnSpPr>
            <a:stCxn id="34" idx="2"/>
          </p:cNvCxnSpPr>
          <p:nvPr/>
        </p:nvCxnSpPr>
        <p:spPr bwMode="auto">
          <a:xfrm>
            <a:off x="5475011" y="3674268"/>
            <a:ext cx="136501" cy="99206"/>
          </a:xfrm>
          <a:prstGeom prst="line">
            <a:avLst/>
          </a:prstGeom>
          <a:solidFill>
            <a:schemeClr val="accent1"/>
          </a:solidFill>
          <a:ln w="9525" cap="flat" cmpd="sng" algn="ctr">
            <a:solidFill>
              <a:schemeClr val="accent4">
                <a:lumMod val="60000"/>
                <a:lumOff val="4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96642262"/>
      </p:ext>
    </p:extLst>
  </p:cSld>
  <p:clrMapOvr>
    <a:masterClrMapping/>
  </p:clrMapOvr>
  <mc:AlternateContent xmlns:mc="http://schemas.openxmlformats.org/markup-compatibility/2006" xmlns:p14="http://schemas.microsoft.com/office/powerpoint/2010/main">
    <mc:Choice Requires="p14">
      <p:transition spd="slow" p14:dur="2000" advTm="75538"/>
    </mc:Choice>
    <mc:Fallback xmlns="">
      <p:transition spd="slow" advTm="75538"/>
    </mc:Fallback>
  </mc:AlternateContent>
  <p:extLst mod="1"/>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3872"/>
            <a:ext cx="7772400" cy="580831"/>
          </a:xfrm>
        </p:spPr>
        <p:txBody>
          <a:bodyPr/>
          <a:lstStyle/>
          <a:p>
            <a:r>
              <a:rPr lang="en-US" dirty="0"/>
              <a:t>Interferometric coherence 2/2</a:t>
            </a:r>
          </a:p>
        </p:txBody>
      </p:sp>
      <p:sp>
        <p:nvSpPr>
          <p:cNvPr id="4" name="Slide Number Placeholder 3"/>
          <p:cNvSpPr>
            <a:spLocks noGrp="1"/>
          </p:cNvSpPr>
          <p:nvPr>
            <p:ph type="sldNum" sz="quarter" idx="12"/>
          </p:nvPr>
        </p:nvSpPr>
        <p:spPr/>
        <p:txBody>
          <a:bodyPr/>
          <a:lstStyle/>
          <a:p>
            <a:fld id="{103EA872-A674-449B-A120-B97244F8E91D}" type="slidenum">
              <a:rPr lang="da-DK" smtClean="0"/>
              <a:pPr/>
              <a:t>29</a:t>
            </a:fld>
            <a:endParaRPr lang="da-DK" dirty="0"/>
          </a:p>
        </p:txBody>
      </p:sp>
      <p:sp>
        <p:nvSpPr>
          <p:cNvPr id="5" name="Slide Number Placeholder 3"/>
          <p:cNvSpPr txBox="1">
            <a:spLocks/>
          </p:cNvSpPr>
          <p:nvPr/>
        </p:nvSpPr>
        <p:spPr>
          <a:xfrm>
            <a:off x="609600" y="6477000"/>
            <a:ext cx="306000" cy="306000"/>
          </a:xfrm>
          <a:prstGeom prst="rect">
            <a:avLst/>
          </a:prstGeom>
        </p:spPr>
        <p:txBody>
          <a:bodyPr vert="horz" lIns="0" tIns="0" rIns="0" bIns="0" rtlCol="0" anchor="t" anchorCtr="0"/>
          <a:lstStyle>
            <a:defPPr>
              <a:defRPr lang="da-DK"/>
            </a:defPPr>
            <a:lvl1pPr algn="l" rtl="0" fontAlgn="base">
              <a:spcBef>
                <a:spcPct val="50000"/>
              </a:spcBef>
              <a:spcAft>
                <a:spcPct val="0"/>
              </a:spcAft>
              <a:defRPr sz="850" kern="1200">
                <a:solidFill>
                  <a:schemeClr val="tx1"/>
                </a:solidFill>
                <a:latin typeface="Verdana" pitchFamily="34" charset="0"/>
                <a:ea typeface="ＭＳ Ｐゴシック" pitchFamily="-80" charset="-128"/>
                <a:cs typeface="+mn-cs"/>
              </a:defRPr>
            </a:lvl1pPr>
            <a:lvl2pPr marL="4572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2pPr>
            <a:lvl3pPr marL="9144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3pPr>
            <a:lvl4pPr marL="13716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4pPr>
            <a:lvl5pPr marL="18288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5pPr>
            <a:lvl6pPr marL="2286000" algn="l" defTabSz="914400" rtl="0" eaLnBrk="1" latinLnBrk="0" hangingPunct="1">
              <a:defRPr sz="1600" kern="1200">
                <a:solidFill>
                  <a:schemeClr val="tx1"/>
                </a:solidFill>
                <a:latin typeface="Verdana" pitchFamily="34" charset="0"/>
                <a:ea typeface="ＭＳ Ｐゴシック" pitchFamily="-80" charset="-128"/>
                <a:cs typeface="+mn-cs"/>
              </a:defRPr>
            </a:lvl6pPr>
            <a:lvl7pPr marL="2743200" algn="l" defTabSz="914400" rtl="0" eaLnBrk="1" latinLnBrk="0" hangingPunct="1">
              <a:defRPr sz="1600" kern="1200">
                <a:solidFill>
                  <a:schemeClr val="tx1"/>
                </a:solidFill>
                <a:latin typeface="Verdana" pitchFamily="34" charset="0"/>
                <a:ea typeface="ＭＳ Ｐゴシック" pitchFamily="-80" charset="-128"/>
                <a:cs typeface="+mn-cs"/>
              </a:defRPr>
            </a:lvl7pPr>
            <a:lvl8pPr marL="3200400" algn="l" defTabSz="914400" rtl="0" eaLnBrk="1" latinLnBrk="0" hangingPunct="1">
              <a:defRPr sz="1600" kern="1200">
                <a:solidFill>
                  <a:schemeClr val="tx1"/>
                </a:solidFill>
                <a:latin typeface="Verdana" pitchFamily="34" charset="0"/>
                <a:ea typeface="ＭＳ Ｐゴシック" pitchFamily="-80" charset="-128"/>
                <a:cs typeface="+mn-cs"/>
              </a:defRPr>
            </a:lvl8pPr>
            <a:lvl9pPr marL="3657600" algn="l" defTabSz="914400" rtl="0" eaLnBrk="1" latinLnBrk="0" hangingPunct="1">
              <a:defRPr sz="1600" kern="1200">
                <a:solidFill>
                  <a:schemeClr val="tx1"/>
                </a:solidFill>
                <a:latin typeface="Verdana" pitchFamily="34" charset="0"/>
                <a:ea typeface="ＭＳ Ｐゴシック" pitchFamily="-80" charset="-128"/>
                <a:cs typeface="+mn-cs"/>
              </a:defRPr>
            </a:lvl9pPr>
          </a:lstStyle>
          <a:p>
            <a:fld id="{103EA872-A674-449B-A120-B97244F8E91D}" type="slidenum">
              <a:rPr lang="da-DK" smtClean="0"/>
              <a:pPr/>
              <a:t>29</a:t>
            </a:fld>
            <a:endParaRPr lang="da-DK" dirty="0"/>
          </a:p>
        </p:txBody>
      </p:sp>
      <p:graphicFrame>
        <p:nvGraphicFramePr>
          <p:cNvPr id="18" name="Object 17"/>
          <p:cNvGraphicFramePr>
            <a:graphicFrameLocks noChangeAspect="1"/>
          </p:cNvGraphicFramePr>
          <p:nvPr>
            <p:extLst/>
          </p:nvPr>
        </p:nvGraphicFramePr>
        <p:xfrm>
          <a:off x="2786063" y="2020888"/>
          <a:ext cx="3417887" cy="442912"/>
        </p:xfrm>
        <a:graphic>
          <a:graphicData uri="http://schemas.openxmlformats.org/presentationml/2006/ole">
            <mc:AlternateContent xmlns:mc="http://schemas.openxmlformats.org/markup-compatibility/2006">
              <mc:Choice xmlns:v="urn:schemas-microsoft-com:vml" Requires="v">
                <p:oleObj spid="_x0000_s13400" name="Equation" r:id="rId4" imgW="2171520" imgH="279360" progId="Equation.3">
                  <p:embed/>
                </p:oleObj>
              </mc:Choice>
              <mc:Fallback>
                <p:oleObj name="Equation" r:id="rId4" imgW="2171520" imgH="279360" progId="Equation.3">
                  <p:embed/>
                  <p:pic>
                    <p:nvPicPr>
                      <p:cNvPr id="0" name=""/>
                      <p:cNvPicPr/>
                      <p:nvPr/>
                    </p:nvPicPr>
                    <p:blipFill>
                      <a:blip r:embed="rId5"/>
                      <a:stretch>
                        <a:fillRect/>
                      </a:stretch>
                    </p:blipFill>
                    <p:spPr>
                      <a:xfrm>
                        <a:off x="2786063" y="2020888"/>
                        <a:ext cx="3417887" cy="442912"/>
                      </a:xfrm>
                      <a:prstGeom prst="rect">
                        <a:avLst/>
                      </a:prstGeom>
                    </p:spPr>
                  </p:pic>
                </p:oleObj>
              </mc:Fallback>
            </mc:AlternateContent>
          </a:graphicData>
        </a:graphic>
      </p:graphicFrame>
      <p:sp>
        <p:nvSpPr>
          <p:cNvPr id="19" name="Text Box 6"/>
          <p:cNvSpPr txBox="1">
            <a:spLocks noChangeArrowheads="1"/>
          </p:cNvSpPr>
          <p:nvPr/>
        </p:nvSpPr>
        <p:spPr bwMode="auto">
          <a:xfrm>
            <a:off x="584121" y="1377063"/>
            <a:ext cx="5041048" cy="523220"/>
          </a:xfrm>
          <a:prstGeom prst="rect">
            <a:avLst/>
          </a:prstGeom>
          <a:noFill/>
          <a:ln>
            <a:noFill/>
          </a:ln>
          <a:effectLst/>
          <a:extLst>
            <a:ext uri="{909E8E84-426E-40dd-AFC4-6F175D3DCCD1}">
              <a14:hiddenFill xmlns="" xmlns:a14="http://schemas.microsoft.com/office/drawing/2010/main">
                <a:solidFill>
                  <a:srgbClr val="3D8AC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square" anchor="ctr">
            <a:spAutoFit/>
          </a:bodyPr>
          <a:lstStyle/>
          <a:p>
            <a:pPr>
              <a:spcBef>
                <a:spcPct val="0"/>
              </a:spcBef>
            </a:pPr>
            <a:r>
              <a:rPr lang="en-US" sz="1400" dirty="0">
                <a:latin typeface="+mj-lt"/>
              </a:rPr>
              <a:t>Coherence is influenced (decorrelation can be caused) by several factors:</a:t>
            </a:r>
          </a:p>
        </p:txBody>
      </p:sp>
      <p:sp>
        <p:nvSpPr>
          <p:cNvPr id="21" name="TextBox 20"/>
          <p:cNvSpPr txBox="1"/>
          <p:nvPr/>
        </p:nvSpPr>
        <p:spPr>
          <a:xfrm>
            <a:off x="69716" y="2733465"/>
            <a:ext cx="2304740" cy="1107996"/>
          </a:xfrm>
          <a:prstGeom prst="rect">
            <a:avLst/>
          </a:prstGeom>
          <a:noFill/>
          <a:ln>
            <a:solidFill>
              <a:schemeClr val="tx1"/>
            </a:solidFill>
          </a:ln>
        </p:spPr>
        <p:txBody>
          <a:bodyPr wrap="square" rtlCol="0">
            <a:spAutoFit/>
          </a:bodyPr>
          <a:lstStyle/>
          <a:p>
            <a:r>
              <a:rPr lang="en-US" sz="1200" b="1" dirty="0"/>
              <a:t>Geometric decorrelation</a:t>
            </a:r>
          </a:p>
          <a:p>
            <a:r>
              <a:rPr lang="en-US" sz="1200" dirty="0"/>
              <a:t>Horizontal </a:t>
            </a:r>
            <a:r>
              <a:rPr lang="en-US" sz="1200" dirty="0" err="1"/>
              <a:t>scatterer</a:t>
            </a:r>
            <a:r>
              <a:rPr lang="en-US" sz="1200" dirty="0"/>
              <a:t> spreading + different viewing angles (look and squint angles)</a:t>
            </a:r>
          </a:p>
        </p:txBody>
      </p:sp>
      <p:sp>
        <p:nvSpPr>
          <p:cNvPr id="22" name="TextBox 21"/>
          <p:cNvSpPr txBox="1"/>
          <p:nvPr/>
        </p:nvSpPr>
        <p:spPr>
          <a:xfrm>
            <a:off x="915600" y="4015153"/>
            <a:ext cx="2303137" cy="1107996"/>
          </a:xfrm>
          <a:prstGeom prst="rect">
            <a:avLst/>
          </a:prstGeom>
          <a:noFill/>
          <a:ln>
            <a:solidFill>
              <a:schemeClr val="tx1"/>
            </a:solidFill>
          </a:ln>
        </p:spPr>
        <p:txBody>
          <a:bodyPr wrap="square" rtlCol="0">
            <a:spAutoFit/>
          </a:bodyPr>
          <a:lstStyle/>
          <a:p>
            <a:r>
              <a:rPr lang="en-US" sz="1200" b="1" dirty="0"/>
              <a:t>Volume decorrelation</a:t>
            </a:r>
          </a:p>
          <a:p>
            <a:r>
              <a:rPr lang="en-US" sz="1200" dirty="0"/>
              <a:t>Vertical scattering spreading (e.g. penetration in ice or foliage) + different viewing angles</a:t>
            </a:r>
          </a:p>
        </p:txBody>
      </p:sp>
      <p:sp>
        <p:nvSpPr>
          <p:cNvPr id="23" name="TextBox 22"/>
          <p:cNvSpPr txBox="1"/>
          <p:nvPr/>
        </p:nvSpPr>
        <p:spPr>
          <a:xfrm>
            <a:off x="5676160" y="4662435"/>
            <a:ext cx="2784122" cy="738664"/>
          </a:xfrm>
          <a:prstGeom prst="rect">
            <a:avLst/>
          </a:prstGeom>
          <a:noFill/>
          <a:ln>
            <a:solidFill>
              <a:schemeClr val="tx1"/>
            </a:solidFill>
          </a:ln>
        </p:spPr>
        <p:txBody>
          <a:bodyPr wrap="square" rtlCol="0">
            <a:spAutoFit/>
          </a:bodyPr>
          <a:lstStyle/>
          <a:p>
            <a:r>
              <a:rPr lang="en-US" sz="1200" b="1" dirty="0"/>
              <a:t>Thermal noise decorrelation</a:t>
            </a:r>
          </a:p>
          <a:p>
            <a:r>
              <a:rPr lang="en-US" sz="1200" dirty="0"/>
              <a:t>Radar electronics (the only signal in radar-dark areas)</a:t>
            </a:r>
          </a:p>
        </p:txBody>
      </p:sp>
      <p:sp>
        <p:nvSpPr>
          <p:cNvPr id="24" name="TextBox 23"/>
          <p:cNvSpPr txBox="1"/>
          <p:nvPr/>
        </p:nvSpPr>
        <p:spPr>
          <a:xfrm>
            <a:off x="2530308" y="5206779"/>
            <a:ext cx="2575162" cy="923330"/>
          </a:xfrm>
          <a:prstGeom prst="rect">
            <a:avLst/>
          </a:prstGeom>
          <a:noFill/>
          <a:ln>
            <a:solidFill>
              <a:schemeClr val="tx1"/>
            </a:solidFill>
          </a:ln>
        </p:spPr>
        <p:txBody>
          <a:bodyPr wrap="square" rtlCol="0">
            <a:spAutoFit/>
          </a:bodyPr>
          <a:lstStyle/>
          <a:p>
            <a:r>
              <a:rPr lang="en-US" sz="1200" b="1" dirty="0"/>
              <a:t>Temporal decorrelation</a:t>
            </a:r>
          </a:p>
          <a:p>
            <a:r>
              <a:rPr lang="en-US" sz="1200" dirty="0"/>
              <a:t>Changes of surface properties in time (e.g. snow, irrigation, ploughing, </a:t>
            </a:r>
            <a:r>
              <a:rPr lang="en-US" sz="1200" dirty="0" err="1"/>
              <a:t>rockfall</a:t>
            </a:r>
            <a:r>
              <a:rPr lang="en-US" sz="1200" dirty="0"/>
              <a:t>, etc.)</a:t>
            </a:r>
          </a:p>
        </p:txBody>
      </p:sp>
      <p:sp>
        <p:nvSpPr>
          <p:cNvPr id="25" name="TextBox 24"/>
          <p:cNvSpPr txBox="1"/>
          <p:nvPr/>
        </p:nvSpPr>
        <p:spPr>
          <a:xfrm>
            <a:off x="6512676" y="3264791"/>
            <a:ext cx="2429460" cy="553998"/>
          </a:xfrm>
          <a:prstGeom prst="rect">
            <a:avLst/>
          </a:prstGeom>
          <a:noFill/>
          <a:ln>
            <a:solidFill>
              <a:schemeClr val="tx1"/>
            </a:solidFill>
          </a:ln>
        </p:spPr>
        <p:txBody>
          <a:bodyPr wrap="square" rtlCol="0">
            <a:spAutoFit/>
          </a:bodyPr>
          <a:lstStyle/>
          <a:p>
            <a:r>
              <a:rPr lang="en-US" sz="1200" b="1" dirty="0"/>
              <a:t>Processing decorrelation</a:t>
            </a:r>
          </a:p>
          <a:p>
            <a:r>
              <a:rPr lang="en-US" sz="1200" dirty="0"/>
              <a:t>(e.g. image </a:t>
            </a:r>
            <a:r>
              <a:rPr lang="en-US" sz="1200" dirty="0" err="1"/>
              <a:t>mis</a:t>
            </a:r>
            <a:r>
              <a:rPr lang="en-US" sz="1200" dirty="0"/>
              <a:t>-registration)</a:t>
            </a:r>
          </a:p>
        </p:txBody>
      </p:sp>
      <p:cxnSp>
        <p:nvCxnSpPr>
          <p:cNvPr id="27" name="Straight Arrow Connector 26"/>
          <p:cNvCxnSpPr>
            <a:endCxn id="21" idx="3"/>
          </p:cNvCxnSpPr>
          <p:nvPr/>
        </p:nvCxnSpPr>
        <p:spPr bwMode="auto">
          <a:xfrm flipH="1">
            <a:off x="2374456" y="2423257"/>
            <a:ext cx="1190004" cy="864206"/>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Straight Arrow Connector 27"/>
          <p:cNvCxnSpPr/>
          <p:nvPr/>
        </p:nvCxnSpPr>
        <p:spPr bwMode="auto">
          <a:xfrm flipH="1">
            <a:off x="2646999" y="2411204"/>
            <a:ext cx="1434121" cy="1603544"/>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Straight Arrow Connector 30"/>
          <p:cNvCxnSpPr/>
          <p:nvPr/>
        </p:nvCxnSpPr>
        <p:spPr bwMode="auto">
          <a:xfrm flipH="1">
            <a:off x="4194453" y="2447299"/>
            <a:ext cx="466479" cy="2742979"/>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Straight Arrow Connector 32"/>
          <p:cNvCxnSpPr>
            <a:endCxn id="23" idx="0"/>
          </p:cNvCxnSpPr>
          <p:nvPr/>
        </p:nvCxnSpPr>
        <p:spPr bwMode="auto">
          <a:xfrm>
            <a:off x="5321108" y="2473528"/>
            <a:ext cx="1747113" cy="2188907"/>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Straight Arrow Connector 34"/>
          <p:cNvCxnSpPr/>
          <p:nvPr/>
        </p:nvCxnSpPr>
        <p:spPr bwMode="auto">
          <a:xfrm>
            <a:off x="5868144" y="2473528"/>
            <a:ext cx="1224136" cy="739448"/>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661964818"/>
      </p:ext>
    </p:extLst>
  </p:cSld>
  <p:clrMapOvr>
    <a:masterClrMapping/>
  </p:clrMapOvr>
  <mc:AlternateContent xmlns:mc="http://schemas.openxmlformats.org/markup-compatibility/2006" xmlns:p14="http://schemas.microsoft.com/office/powerpoint/2010/main">
    <mc:Choice Requires="p14">
      <p:transition spd="slow" p14:dur="2000" advTm="60533"/>
    </mc:Choice>
    <mc:Fallback xmlns="">
      <p:transition spd="slow" advTm="60533"/>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a:xfrm>
            <a:off x="609600" y="1295400"/>
            <a:ext cx="7850832" cy="838200"/>
          </a:xfrm>
        </p:spPr>
        <p:txBody>
          <a:bodyPr/>
          <a:lstStyle/>
          <a:p>
            <a:r>
              <a:rPr lang="da-DK" dirty="0" err="1"/>
              <a:t>Spaceborne</a:t>
            </a:r>
            <a:r>
              <a:rPr lang="da-DK" dirty="0"/>
              <a:t> SAR </a:t>
            </a:r>
            <a:r>
              <a:rPr lang="da-DK" dirty="0" err="1"/>
              <a:t>sensitivity</a:t>
            </a:r>
            <a:r>
              <a:rPr lang="da-DK" dirty="0"/>
              <a:t> to ground motion</a:t>
            </a:r>
          </a:p>
        </p:txBody>
      </p:sp>
    </p:spTree>
    <p:custDataLst>
      <p:tags r:id="rId1"/>
    </p:custDataLst>
    <p:extLst>
      <p:ext uri="{BB962C8B-B14F-4D97-AF65-F5344CB8AC3E}">
        <p14:creationId xmlns:p14="http://schemas.microsoft.com/office/powerpoint/2010/main" val="2162983458"/>
      </p:ext>
    </p:extLst>
  </p:cSld>
  <p:clrMapOvr>
    <a:masterClrMapping/>
  </p:clrMapOvr>
  <mc:AlternateContent xmlns:mc="http://schemas.openxmlformats.org/markup-compatibility/2006" xmlns:p14="http://schemas.microsoft.com/office/powerpoint/2010/main">
    <mc:Choice Requires="p14">
      <p:transition spd="slow" p14:dur="2000" advTm="7901"/>
    </mc:Choice>
    <mc:Fallback xmlns="">
      <p:transition spd="slow" advTm="7901"/>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476672"/>
            <a:ext cx="4552672" cy="631831"/>
          </a:xfrm>
        </p:spPr>
        <p:txBody>
          <a:bodyPr/>
          <a:lstStyle/>
          <a:p>
            <a:r>
              <a:rPr lang="en-US" dirty="0"/>
              <a:t>Decorrelation examples</a:t>
            </a:r>
          </a:p>
        </p:txBody>
      </p:sp>
      <p:sp>
        <p:nvSpPr>
          <p:cNvPr id="4" name="Slide Number Placeholder 3"/>
          <p:cNvSpPr>
            <a:spLocks noGrp="1"/>
          </p:cNvSpPr>
          <p:nvPr>
            <p:ph type="sldNum" sz="quarter" idx="12"/>
          </p:nvPr>
        </p:nvSpPr>
        <p:spPr/>
        <p:txBody>
          <a:bodyPr/>
          <a:lstStyle/>
          <a:p>
            <a:fld id="{103EA872-A674-449B-A120-B97244F8E91D}" type="slidenum">
              <a:rPr lang="da-DK" smtClean="0"/>
              <a:pPr/>
              <a:t>30</a:t>
            </a:fld>
            <a:endParaRPr lang="da-DK" dirty="0"/>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t="17910" b="23054"/>
          <a:stretch/>
        </p:blipFill>
        <p:spPr>
          <a:xfrm>
            <a:off x="365092" y="1481014"/>
            <a:ext cx="3821125" cy="1527210"/>
          </a:xfrm>
          <a:prstGeom prst="rect">
            <a:avLst/>
          </a:prstGeom>
        </p:spPr>
      </p:pic>
      <p:sp>
        <p:nvSpPr>
          <p:cNvPr id="17" name="TextBox 16"/>
          <p:cNvSpPr txBox="1"/>
          <p:nvPr/>
        </p:nvSpPr>
        <p:spPr>
          <a:xfrm>
            <a:off x="349273" y="1391994"/>
            <a:ext cx="3820896" cy="308814"/>
          </a:xfrm>
          <a:prstGeom prst="rect">
            <a:avLst/>
          </a:prstGeom>
          <a:solidFill>
            <a:schemeClr val="bg1"/>
          </a:solidFill>
          <a:ln>
            <a:solidFill>
              <a:schemeClr val="tx1"/>
            </a:solidFill>
          </a:ln>
        </p:spPr>
        <p:txBody>
          <a:bodyPr wrap="square" rtlCol="0">
            <a:spAutoFit/>
          </a:bodyPr>
          <a:lstStyle/>
          <a:p>
            <a:r>
              <a:rPr lang="da-DK" sz="1400" dirty="0" err="1"/>
              <a:t>Karrat</a:t>
            </a:r>
            <a:r>
              <a:rPr lang="da-DK" sz="1400" dirty="0"/>
              <a:t> fjord, Greenland (Bing </a:t>
            </a:r>
            <a:r>
              <a:rPr lang="da-DK" sz="1400" dirty="0" err="1"/>
              <a:t>Aerial</a:t>
            </a:r>
            <a:r>
              <a:rPr lang="da-DK" sz="1400" dirty="0"/>
              <a:t>)</a:t>
            </a:r>
          </a:p>
        </p:txBody>
      </p:sp>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092" y="2979577"/>
            <a:ext cx="3821125" cy="1755958"/>
          </a:xfrm>
          <a:prstGeom prst="rect">
            <a:avLst/>
          </a:prstGeom>
        </p:spPr>
      </p:pic>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5092" y="4725144"/>
            <a:ext cx="3805077" cy="1742836"/>
          </a:xfrm>
          <a:prstGeom prst="rect">
            <a:avLst/>
          </a:prstGeom>
        </p:spPr>
      </p:pic>
      <p:sp>
        <p:nvSpPr>
          <p:cNvPr id="26" name="TextBox 25"/>
          <p:cNvSpPr txBox="1"/>
          <p:nvPr/>
        </p:nvSpPr>
        <p:spPr>
          <a:xfrm>
            <a:off x="358595" y="2852936"/>
            <a:ext cx="3242532" cy="307777"/>
          </a:xfrm>
          <a:prstGeom prst="rect">
            <a:avLst/>
          </a:prstGeom>
          <a:solidFill>
            <a:schemeClr val="bg1"/>
          </a:solidFill>
          <a:ln>
            <a:solidFill>
              <a:schemeClr val="tx1"/>
            </a:solidFill>
          </a:ln>
        </p:spPr>
        <p:txBody>
          <a:bodyPr wrap="square" rtlCol="0">
            <a:spAutoFit/>
          </a:bodyPr>
          <a:lstStyle/>
          <a:p>
            <a:r>
              <a:rPr lang="da-DK" sz="1400" dirty="0"/>
              <a:t>Sentinel-1 23 </a:t>
            </a:r>
            <a:r>
              <a:rPr lang="da-DK" sz="1400" dirty="0" err="1"/>
              <a:t>Oct</a:t>
            </a:r>
            <a:r>
              <a:rPr lang="da-DK" sz="1400" dirty="0"/>
              <a:t>.–04 Nov. 2014</a:t>
            </a:r>
          </a:p>
        </p:txBody>
      </p:sp>
      <p:pic>
        <p:nvPicPr>
          <p:cNvPr id="30" name="Picture 29"/>
          <p:cNvPicPr>
            <a:picLocks noChangeAspect="1"/>
          </p:cNvPicPr>
          <p:nvPr/>
        </p:nvPicPr>
        <p:blipFill rotWithShape="1">
          <a:blip r:embed="rId6">
            <a:extLst>
              <a:ext uri="{28A0092B-C50C-407E-A947-70E740481C1C}">
                <a14:useLocalDpi xmlns:a14="http://schemas.microsoft.com/office/drawing/2010/main" val="0"/>
              </a:ext>
            </a:extLst>
          </a:blip>
          <a:srcRect l="10080" t="29841" b="19760"/>
          <a:stretch/>
        </p:blipFill>
        <p:spPr>
          <a:xfrm>
            <a:off x="2791892" y="6214168"/>
            <a:ext cx="3959668" cy="369891"/>
          </a:xfrm>
          <a:prstGeom prst="rect">
            <a:avLst/>
          </a:prstGeom>
          <a:solidFill>
            <a:schemeClr val="bg1"/>
          </a:solidFill>
        </p:spPr>
      </p:pic>
      <p:pic>
        <p:nvPicPr>
          <p:cNvPr id="33" name="Picture 32"/>
          <p:cNvPicPr>
            <a:picLocks noChangeAspect="1"/>
          </p:cNvPicPr>
          <p:nvPr/>
        </p:nvPicPr>
        <p:blipFill rotWithShape="1">
          <a:blip r:embed="rId7" cstate="print">
            <a:extLst>
              <a:ext uri="{28A0092B-C50C-407E-A947-70E740481C1C}">
                <a14:useLocalDpi xmlns:a14="http://schemas.microsoft.com/office/drawing/2010/main" val="0"/>
              </a:ext>
            </a:extLst>
          </a:blip>
          <a:srcRect l="4143" t="15511" r="7953" b="-1469"/>
          <a:stretch/>
        </p:blipFill>
        <p:spPr>
          <a:xfrm>
            <a:off x="5166004" y="1462743"/>
            <a:ext cx="3594474" cy="1583355"/>
          </a:xfrm>
          <a:prstGeom prst="rect">
            <a:avLst/>
          </a:prstGeom>
        </p:spPr>
      </p:pic>
      <p:pic>
        <p:nvPicPr>
          <p:cNvPr id="34" name="Picture 33"/>
          <p:cNvPicPr>
            <a:picLocks noChangeAspect="1"/>
          </p:cNvPicPr>
          <p:nvPr/>
        </p:nvPicPr>
        <p:blipFill rotWithShape="1">
          <a:blip r:embed="rId8" cstate="print">
            <a:extLst>
              <a:ext uri="{28A0092B-C50C-407E-A947-70E740481C1C}">
                <a14:useLocalDpi xmlns:a14="http://schemas.microsoft.com/office/drawing/2010/main" val="0"/>
              </a:ext>
            </a:extLst>
          </a:blip>
          <a:srcRect l="13335" t="13655" r="12201" b="12102"/>
          <a:stretch/>
        </p:blipFill>
        <p:spPr>
          <a:xfrm>
            <a:off x="5166004" y="3099381"/>
            <a:ext cx="3563406" cy="1550338"/>
          </a:xfrm>
          <a:prstGeom prst="rect">
            <a:avLst/>
          </a:prstGeom>
        </p:spPr>
      </p:pic>
      <p:pic>
        <p:nvPicPr>
          <p:cNvPr id="35" name="Picture 34"/>
          <p:cNvPicPr>
            <a:picLocks noChangeAspect="1"/>
          </p:cNvPicPr>
          <p:nvPr/>
        </p:nvPicPr>
        <p:blipFill rotWithShape="1">
          <a:blip r:embed="rId9" cstate="print">
            <a:extLst>
              <a:ext uri="{28A0092B-C50C-407E-A947-70E740481C1C}">
                <a14:useLocalDpi xmlns:a14="http://schemas.microsoft.com/office/drawing/2010/main" val="0"/>
              </a:ext>
            </a:extLst>
          </a:blip>
          <a:srcRect l="13302" t="13655" r="12201" b="11042"/>
          <a:stretch/>
        </p:blipFill>
        <p:spPr>
          <a:xfrm>
            <a:off x="5166004" y="4698322"/>
            <a:ext cx="3594474" cy="1527800"/>
          </a:xfrm>
          <a:prstGeom prst="rect">
            <a:avLst/>
          </a:prstGeom>
        </p:spPr>
      </p:pic>
      <p:grpSp>
        <p:nvGrpSpPr>
          <p:cNvPr id="36" name="Group 35"/>
          <p:cNvGrpSpPr/>
          <p:nvPr/>
        </p:nvGrpSpPr>
        <p:grpSpPr>
          <a:xfrm>
            <a:off x="2699792" y="4365100"/>
            <a:ext cx="4022052" cy="365903"/>
            <a:chOff x="7051520" y="5126353"/>
            <a:chExt cx="4392488" cy="453237"/>
          </a:xfrm>
          <a:solidFill>
            <a:schemeClr val="bg1"/>
          </a:solidFill>
        </p:grpSpPr>
        <p:pic>
          <p:nvPicPr>
            <p:cNvPr id="37" name="Picture 36"/>
            <p:cNvPicPr>
              <a:picLocks noChangeAspect="1"/>
            </p:cNvPicPr>
            <p:nvPr/>
          </p:nvPicPr>
          <p:blipFill rotWithShape="1">
            <a:blip r:embed="rId10">
              <a:extLst>
                <a:ext uri="{28A0092B-C50C-407E-A947-70E740481C1C}">
                  <a14:useLocalDpi xmlns:a14="http://schemas.microsoft.com/office/drawing/2010/main" val="0"/>
                </a:ext>
              </a:extLst>
            </a:blip>
            <a:srcRect l="11361" t="29840" r="7160" b="19760"/>
            <a:stretch/>
          </p:blipFill>
          <p:spPr>
            <a:xfrm>
              <a:off x="7051520" y="5126353"/>
              <a:ext cx="4392488" cy="452834"/>
            </a:xfrm>
            <a:prstGeom prst="rect">
              <a:avLst/>
            </a:prstGeom>
            <a:grpFill/>
          </p:spPr>
        </p:pic>
        <p:sp>
          <p:nvSpPr>
            <p:cNvPr id="38" name="TextBox 37"/>
            <p:cNvSpPr txBox="1"/>
            <p:nvPr/>
          </p:nvSpPr>
          <p:spPr>
            <a:xfrm>
              <a:off x="11161880" y="5317975"/>
              <a:ext cx="226184" cy="261615"/>
            </a:xfrm>
            <a:prstGeom prst="rect">
              <a:avLst/>
            </a:prstGeom>
            <a:noFill/>
          </p:spPr>
          <p:txBody>
            <a:bodyPr wrap="square" rtlCol="0">
              <a:spAutoFit/>
            </a:bodyPr>
            <a:lstStyle/>
            <a:p>
              <a:r>
                <a:rPr lang="en-US" sz="1100" dirty="0">
                  <a:solidFill>
                    <a:schemeClr val="tx1">
                      <a:lumMod val="50000"/>
                      <a:lumOff val="50000"/>
                    </a:schemeClr>
                  </a:solidFill>
                </a:rPr>
                <a:t>1</a:t>
              </a:r>
            </a:p>
          </p:txBody>
        </p:sp>
      </p:grpSp>
      <p:sp>
        <p:nvSpPr>
          <p:cNvPr id="39" name="TextBox 38"/>
          <p:cNvSpPr txBox="1"/>
          <p:nvPr/>
        </p:nvSpPr>
        <p:spPr>
          <a:xfrm>
            <a:off x="5166004" y="1389787"/>
            <a:ext cx="3594474" cy="307777"/>
          </a:xfrm>
          <a:prstGeom prst="rect">
            <a:avLst/>
          </a:prstGeom>
          <a:solidFill>
            <a:schemeClr val="bg1"/>
          </a:solidFill>
          <a:ln>
            <a:solidFill>
              <a:schemeClr val="tx1"/>
            </a:solidFill>
          </a:ln>
        </p:spPr>
        <p:txBody>
          <a:bodyPr wrap="square" rtlCol="0">
            <a:spAutoFit/>
          </a:bodyPr>
          <a:lstStyle/>
          <a:p>
            <a:r>
              <a:rPr lang="da-DK" sz="1400" dirty="0" err="1"/>
              <a:t>Kumamoto</a:t>
            </a:r>
            <a:r>
              <a:rPr lang="da-DK" sz="1400" dirty="0"/>
              <a:t>, Japan (Bing </a:t>
            </a:r>
            <a:r>
              <a:rPr lang="da-DK" sz="1400" dirty="0" err="1"/>
              <a:t>Aerial</a:t>
            </a:r>
            <a:r>
              <a:rPr lang="da-DK" sz="1400" dirty="0"/>
              <a:t>)</a:t>
            </a:r>
          </a:p>
        </p:txBody>
      </p:sp>
      <p:sp>
        <p:nvSpPr>
          <p:cNvPr id="41" name="TextBox 40"/>
          <p:cNvSpPr txBox="1"/>
          <p:nvPr/>
        </p:nvSpPr>
        <p:spPr>
          <a:xfrm>
            <a:off x="4021345" y="5949280"/>
            <a:ext cx="1342636" cy="276999"/>
          </a:xfrm>
          <a:prstGeom prst="rect">
            <a:avLst/>
          </a:prstGeom>
          <a:solidFill>
            <a:schemeClr val="bg1"/>
          </a:solidFill>
          <a:ln>
            <a:noFill/>
          </a:ln>
        </p:spPr>
        <p:txBody>
          <a:bodyPr wrap="square" rtlCol="0">
            <a:spAutoFit/>
          </a:bodyPr>
          <a:lstStyle/>
          <a:p>
            <a:r>
              <a:rPr lang="da-DK" sz="1200" dirty="0" err="1"/>
              <a:t>DInSAR</a:t>
            </a:r>
            <a:r>
              <a:rPr lang="da-DK" sz="1200" dirty="0"/>
              <a:t> </a:t>
            </a:r>
            <a:r>
              <a:rPr lang="da-DK" sz="1200" dirty="0" err="1"/>
              <a:t>phase</a:t>
            </a:r>
            <a:endParaRPr lang="da-DK" sz="1200" dirty="0"/>
          </a:p>
        </p:txBody>
      </p:sp>
      <p:sp>
        <p:nvSpPr>
          <p:cNvPr id="42" name="TextBox 41"/>
          <p:cNvSpPr txBox="1"/>
          <p:nvPr/>
        </p:nvSpPr>
        <p:spPr>
          <a:xfrm>
            <a:off x="3601127" y="4049435"/>
            <a:ext cx="2341198" cy="307777"/>
          </a:xfrm>
          <a:prstGeom prst="rect">
            <a:avLst/>
          </a:prstGeom>
          <a:solidFill>
            <a:schemeClr val="bg1"/>
          </a:solidFill>
          <a:ln>
            <a:solidFill>
              <a:schemeClr val="tx1"/>
            </a:solidFill>
          </a:ln>
        </p:spPr>
        <p:txBody>
          <a:bodyPr wrap="square" rtlCol="0">
            <a:spAutoFit/>
          </a:bodyPr>
          <a:lstStyle/>
          <a:p>
            <a:r>
              <a:rPr lang="da-DK" sz="1400" dirty="0" err="1"/>
              <a:t>Coherence</a:t>
            </a:r>
            <a:r>
              <a:rPr lang="da-DK" sz="1400" dirty="0"/>
              <a:t> magnitude</a:t>
            </a:r>
          </a:p>
        </p:txBody>
      </p:sp>
      <p:sp>
        <p:nvSpPr>
          <p:cNvPr id="43" name="TextBox 42"/>
          <p:cNvSpPr txBox="1"/>
          <p:nvPr/>
        </p:nvSpPr>
        <p:spPr>
          <a:xfrm>
            <a:off x="5166004" y="2868537"/>
            <a:ext cx="3294428" cy="307777"/>
          </a:xfrm>
          <a:prstGeom prst="rect">
            <a:avLst/>
          </a:prstGeom>
          <a:solidFill>
            <a:schemeClr val="bg1"/>
          </a:solidFill>
          <a:ln>
            <a:solidFill>
              <a:schemeClr val="tx1"/>
            </a:solidFill>
          </a:ln>
        </p:spPr>
        <p:txBody>
          <a:bodyPr wrap="square" rtlCol="0">
            <a:spAutoFit/>
          </a:bodyPr>
          <a:lstStyle/>
          <a:p>
            <a:r>
              <a:rPr lang="da-DK" sz="1400" dirty="0"/>
              <a:t>Sentinel-1 08 Apr.–20 Apr. 2016 </a:t>
            </a:r>
          </a:p>
        </p:txBody>
      </p:sp>
      <p:sp>
        <p:nvSpPr>
          <p:cNvPr id="44" name="TextBox 43"/>
          <p:cNvSpPr txBox="1"/>
          <p:nvPr/>
        </p:nvSpPr>
        <p:spPr>
          <a:xfrm>
            <a:off x="7145235" y="5950737"/>
            <a:ext cx="1584175" cy="461665"/>
          </a:xfrm>
          <a:prstGeom prst="rect">
            <a:avLst/>
          </a:prstGeom>
          <a:solidFill>
            <a:schemeClr val="bg1"/>
          </a:solidFill>
          <a:ln>
            <a:solidFill>
              <a:schemeClr val="tx1"/>
            </a:solidFill>
          </a:ln>
        </p:spPr>
        <p:txBody>
          <a:bodyPr wrap="square" rtlCol="0">
            <a:spAutoFit/>
          </a:bodyPr>
          <a:lstStyle/>
          <a:p>
            <a:r>
              <a:rPr lang="da-DK" sz="1200" dirty="0" err="1"/>
              <a:t>Earthquakes</a:t>
            </a:r>
            <a:r>
              <a:rPr lang="da-DK" sz="1200" dirty="0"/>
              <a:t> on Apr. 14-16, 2016</a:t>
            </a:r>
          </a:p>
        </p:txBody>
      </p:sp>
    </p:spTree>
    <p:extLst>
      <p:ext uri="{BB962C8B-B14F-4D97-AF65-F5344CB8AC3E}">
        <p14:creationId xmlns:p14="http://schemas.microsoft.com/office/powerpoint/2010/main" val="3559721115"/>
      </p:ext>
    </p:extLst>
  </p:cSld>
  <p:clrMapOvr>
    <a:masterClrMapping/>
  </p:clrMapOvr>
  <mc:AlternateContent xmlns:mc="http://schemas.openxmlformats.org/markup-compatibility/2006" xmlns:p14="http://schemas.microsoft.com/office/powerpoint/2010/main">
    <mc:Choice Requires="p14">
      <p:transition spd="slow" p14:dur="2000" advTm="73538"/>
    </mc:Choice>
    <mc:Fallback xmlns="">
      <p:transition spd="slow" advTm="73538"/>
    </mc:Fallback>
  </mc:AlternateContent>
  <p:extLst mod="1"/>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04664"/>
            <a:ext cx="7772400" cy="539080"/>
          </a:xfrm>
        </p:spPr>
        <p:txBody>
          <a:bodyPr/>
          <a:lstStyle/>
          <a:p>
            <a:r>
              <a:rPr lang="en-US"/>
              <a:t>Still an </a:t>
            </a:r>
            <a:r>
              <a:rPr lang="en-US" dirty="0"/>
              <a:t>unexplained phase pattern?</a:t>
            </a:r>
          </a:p>
        </p:txBody>
      </p:sp>
      <p:sp>
        <p:nvSpPr>
          <p:cNvPr id="4" name="Slide Number Placeholder 3"/>
          <p:cNvSpPr>
            <a:spLocks noGrp="1"/>
          </p:cNvSpPr>
          <p:nvPr>
            <p:ph type="sldNum" sz="quarter" idx="12"/>
          </p:nvPr>
        </p:nvSpPr>
        <p:spPr/>
        <p:txBody>
          <a:bodyPr/>
          <a:lstStyle/>
          <a:p>
            <a:fld id="{103EA872-A674-449B-A120-B97244F8E91D}" type="slidenum">
              <a:rPr lang="da-DK" smtClean="0"/>
              <a:pPr/>
              <a:t>31</a:t>
            </a:fld>
            <a:endParaRPr lang="da-DK" dirty="0"/>
          </a:p>
        </p:txBody>
      </p:sp>
      <p:sp>
        <p:nvSpPr>
          <p:cNvPr id="10" name="Slide Number Placeholder 3"/>
          <p:cNvSpPr txBox="1">
            <a:spLocks/>
          </p:cNvSpPr>
          <p:nvPr/>
        </p:nvSpPr>
        <p:spPr>
          <a:xfrm>
            <a:off x="609600" y="6477000"/>
            <a:ext cx="306000" cy="306000"/>
          </a:xfrm>
          <a:prstGeom prst="rect">
            <a:avLst/>
          </a:prstGeom>
        </p:spPr>
        <p:txBody>
          <a:bodyPr vert="horz" lIns="0" tIns="0" rIns="0" bIns="0" rtlCol="0" anchor="t" anchorCtr="0"/>
          <a:lstStyle>
            <a:defPPr>
              <a:defRPr lang="da-DK"/>
            </a:defPPr>
            <a:lvl1pPr algn="l" rtl="0" fontAlgn="base">
              <a:spcBef>
                <a:spcPct val="50000"/>
              </a:spcBef>
              <a:spcAft>
                <a:spcPct val="0"/>
              </a:spcAft>
              <a:defRPr sz="850" kern="1200">
                <a:solidFill>
                  <a:schemeClr val="tx1"/>
                </a:solidFill>
                <a:latin typeface="Verdana" pitchFamily="34" charset="0"/>
                <a:ea typeface="ＭＳ Ｐゴシック" pitchFamily="-80" charset="-128"/>
                <a:cs typeface="+mn-cs"/>
              </a:defRPr>
            </a:lvl1pPr>
            <a:lvl2pPr marL="4572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2pPr>
            <a:lvl3pPr marL="9144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3pPr>
            <a:lvl4pPr marL="13716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4pPr>
            <a:lvl5pPr marL="18288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5pPr>
            <a:lvl6pPr marL="2286000" algn="l" defTabSz="914400" rtl="0" eaLnBrk="1" latinLnBrk="0" hangingPunct="1">
              <a:defRPr sz="1600" kern="1200">
                <a:solidFill>
                  <a:schemeClr val="tx1"/>
                </a:solidFill>
                <a:latin typeface="Verdana" pitchFamily="34" charset="0"/>
                <a:ea typeface="ＭＳ Ｐゴシック" pitchFamily="-80" charset="-128"/>
                <a:cs typeface="+mn-cs"/>
              </a:defRPr>
            </a:lvl6pPr>
            <a:lvl7pPr marL="2743200" algn="l" defTabSz="914400" rtl="0" eaLnBrk="1" latinLnBrk="0" hangingPunct="1">
              <a:defRPr sz="1600" kern="1200">
                <a:solidFill>
                  <a:schemeClr val="tx1"/>
                </a:solidFill>
                <a:latin typeface="Verdana" pitchFamily="34" charset="0"/>
                <a:ea typeface="ＭＳ Ｐゴシック" pitchFamily="-80" charset="-128"/>
                <a:cs typeface="+mn-cs"/>
              </a:defRPr>
            </a:lvl7pPr>
            <a:lvl8pPr marL="3200400" algn="l" defTabSz="914400" rtl="0" eaLnBrk="1" latinLnBrk="0" hangingPunct="1">
              <a:defRPr sz="1600" kern="1200">
                <a:solidFill>
                  <a:schemeClr val="tx1"/>
                </a:solidFill>
                <a:latin typeface="Verdana" pitchFamily="34" charset="0"/>
                <a:ea typeface="ＭＳ Ｐゴシック" pitchFamily="-80" charset="-128"/>
                <a:cs typeface="+mn-cs"/>
              </a:defRPr>
            </a:lvl8pPr>
            <a:lvl9pPr marL="3657600" algn="l" defTabSz="914400" rtl="0" eaLnBrk="1" latinLnBrk="0" hangingPunct="1">
              <a:defRPr sz="1600" kern="1200">
                <a:solidFill>
                  <a:schemeClr val="tx1"/>
                </a:solidFill>
                <a:latin typeface="Verdana" pitchFamily="34" charset="0"/>
                <a:ea typeface="ＭＳ Ｐゴシック" pitchFamily="-80" charset="-128"/>
                <a:cs typeface="+mn-cs"/>
              </a:defRPr>
            </a:lvl9pPr>
          </a:lstStyle>
          <a:p>
            <a:fld id="{103EA872-A674-449B-A120-B97244F8E91D}" type="slidenum">
              <a:rPr lang="da-DK" smtClean="0"/>
              <a:pPr/>
              <a:t>31</a:t>
            </a:fld>
            <a:endParaRPr lang="da-DK" dirty="0"/>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b="4671"/>
          <a:stretch/>
        </p:blipFill>
        <p:spPr>
          <a:xfrm>
            <a:off x="462103" y="1052737"/>
            <a:ext cx="8319475" cy="5400600"/>
          </a:xfrm>
          <a:prstGeom prst="rect">
            <a:avLst/>
          </a:prstGeom>
        </p:spPr>
      </p:pic>
      <p:sp>
        <p:nvSpPr>
          <p:cNvPr id="12" name="TextBox 11"/>
          <p:cNvSpPr txBox="1"/>
          <p:nvPr/>
        </p:nvSpPr>
        <p:spPr>
          <a:xfrm>
            <a:off x="480500" y="1070281"/>
            <a:ext cx="6028096" cy="584775"/>
          </a:xfrm>
          <a:prstGeom prst="rect">
            <a:avLst/>
          </a:prstGeom>
          <a:solidFill>
            <a:schemeClr val="bg1"/>
          </a:solidFill>
          <a:ln>
            <a:solidFill>
              <a:schemeClr val="tx1"/>
            </a:solidFill>
          </a:ln>
        </p:spPr>
        <p:txBody>
          <a:bodyPr wrap="square" rtlCol="0">
            <a:spAutoFit/>
          </a:bodyPr>
          <a:lstStyle/>
          <a:p>
            <a:r>
              <a:rPr lang="da-DK" dirty="0" err="1"/>
              <a:t>Differential</a:t>
            </a:r>
            <a:r>
              <a:rPr lang="da-DK" dirty="0"/>
              <a:t> Sentinel-1 </a:t>
            </a:r>
            <a:r>
              <a:rPr lang="da-DK" dirty="0" err="1"/>
              <a:t>interferogram</a:t>
            </a:r>
            <a:r>
              <a:rPr lang="da-DK" dirty="0"/>
              <a:t> (</a:t>
            </a:r>
            <a:r>
              <a:rPr lang="da-DK" dirty="0" err="1"/>
              <a:t>wrapped</a:t>
            </a:r>
            <a:r>
              <a:rPr lang="da-DK" dirty="0"/>
              <a:t> </a:t>
            </a:r>
            <a:r>
              <a:rPr lang="da-DK" dirty="0" err="1"/>
              <a:t>phase</a:t>
            </a:r>
            <a:r>
              <a:rPr lang="da-DK" dirty="0"/>
              <a:t>) 17 Dec. 2016 – 23 Dec. 2016, </a:t>
            </a:r>
            <a:r>
              <a:rPr lang="da-DK" dirty="0" err="1"/>
              <a:t>B</a:t>
            </a:r>
            <a:r>
              <a:rPr lang="da-DK" baseline="-25000" dirty="0" err="1"/>
              <a:t>n</a:t>
            </a:r>
            <a:r>
              <a:rPr lang="da-DK" dirty="0"/>
              <a:t>= -6 m, </a:t>
            </a:r>
            <a:r>
              <a:rPr lang="da-DK" dirty="0" err="1"/>
              <a:t>B</a:t>
            </a:r>
            <a:r>
              <a:rPr lang="da-DK" baseline="-25000" dirty="0" err="1"/>
              <a:t>temp</a:t>
            </a:r>
            <a:r>
              <a:rPr lang="da-DK" dirty="0"/>
              <a:t>=6 </a:t>
            </a:r>
            <a:r>
              <a:rPr lang="da-DK" dirty="0" err="1"/>
              <a:t>days</a:t>
            </a:r>
            <a:endParaRPr lang="da-DK" dirty="0"/>
          </a:p>
        </p:txBody>
      </p:sp>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10080" t="29841" b="19760"/>
          <a:stretch/>
        </p:blipFill>
        <p:spPr>
          <a:xfrm>
            <a:off x="3995936" y="5890094"/>
            <a:ext cx="4608512" cy="430503"/>
          </a:xfrm>
          <a:prstGeom prst="rect">
            <a:avLst/>
          </a:prstGeom>
          <a:solidFill>
            <a:schemeClr val="bg1"/>
          </a:solidFill>
        </p:spPr>
      </p:pic>
      <p:sp>
        <p:nvSpPr>
          <p:cNvPr id="14" name="TextBox 13"/>
          <p:cNvSpPr txBox="1"/>
          <p:nvPr/>
        </p:nvSpPr>
        <p:spPr>
          <a:xfrm>
            <a:off x="8128148" y="5890094"/>
            <a:ext cx="607760" cy="307777"/>
          </a:xfrm>
          <a:prstGeom prst="rect">
            <a:avLst/>
          </a:prstGeom>
          <a:noFill/>
        </p:spPr>
        <p:txBody>
          <a:bodyPr wrap="square" rtlCol="0">
            <a:spAutoFit/>
          </a:bodyPr>
          <a:lstStyle/>
          <a:p>
            <a:r>
              <a:rPr lang="en-US" sz="1400" dirty="0"/>
              <a:t>rad</a:t>
            </a:r>
          </a:p>
        </p:txBody>
      </p:sp>
    </p:spTree>
    <p:extLst>
      <p:ext uri="{BB962C8B-B14F-4D97-AF65-F5344CB8AC3E}">
        <p14:creationId xmlns:p14="http://schemas.microsoft.com/office/powerpoint/2010/main" val="1639716807"/>
      </p:ext>
    </p:extLst>
  </p:cSld>
  <p:clrMapOvr>
    <a:masterClrMapping/>
  </p:clrMapOvr>
  <mc:AlternateContent xmlns:mc="http://schemas.openxmlformats.org/markup-compatibility/2006" xmlns:p14="http://schemas.microsoft.com/office/powerpoint/2010/main">
    <mc:Choice Requires="p14">
      <p:transition spd="slow" p14:dur="2000" advTm="55543"/>
    </mc:Choice>
    <mc:Fallback xmlns="">
      <p:transition spd="slow" advTm="55543"/>
    </mc:Fallback>
  </mc:AlternateContent>
  <p:extLst mod="1"/>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03318"/>
            <a:ext cx="7772400" cy="755482"/>
          </a:xfrm>
        </p:spPr>
        <p:txBody>
          <a:bodyPr/>
          <a:lstStyle/>
          <a:p>
            <a:r>
              <a:rPr lang="en-US" dirty="0"/>
              <a:t>Atmospheric propagation delay</a:t>
            </a:r>
          </a:p>
        </p:txBody>
      </p:sp>
      <p:sp>
        <p:nvSpPr>
          <p:cNvPr id="4" name="Slide Number Placeholder 3"/>
          <p:cNvSpPr>
            <a:spLocks noGrp="1"/>
          </p:cNvSpPr>
          <p:nvPr>
            <p:ph type="sldNum" sz="quarter" idx="12"/>
          </p:nvPr>
        </p:nvSpPr>
        <p:spPr>
          <a:xfrm>
            <a:off x="393576" y="6492498"/>
            <a:ext cx="306000" cy="306000"/>
          </a:xfrm>
        </p:spPr>
        <p:txBody>
          <a:bodyPr/>
          <a:lstStyle/>
          <a:p>
            <a:fld id="{103EA872-A674-449B-A120-B97244F8E91D}" type="slidenum">
              <a:rPr lang="da-DK" smtClean="0"/>
              <a:pPr/>
              <a:t>32</a:t>
            </a:fld>
            <a:endParaRPr lang="da-DK" dirty="0"/>
          </a:p>
        </p:txBody>
      </p:sp>
      <p:graphicFrame>
        <p:nvGraphicFramePr>
          <p:cNvPr id="22" name="Object 21"/>
          <p:cNvGraphicFramePr>
            <a:graphicFrameLocks noChangeAspect="1"/>
          </p:cNvGraphicFramePr>
          <p:nvPr>
            <p:extLst/>
          </p:nvPr>
        </p:nvGraphicFramePr>
        <p:xfrm>
          <a:off x="4357688" y="4356100"/>
          <a:ext cx="4205287" cy="933450"/>
        </p:xfrm>
        <a:graphic>
          <a:graphicData uri="http://schemas.openxmlformats.org/presentationml/2006/ole">
            <mc:AlternateContent xmlns:mc="http://schemas.openxmlformats.org/markup-compatibility/2006">
              <mc:Choice xmlns:v="urn:schemas-microsoft-com:vml" Requires="v">
                <p:oleObj spid="_x0000_s29782" name="Equation" r:id="rId4" imgW="2286000" imgH="507960" progId="Equation.3">
                  <p:embed/>
                </p:oleObj>
              </mc:Choice>
              <mc:Fallback>
                <p:oleObj name="Equation" r:id="rId4" imgW="2286000" imgH="507960" progId="Equation.3">
                  <p:embed/>
                  <p:pic>
                    <p:nvPicPr>
                      <p:cNvPr id="0" name=""/>
                      <p:cNvPicPr/>
                      <p:nvPr/>
                    </p:nvPicPr>
                    <p:blipFill>
                      <a:blip r:embed="rId5"/>
                      <a:stretch>
                        <a:fillRect/>
                      </a:stretch>
                    </p:blipFill>
                    <p:spPr>
                      <a:xfrm>
                        <a:off x="4357688" y="4356100"/>
                        <a:ext cx="4205287" cy="933450"/>
                      </a:xfrm>
                      <a:prstGeom prst="rect">
                        <a:avLst/>
                      </a:prstGeom>
                    </p:spPr>
                  </p:pic>
                </p:oleObj>
              </mc:Fallback>
            </mc:AlternateContent>
          </a:graphicData>
        </a:graphic>
      </p:graphicFrame>
      <p:sp>
        <p:nvSpPr>
          <p:cNvPr id="23" name="Oval 22"/>
          <p:cNvSpPr/>
          <p:nvPr/>
        </p:nvSpPr>
        <p:spPr>
          <a:xfrm>
            <a:off x="4369470" y="4513513"/>
            <a:ext cx="792088" cy="648072"/>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Oval 23"/>
          <p:cNvSpPr/>
          <p:nvPr/>
        </p:nvSpPr>
        <p:spPr>
          <a:xfrm>
            <a:off x="7236296" y="4472696"/>
            <a:ext cx="1080120" cy="648072"/>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4590882" y="5580529"/>
            <a:ext cx="1584176" cy="584775"/>
          </a:xfrm>
          <a:prstGeom prst="rect">
            <a:avLst/>
          </a:prstGeom>
          <a:noFill/>
          <a:ln>
            <a:noFill/>
          </a:ln>
        </p:spPr>
        <p:txBody>
          <a:bodyPr wrap="square" rtlCol="0">
            <a:spAutoFit/>
          </a:bodyPr>
          <a:lstStyle/>
          <a:p>
            <a:r>
              <a:rPr lang="en-US" dirty="0"/>
              <a:t>Excess path (delay)</a:t>
            </a:r>
          </a:p>
        </p:txBody>
      </p:sp>
      <p:sp>
        <p:nvSpPr>
          <p:cNvPr id="26" name="TextBox 25"/>
          <p:cNvSpPr txBox="1"/>
          <p:nvPr/>
        </p:nvSpPr>
        <p:spPr>
          <a:xfrm>
            <a:off x="7317313" y="5591612"/>
            <a:ext cx="1431776" cy="369332"/>
          </a:xfrm>
          <a:prstGeom prst="rect">
            <a:avLst/>
          </a:prstGeom>
          <a:noFill/>
          <a:ln>
            <a:noFill/>
          </a:ln>
        </p:spPr>
        <p:txBody>
          <a:bodyPr wrap="square" rtlCol="0">
            <a:spAutoFit/>
          </a:bodyPr>
          <a:lstStyle/>
          <a:p>
            <a:r>
              <a:rPr lang="en-US" dirty="0"/>
              <a:t>Refractivity</a:t>
            </a:r>
          </a:p>
        </p:txBody>
      </p:sp>
      <p:cxnSp>
        <p:nvCxnSpPr>
          <p:cNvPr id="27" name="Straight Arrow Connector 26"/>
          <p:cNvCxnSpPr>
            <a:stCxn id="23" idx="4"/>
          </p:cNvCxnSpPr>
          <p:nvPr/>
        </p:nvCxnSpPr>
        <p:spPr>
          <a:xfrm>
            <a:off x="4765514" y="5161585"/>
            <a:ext cx="72622" cy="35697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stCxn id="24" idx="4"/>
          </p:cNvCxnSpPr>
          <p:nvPr/>
        </p:nvCxnSpPr>
        <p:spPr>
          <a:xfrm flipH="1">
            <a:off x="7557058" y="5120768"/>
            <a:ext cx="219298" cy="43520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aphicFrame>
        <p:nvGraphicFramePr>
          <p:cNvPr id="29" name="Object 28"/>
          <p:cNvGraphicFramePr>
            <a:graphicFrameLocks noChangeAspect="1"/>
          </p:cNvGraphicFramePr>
          <p:nvPr>
            <p:extLst/>
          </p:nvPr>
        </p:nvGraphicFramePr>
        <p:xfrm>
          <a:off x="4657774" y="3803589"/>
          <a:ext cx="1844675" cy="392113"/>
        </p:xfrm>
        <a:graphic>
          <a:graphicData uri="http://schemas.openxmlformats.org/presentationml/2006/ole">
            <mc:AlternateContent xmlns:mc="http://schemas.openxmlformats.org/markup-compatibility/2006">
              <mc:Choice xmlns:v="urn:schemas-microsoft-com:vml" Requires="v">
                <p:oleObj spid="_x0000_s29783" name="Equation" r:id="rId6" imgW="1079280" imgH="228600" progId="Equation.3">
                  <p:embed/>
                </p:oleObj>
              </mc:Choice>
              <mc:Fallback>
                <p:oleObj name="Equation" r:id="rId6" imgW="1079280" imgH="228600" progId="Equation.3">
                  <p:embed/>
                  <p:pic>
                    <p:nvPicPr>
                      <p:cNvPr id="0" name=""/>
                      <p:cNvPicPr/>
                      <p:nvPr/>
                    </p:nvPicPr>
                    <p:blipFill>
                      <a:blip r:embed="rId7"/>
                      <a:stretch>
                        <a:fillRect/>
                      </a:stretch>
                    </p:blipFill>
                    <p:spPr>
                      <a:xfrm>
                        <a:off x="4657774" y="3803589"/>
                        <a:ext cx="1844675" cy="392113"/>
                      </a:xfrm>
                      <a:prstGeom prst="rect">
                        <a:avLst/>
                      </a:prstGeom>
                    </p:spPr>
                  </p:pic>
                </p:oleObj>
              </mc:Fallback>
            </mc:AlternateContent>
          </a:graphicData>
        </a:graphic>
      </p:graphicFrame>
      <p:grpSp>
        <p:nvGrpSpPr>
          <p:cNvPr id="102" name="Group 101"/>
          <p:cNvGrpSpPr/>
          <p:nvPr/>
        </p:nvGrpSpPr>
        <p:grpSpPr>
          <a:xfrm>
            <a:off x="362503" y="1124744"/>
            <a:ext cx="3993473" cy="4887987"/>
            <a:chOff x="318379" y="1158452"/>
            <a:chExt cx="3993473" cy="4887987"/>
          </a:xfrm>
        </p:grpSpPr>
        <p:grpSp>
          <p:nvGrpSpPr>
            <p:cNvPr id="21" name="Group 20"/>
            <p:cNvGrpSpPr/>
            <p:nvPr/>
          </p:nvGrpSpPr>
          <p:grpSpPr>
            <a:xfrm>
              <a:off x="654252" y="2071474"/>
              <a:ext cx="3657600" cy="3657600"/>
              <a:chOff x="2509410" y="2064215"/>
              <a:chExt cx="3657600" cy="3657600"/>
            </a:xfrm>
          </p:grpSpPr>
          <p:sp>
            <p:nvSpPr>
              <p:cNvPr id="12" name="Oval 11"/>
              <p:cNvSpPr/>
              <p:nvPr/>
            </p:nvSpPr>
            <p:spPr bwMode="auto">
              <a:xfrm>
                <a:off x="2509410" y="2064215"/>
                <a:ext cx="3657600" cy="3657600"/>
              </a:xfrm>
              <a:prstGeom prst="ellipse">
                <a:avLst/>
              </a:prstGeom>
              <a:solidFill>
                <a:schemeClr val="accent4">
                  <a:lumMod val="75000"/>
                </a:schemeClr>
              </a:solidFill>
              <a:ln w="9525" cap="flat" cmpd="sng" algn="ctr">
                <a:solidFill>
                  <a:schemeClr val="tx1"/>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13" name="Oval 12"/>
              <p:cNvSpPr/>
              <p:nvPr/>
            </p:nvSpPr>
            <p:spPr bwMode="auto">
              <a:xfrm>
                <a:off x="2860968" y="2429977"/>
                <a:ext cx="2926080" cy="2926080"/>
              </a:xfrm>
              <a:prstGeom prst="ellipse">
                <a:avLst/>
              </a:prstGeom>
              <a:solidFill>
                <a:schemeClr val="accent4">
                  <a:lumMod val="60000"/>
                  <a:lumOff val="40000"/>
                </a:schemeClr>
              </a:solidFill>
              <a:ln w="9525" cap="flat" cmpd="sng" algn="ctr">
                <a:solidFill>
                  <a:schemeClr val="tx1"/>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14" name="Oval 13"/>
              <p:cNvSpPr/>
              <p:nvPr/>
            </p:nvSpPr>
            <p:spPr bwMode="auto">
              <a:xfrm>
                <a:off x="3181008" y="2750016"/>
                <a:ext cx="2286000" cy="2286000"/>
              </a:xfrm>
              <a:prstGeom prst="ellipse">
                <a:avLst/>
              </a:prstGeom>
              <a:solidFill>
                <a:schemeClr val="accent4">
                  <a:lumMod val="40000"/>
                  <a:lumOff val="60000"/>
                </a:schemeClr>
              </a:solidFill>
              <a:ln w="9525" cap="flat" cmpd="sng" algn="ctr">
                <a:solidFill>
                  <a:schemeClr val="tx1"/>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15" name="Oval 14"/>
              <p:cNvSpPr/>
              <p:nvPr/>
            </p:nvSpPr>
            <p:spPr bwMode="auto">
              <a:xfrm>
                <a:off x="3482760" y="3045342"/>
                <a:ext cx="1682496" cy="1679848"/>
              </a:xfrm>
              <a:prstGeom prst="ellipse">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pic>
            <p:nvPicPr>
              <p:cNvPr id="16" name="Picture 15"/>
              <p:cNvPicPr>
                <a:picLocks noChangeAspect="1"/>
              </p:cNvPicPr>
              <p:nvPr/>
            </p:nvPicPr>
            <p:blipFill rotWithShape="1">
              <a:blip r:embed="rId8" cstate="print">
                <a:extLst>
                  <a:ext uri="{28A0092B-C50C-407E-A947-70E740481C1C}">
                    <a14:useLocalDpi xmlns:a14="http://schemas.microsoft.com/office/drawing/2010/main" val="0"/>
                  </a:ext>
                </a:extLst>
              </a:blip>
              <a:srcRect b="-4603"/>
              <a:stretch/>
            </p:blipFill>
            <p:spPr>
              <a:xfrm>
                <a:off x="3736112" y="3292780"/>
                <a:ext cx="1175792" cy="1224136"/>
              </a:xfrm>
              <a:prstGeom prst="rect">
                <a:avLst/>
              </a:prstGeom>
            </p:spPr>
          </p:pic>
        </p:grpSp>
        <p:cxnSp>
          <p:nvCxnSpPr>
            <p:cNvPr id="31" name="Straight Connector 30"/>
            <p:cNvCxnSpPr>
              <a:endCxn id="41" idx="1"/>
            </p:cNvCxnSpPr>
            <p:nvPr/>
          </p:nvCxnSpPr>
          <p:spPr bwMode="auto">
            <a:xfrm flipH="1" flipV="1">
              <a:off x="354321" y="2291885"/>
              <a:ext cx="1650513" cy="1280318"/>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Straight Connector 34"/>
            <p:cNvCxnSpPr/>
            <p:nvPr/>
          </p:nvCxnSpPr>
          <p:spPr bwMode="auto">
            <a:xfrm flipV="1">
              <a:off x="962130" y="2754601"/>
              <a:ext cx="92258" cy="119409"/>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Straight Connector 35"/>
            <p:cNvCxnSpPr/>
            <p:nvPr/>
          </p:nvCxnSpPr>
          <p:spPr bwMode="auto">
            <a:xfrm flipV="1">
              <a:off x="1247251" y="2972781"/>
              <a:ext cx="92258" cy="119409"/>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Straight Connector 36"/>
            <p:cNvCxnSpPr/>
            <p:nvPr/>
          </p:nvCxnSpPr>
          <p:spPr bwMode="auto">
            <a:xfrm flipV="1">
              <a:off x="1503694" y="3163402"/>
              <a:ext cx="92258" cy="119409"/>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 name="Straight Connector 37"/>
            <p:cNvCxnSpPr/>
            <p:nvPr/>
          </p:nvCxnSpPr>
          <p:spPr bwMode="auto">
            <a:xfrm flipV="1">
              <a:off x="1732300" y="3333585"/>
              <a:ext cx="92258" cy="119409"/>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Straight Connector 38"/>
            <p:cNvCxnSpPr/>
            <p:nvPr/>
          </p:nvCxnSpPr>
          <p:spPr bwMode="auto">
            <a:xfrm flipV="1">
              <a:off x="318379" y="2239197"/>
              <a:ext cx="92258" cy="119409"/>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1" name="TextBox 40"/>
            <p:cNvSpPr txBox="1"/>
            <p:nvPr/>
          </p:nvSpPr>
          <p:spPr>
            <a:xfrm rot="18724627">
              <a:off x="175972" y="1752082"/>
              <a:ext cx="1081326" cy="276999"/>
            </a:xfrm>
            <a:prstGeom prst="rect">
              <a:avLst/>
            </a:prstGeom>
            <a:noFill/>
          </p:spPr>
          <p:txBody>
            <a:bodyPr wrap="square" rtlCol="0">
              <a:spAutoFit/>
            </a:bodyPr>
            <a:lstStyle/>
            <a:p>
              <a:r>
                <a:rPr lang="en-US" sz="1200" dirty="0"/>
                <a:t>800 km</a:t>
              </a:r>
            </a:p>
          </p:txBody>
        </p:sp>
        <p:sp>
          <p:nvSpPr>
            <p:cNvPr id="42" name="TextBox 41"/>
            <p:cNvSpPr txBox="1"/>
            <p:nvPr/>
          </p:nvSpPr>
          <p:spPr>
            <a:xfrm rot="18724627">
              <a:off x="701929" y="2215851"/>
              <a:ext cx="1081326" cy="276999"/>
            </a:xfrm>
            <a:prstGeom prst="rect">
              <a:avLst/>
            </a:prstGeom>
            <a:noFill/>
          </p:spPr>
          <p:txBody>
            <a:bodyPr wrap="square" rtlCol="0">
              <a:spAutoFit/>
            </a:bodyPr>
            <a:lstStyle/>
            <a:p>
              <a:r>
                <a:rPr lang="en-US" sz="1200" dirty="0"/>
                <a:t>600 km</a:t>
              </a:r>
            </a:p>
          </p:txBody>
        </p:sp>
        <p:sp>
          <p:nvSpPr>
            <p:cNvPr id="43" name="TextBox 42"/>
            <p:cNvSpPr txBox="1"/>
            <p:nvPr/>
          </p:nvSpPr>
          <p:spPr>
            <a:xfrm rot="18724627">
              <a:off x="1562026" y="2812629"/>
              <a:ext cx="1081326" cy="276999"/>
            </a:xfrm>
            <a:prstGeom prst="rect">
              <a:avLst/>
            </a:prstGeom>
            <a:noFill/>
          </p:spPr>
          <p:txBody>
            <a:bodyPr wrap="square" rtlCol="0">
              <a:spAutoFit/>
            </a:bodyPr>
            <a:lstStyle/>
            <a:p>
              <a:r>
                <a:rPr lang="en-US" sz="1200" dirty="0"/>
                <a:t>20 km</a:t>
              </a:r>
            </a:p>
          </p:txBody>
        </p:sp>
        <p:sp>
          <p:nvSpPr>
            <p:cNvPr id="44" name="TextBox 43"/>
            <p:cNvSpPr txBox="1"/>
            <p:nvPr/>
          </p:nvSpPr>
          <p:spPr>
            <a:xfrm rot="18724627">
              <a:off x="1303412" y="2626819"/>
              <a:ext cx="1081326" cy="276999"/>
            </a:xfrm>
            <a:prstGeom prst="rect">
              <a:avLst/>
            </a:prstGeom>
            <a:noFill/>
          </p:spPr>
          <p:txBody>
            <a:bodyPr wrap="square" rtlCol="0">
              <a:spAutoFit/>
            </a:bodyPr>
            <a:lstStyle/>
            <a:p>
              <a:r>
                <a:rPr lang="en-US" sz="1200" dirty="0"/>
                <a:t>50 km</a:t>
              </a:r>
            </a:p>
          </p:txBody>
        </p:sp>
        <p:sp>
          <p:nvSpPr>
            <p:cNvPr id="45" name="TextBox 44"/>
            <p:cNvSpPr txBox="1"/>
            <p:nvPr/>
          </p:nvSpPr>
          <p:spPr>
            <a:xfrm rot="18724627">
              <a:off x="1053271" y="2428719"/>
              <a:ext cx="1081326" cy="276999"/>
            </a:xfrm>
            <a:prstGeom prst="rect">
              <a:avLst/>
            </a:prstGeom>
            <a:noFill/>
          </p:spPr>
          <p:txBody>
            <a:bodyPr wrap="square" rtlCol="0">
              <a:spAutoFit/>
            </a:bodyPr>
            <a:lstStyle/>
            <a:p>
              <a:r>
                <a:rPr lang="en-US" sz="1200" dirty="0"/>
                <a:t>100 km</a:t>
              </a:r>
            </a:p>
          </p:txBody>
        </p:sp>
        <p:sp>
          <p:nvSpPr>
            <p:cNvPr id="48" name="TextBox 47"/>
            <p:cNvSpPr txBox="1"/>
            <p:nvPr/>
          </p:nvSpPr>
          <p:spPr>
            <a:xfrm>
              <a:off x="2010933" y="4439111"/>
              <a:ext cx="1108800" cy="246221"/>
            </a:xfrm>
            <a:prstGeom prst="rect">
              <a:avLst/>
            </a:prstGeom>
            <a:noFill/>
          </p:spPr>
          <p:txBody>
            <a:bodyPr wrap="square" rtlCol="0">
              <a:spAutoFit/>
            </a:bodyPr>
            <a:lstStyle/>
            <a:p>
              <a:r>
                <a:rPr lang="en-US" sz="1000" dirty="0"/>
                <a:t>Troposphere</a:t>
              </a:r>
            </a:p>
          </p:txBody>
        </p:sp>
        <p:sp>
          <p:nvSpPr>
            <p:cNvPr id="49" name="TextBox 48"/>
            <p:cNvSpPr txBox="1"/>
            <p:nvPr/>
          </p:nvSpPr>
          <p:spPr>
            <a:xfrm>
              <a:off x="1998057" y="4736078"/>
              <a:ext cx="1058689" cy="246221"/>
            </a:xfrm>
            <a:prstGeom prst="rect">
              <a:avLst/>
            </a:prstGeom>
            <a:noFill/>
          </p:spPr>
          <p:txBody>
            <a:bodyPr wrap="square" rtlCol="0">
              <a:spAutoFit/>
            </a:bodyPr>
            <a:lstStyle/>
            <a:p>
              <a:r>
                <a:rPr lang="en-US" sz="1000" dirty="0"/>
                <a:t>Stratosphere</a:t>
              </a:r>
            </a:p>
          </p:txBody>
        </p:sp>
        <p:sp>
          <p:nvSpPr>
            <p:cNvPr id="50" name="TextBox 49"/>
            <p:cNvSpPr txBox="1"/>
            <p:nvPr/>
          </p:nvSpPr>
          <p:spPr>
            <a:xfrm>
              <a:off x="2026620" y="5065515"/>
              <a:ext cx="1108800" cy="246221"/>
            </a:xfrm>
            <a:prstGeom prst="rect">
              <a:avLst/>
            </a:prstGeom>
            <a:noFill/>
          </p:spPr>
          <p:txBody>
            <a:bodyPr wrap="square" rtlCol="0">
              <a:spAutoFit/>
            </a:bodyPr>
            <a:lstStyle/>
            <a:p>
              <a:r>
                <a:rPr lang="en-US" sz="1000" dirty="0"/>
                <a:t>Mesosphere</a:t>
              </a:r>
            </a:p>
          </p:txBody>
        </p:sp>
        <p:sp>
          <p:nvSpPr>
            <p:cNvPr id="51" name="TextBox 50"/>
            <p:cNvSpPr txBox="1"/>
            <p:nvPr/>
          </p:nvSpPr>
          <p:spPr>
            <a:xfrm>
              <a:off x="1973001" y="5368581"/>
              <a:ext cx="1108800" cy="246221"/>
            </a:xfrm>
            <a:prstGeom prst="rect">
              <a:avLst/>
            </a:prstGeom>
            <a:noFill/>
          </p:spPr>
          <p:txBody>
            <a:bodyPr wrap="square" rtlCol="0">
              <a:spAutoFit/>
            </a:bodyPr>
            <a:lstStyle/>
            <a:p>
              <a:r>
                <a:rPr lang="en-US" sz="1000" dirty="0" err="1"/>
                <a:t>Termosphere</a:t>
              </a:r>
              <a:endParaRPr lang="en-US" sz="1000" dirty="0"/>
            </a:p>
          </p:txBody>
        </p:sp>
        <p:sp>
          <p:nvSpPr>
            <p:cNvPr id="52" name="TextBox 51"/>
            <p:cNvSpPr txBox="1"/>
            <p:nvPr/>
          </p:nvSpPr>
          <p:spPr>
            <a:xfrm>
              <a:off x="2045685" y="5713772"/>
              <a:ext cx="1108800" cy="246221"/>
            </a:xfrm>
            <a:prstGeom prst="rect">
              <a:avLst/>
            </a:prstGeom>
            <a:noFill/>
          </p:spPr>
          <p:txBody>
            <a:bodyPr wrap="square" rtlCol="0">
              <a:spAutoFit/>
            </a:bodyPr>
            <a:lstStyle/>
            <a:p>
              <a:r>
                <a:rPr lang="en-US" sz="1000" dirty="0"/>
                <a:t>Exosphere</a:t>
              </a:r>
            </a:p>
          </p:txBody>
        </p:sp>
        <p:cxnSp>
          <p:nvCxnSpPr>
            <p:cNvPr id="55" name="Straight Connector 54"/>
            <p:cNvCxnSpPr>
              <a:stCxn id="14" idx="3"/>
            </p:cNvCxnSpPr>
            <p:nvPr/>
          </p:nvCxnSpPr>
          <p:spPr bwMode="auto">
            <a:xfrm flipH="1">
              <a:off x="320512" y="4708498"/>
              <a:ext cx="1340115" cy="1337941"/>
            </a:xfrm>
            <a:prstGeom prst="line">
              <a:avLst/>
            </a:prstGeom>
            <a:solidFill>
              <a:schemeClr val="accent1"/>
            </a:solidFill>
            <a:ln w="9525"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6" name="TextBox 55"/>
            <p:cNvSpPr txBox="1"/>
            <p:nvPr/>
          </p:nvSpPr>
          <p:spPr>
            <a:xfrm rot="18896023">
              <a:off x="279236" y="5206581"/>
              <a:ext cx="1108800" cy="246221"/>
            </a:xfrm>
            <a:prstGeom prst="rect">
              <a:avLst/>
            </a:prstGeom>
            <a:noFill/>
          </p:spPr>
          <p:txBody>
            <a:bodyPr wrap="square" rtlCol="0">
              <a:spAutoFit/>
            </a:bodyPr>
            <a:lstStyle/>
            <a:p>
              <a:r>
                <a:rPr lang="en-US" sz="1000" dirty="0"/>
                <a:t>Ionosphere</a:t>
              </a:r>
            </a:p>
          </p:txBody>
        </p:sp>
        <p:sp>
          <p:nvSpPr>
            <p:cNvPr id="58" name="TextBox 57"/>
            <p:cNvSpPr txBox="1"/>
            <p:nvPr/>
          </p:nvSpPr>
          <p:spPr>
            <a:xfrm rot="18662043">
              <a:off x="396928" y="1700347"/>
              <a:ext cx="1545456" cy="461665"/>
            </a:xfrm>
            <a:prstGeom prst="rect">
              <a:avLst/>
            </a:prstGeom>
            <a:noFill/>
          </p:spPr>
          <p:txBody>
            <a:bodyPr wrap="square" rtlCol="0">
              <a:spAutoFit/>
            </a:bodyPr>
            <a:lstStyle/>
            <a:p>
              <a:r>
                <a:rPr lang="en-US" sz="1200" b="1" dirty="0"/>
                <a:t>Sentinel-1a,b (~700 km)</a:t>
              </a:r>
            </a:p>
          </p:txBody>
        </p:sp>
        <p:cxnSp>
          <p:nvCxnSpPr>
            <p:cNvPr id="59" name="Straight Connector 58"/>
            <p:cNvCxnSpPr/>
            <p:nvPr/>
          </p:nvCxnSpPr>
          <p:spPr bwMode="auto">
            <a:xfrm flipV="1">
              <a:off x="611560" y="2473216"/>
              <a:ext cx="92258" cy="119409"/>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61" name="Straight Arrow Connector 60"/>
          <p:cNvCxnSpPr/>
          <p:nvPr/>
        </p:nvCxnSpPr>
        <p:spPr bwMode="auto">
          <a:xfrm flipH="1" flipV="1">
            <a:off x="5441278" y="1267100"/>
            <a:ext cx="52" cy="2038658"/>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 name="Straight Arrow Connector 64"/>
          <p:cNvCxnSpPr/>
          <p:nvPr/>
        </p:nvCxnSpPr>
        <p:spPr bwMode="auto">
          <a:xfrm>
            <a:off x="5441330" y="3321256"/>
            <a:ext cx="3104274" cy="14703"/>
          </a:xfrm>
          <a:prstGeom prst="straightConnector1">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9" name="Oval 68"/>
          <p:cNvSpPr/>
          <p:nvPr/>
        </p:nvSpPr>
        <p:spPr bwMode="auto">
          <a:xfrm>
            <a:off x="5395558" y="1639139"/>
            <a:ext cx="91440" cy="88319"/>
          </a:xfrm>
          <a:prstGeom prst="ellipse">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80" name="TextBox 79"/>
          <p:cNvSpPr txBox="1"/>
          <p:nvPr/>
        </p:nvSpPr>
        <p:spPr>
          <a:xfrm>
            <a:off x="4720702" y="3016366"/>
            <a:ext cx="695765" cy="276999"/>
          </a:xfrm>
          <a:prstGeom prst="rect">
            <a:avLst/>
          </a:prstGeom>
          <a:noFill/>
        </p:spPr>
        <p:txBody>
          <a:bodyPr wrap="square" rtlCol="0">
            <a:spAutoFit/>
          </a:bodyPr>
          <a:lstStyle/>
          <a:p>
            <a:r>
              <a:rPr lang="en-US" sz="1200" dirty="0"/>
              <a:t>h(</a:t>
            </a:r>
            <a:r>
              <a:rPr lang="en-US" sz="1200" dirty="0" err="1"/>
              <a:t>x,y</a:t>
            </a:r>
            <a:r>
              <a:rPr lang="en-US" sz="1200" dirty="0"/>
              <a:t>)</a:t>
            </a:r>
          </a:p>
        </p:txBody>
      </p:sp>
      <p:sp>
        <p:nvSpPr>
          <p:cNvPr id="81" name="TextBox 80"/>
          <p:cNvSpPr txBox="1"/>
          <p:nvPr/>
        </p:nvSpPr>
        <p:spPr>
          <a:xfrm>
            <a:off x="4901671" y="2099968"/>
            <a:ext cx="695765" cy="276999"/>
          </a:xfrm>
          <a:prstGeom prst="rect">
            <a:avLst/>
          </a:prstGeom>
          <a:noFill/>
        </p:spPr>
        <p:txBody>
          <a:bodyPr wrap="square" rtlCol="0">
            <a:spAutoFit/>
          </a:bodyPr>
          <a:lstStyle/>
          <a:p>
            <a:r>
              <a:rPr lang="en-US" sz="1200" dirty="0" err="1"/>
              <a:t>h</a:t>
            </a:r>
            <a:r>
              <a:rPr lang="en-US" sz="1200" baseline="-25000" dirty="0" err="1"/>
              <a:t>top</a:t>
            </a:r>
            <a:endParaRPr lang="en-US" sz="1200" baseline="-25000" dirty="0"/>
          </a:p>
        </p:txBody>
      </p:sp>
      <p:sp>
        <p:nvSpPr>
          <p:cNvPr id="82" name="Rectangle 81"/>
          <p:cNvSpPr/>
          <p:nvPr/>
        </p:nvSpPr>
        <p:spPr>
          <a:xfrm>
            <a:off x="5182908" y="1196752"/>
            <a:ext cx="264816" cy="276999"/>
          </a:xfrm>
          <a:prstGeom prst="rect">
            <a:avLst/>
          </a:prstGeom>
        </p:spPr>
        <p:txBody>
          <a:bodyPr wrap="none">
            <a:spAutoFit/>
          </a:bodyPr>
          <a:lstStyle/>
          <a:p>
            <a:r>
              <a:rPr lang="en-US" sz="1200" dirty="0"/>
              <a:t>z</a:t>
            </a:r>
          </a:p>
        </p:txBody>
      </p:sp>
      <p:sp>
        <p:nvSpPr>
          <p:cNvPr id="83" name="Rectangle 82"/>
          <p:cNvSpPr/>
          <p:nvPr/>
        </p:nvSpPr>
        <p:spPr>
          <a:xfrm>
            <a:off x="5386194" y="1440884"/>
            <a:ext cx="502189" cy="276999"/>
          </a:xfrm>
          <a:prstGeom prst="rect">
            <a:avLst/>
          </a:prstGeom>
        </p:spPr>
        <p:txBody>
          <a:bodyPr wrap="none">
            <a:spAutoFit/>
          </a:bodyPr>
          <a:lstStyle/>
          <a:p>
            <a:r>
              <a:rPr lang="en-US" sz="1200" dirty="0"/>
              <a:t>SAR</a:t>
            </a:r>
          </a:p>
        </p:txBody>
      </p:sp>
      <p:sp>
        <p:nvSpPr>
          <p:cNvPr id="84" name="Rectangle 83"/>
          <p:cNvSpPr/>
          <p:nvPr/>
        </p:nvSpPr>
        <p:spPr>
          <a:xfrm>
            <a:off x="7099983" y="2040885"/>
            <a:ext cx="1626856" cy="276999"/>
          </a:xfrm>
          <a:prstGeom prst="rect">
            <a:avLst/>
          </a:prstGeom>
        </p:spPr>
        <p:txBody>
          <a:bodyPr wrap="none">
            <a:spAutoFit/>
          </a:bodyPr>
          <a:lstStyle/>
          <a:p>
            <a:r>
              <a:rPr lang="en-US" sz="1200" dirty="0"/>
              <a:t>Top of atmosphere</a:t>
            </a:r>
          </a:p>
        </p:txBody>
      </p:sp>
      <p:sp>
        <p:nvSpPr>
          <p:cNvPr id="87" name="Rectangle 86"/>
          <p:cNvSpPr/>
          <p:nvPr/>
        </p:nvSpPr>
        <p:spPr bwMode="auto">
          <a:xfrm>
            <a:off x="5460888" y="2313955"/>
            <a:ext cx="3084716" cy="1011487"/>
          </a:xfrm>
          <a:prstGeom prst="rect">
            <a:avLst/>
          </a:prstGeom>
          <a:solidFill>
            <a:schemeClr val="bg1">
              <a:lumMod val="95000"/>
              <a:alpha val="56000"/>
            </a:schemeClr>
          </a:solidFill>
          <a:ln w="9525" cap="flat" cmpd="sng" algn="ctr">
            <a:no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88" name="Rectangle 87"/>
          <p:cNvSpPr/>
          <p:nvPr/>
        </p:nvSpPr>
        <p:spPr>
          <a:xfrm>
            <a:off x="7509839" y="3079993"/>
            <a:ext cx="1217000" cy="276999"/>
          </a:xfrm>
          <a:prstGeom prst="rect">
            <a:avLst/>
          </a:prstGeom>
        </p:spPr>
        <p:txBody>
          <a:bodyPr wrap="none">
            <a:spAutoFit/>
          </a:bodyPr>
          <a:lstStyle/>
          <a:p>
            <a:r>
              <a:rPr lang="en-US" sz="1200" dirty="0"/>
              <a:t>Earth surface</a:t>
            </a:r>
          </a:p>
        </p:txBody>
      </p:sp>
      <p:sp>
        <p:nvSpPr>
          <p:cNvPr id="89" name="Isosceles Triangle 88"/>
          <p:cNvSpPr/>
          <p:nvPr/>
        </p:nvSpPr>
        <p:spPr bwMode="auto">
          <a:xfrm>
            <a:off x="6778486" y="3039613"/>
            <a:ext cx="792088" cy="282456"/>
          </a:xfrm>
          <a:prstGeom prst="triangle">
            <a:avLst/>
          </a:prstGeom>
          <a:noFill/>
          <a:ln w="9525" cap="flat" cmpd="sng" algn="ctr">
            <a:solidFill>
              <a:schemeClr val="tx1"/>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cxnSp>
        <p:nvCxnSpPr>
          <p:cNvPr id="90" name="Straight Connector 89"/>
          <p:cNvCxnSpPr/>
          <p:nvPr/>
        </p:nvCxnSpPr>
        <p:spPr bwMode="auto">
          <a:xfrm>
            <a:off x="5473607" y="1714524"/>
            <a:ext cx="1533897" cy="144307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1" name="Straight Arrow Connector 90"/>
          <p:cNvCxnSpPr/>
          <p:nvPr/>
        </p:nvCxnSpPr>
        <p:spPr bwMode="auto">
          <a:xfrm flipV="1">
            <a:off x="5297314" y="3157594"/>
            <a:ext cx="1710190" cy="4148"/>
          </a:xfrm>
          <a:prstGeom prst="straightConnector1">
            <a:avLst/>
          </a:prstGeom>
          <a:solidFill>
            <a:schemeClr val="accent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 name="Straight Arrow Connector 91"/>
          <p:cNvCxnSpPr/>
          <p:nvPr/>
        </p:nvCxnSpPr>
        <p:spPr bwMode="auto">
          <a:xfrm flipV="1">
            <a:off x="5315316" y="2284571"/>
            <a:ext cx="3217124" cy="10287"/>
          </a:xfrm>
          <a:prstGeom prst="straightConnector1">
            <a:avLst/>
          </a:prstGeom>
          <a:solidFill>
            <a:schemeClr val="accent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0" name="Arc 99"/>
          <p:cNvSpPr/>
          <p:nvPr/>
        </p:nvSpPr>
        <p:spPr bwMode="auto">
          <a:xfrm rot="7095701">
            <a:off x="4990524" y="1206344"/>
            <a:ext cx="914400" cy="914400"/>
          </a:xfrm>
          <a:prstGeom prst="arc">
            <a:avLst>
              <a:gd name="adj1" fmla="val 17161577"/>
              <a:gd name="adj2" fmla="val 20021716"/>
            </a:avLst>
          </a:prstGeom>
          <a:noFill/>
          <a:ln w="9525" cap="flat" cmpd="sng" algn="ctr">
            <a:solidFill>
              <a:schemeClr val="tx1"/>
            </a:solidFill>
            <a:prstDash val="solid"/>
            <a:round/>
            <a:headEnd type="triangl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graphicFrame>
        <p:nvGraphicFramePr>
          <p:cNvPr id="101" name="Object 100"/>
          <p:cNvGraphicFramePr>
            <a:graphicFrameLocks noChangeAspect="1"/>
          </p:cNvGraphicFramePr>
          <p:nvPr>
            <p:extLst/>
          </p:nvPr>
        </p:nvGraphicFramePr>
        <p:xfrm>
          <a:off x="5622247" y="2066258"/>
          <a:ext cx="279400" cy="228600"/>
        </p:xfrm>
        <a:graphic>
          <a:graphicData uri="http://schemas.openxmlformats.org/presentationml/2006/ole">
            <mc:AlternateContent xmlns:mc="http://schemas.openxmlformats.org/markup-compatibility/2006">
              <mc:Choice xmlns:v="urn:schemas-microsoft-com:vml" Requires="v">
                <p:oleObj spid="_x0000_s29784" name="Equation" r:id="rId9" imgW="279360" imgH="228600" progId="Equation.3">
                  <p:embed/>
                </p:oleObj>
              </mc:Choice>
              <mc:Fallback>
                <p:oleObj name="Equation" r:id="rId9" imgW="279360" imgH="228600" progId="Equation.3">
                  <p:embed/>
                  <p:pic>
                    <p:nvPicPr>
                      <p:cNvPr id="0" name=""/>
                      <p:cNvPicPr/>
                      <p:nvPr/>
                    </p:nvPicPr>
                    <p:blipFill>
                      <a:blip r:embed="rId10"/>
                      <a:stretch>
                        <a:fillRect/>
                      </a:stretch>
                    </p:blipFill>
                    <p:spPr>
                      <a:xfrm>
                        <a:off x="5622247" y="2066258"/>
                        <a:ext cx="279400" cy="228600"/>
                      </a:xfrm>
                      <a:prstGeom prst="rect">
                        <a:avLst/>
                      </a:prstGeom>
                    </p:spPr>
                  </p:pic>
                </p:oleObj>
              </mc:Fallback>
            </mc:AlternateContent>
          </a:graphicData>
        </a:graphic>
      </p:graphicFrame>
      <p:sp>
        <p:nvSpPr>
          <p:cNvPr id="103" name="Rectangle 102"/>
          <p:cNvSpPr/>
          <p:nvPr/>
        </p:nvSpPr>
        <p:spPr>
          <a:xfrm>
            <a:off x="6570195" y="3813318"/>
            <a:ext cx="2037737" cy="338554"/>
          </a:xfrm>
          <a:prstGeom prst="rect">
            <a:avLst/>
          </a:prstGeom>
        </p:spPr>
        <p:txBody>
          <a:bodyPr wrap="none">
            <a:spAutoFit/>
          </a:bodyPr>
          <a:lstStyle/>
          <a:p>
            <a:r>
              <a:rPr lang="en-US" dirty="0"/>
              <a:t>Propagation delay</a:t>
            </a:r>
          </a:p>
        </p:txBody>
      </p:sp>
      <p:sp>
        <p:nvSpPr>
          <p:cNvPr id="104" name="Rectangle 103"/>
          <p:cNvSpPr/>
          <p:nvPr/>
        </p:nvSpPr>
        <p:spPr>
          <a:xfrm>
            <a:off x="5652120" y="2450280"/>
            <a:ext cx="2808312" cy="461665"/>
          </a:xfrm>
          <a:prstGeom prst="rect">
            <a:avLst/>
          </a:prstGeom>
        </p:spPr>
        <p:txBody>
          <a:bodyPr wrap="square">
            <a:spAutoFit/>
          </a:bodyPr>
          <a:lstStyle/>
          <a:p>
            <a:r>
              <a:rPr lang="en-US" sz="1200" i="1" dirty="0"/>
              <a:t>Non-zero and spatially-variable refractivity N(</a:t>
            </a:r>
            <a:r>
              <a:rPr lang="en-US" sz="1200" i="1" dirty="0" err="1"/>
              <a:t>x,y,z</a:t>
            </a:r>
            <a:r>
              <a:rPr lang="en-US" sz="1200" i="1" dirty="0"/>
              <a:t>)</a:t>
            </a:r>
          </a:p>
        </p:txBody>
      </p:sp>
    </p:spTree>
    <p:extLst>
      <p:ext uri="{BB962C8B-B14F-4D97-AF65-F5344CB8AC3E}">
        <p14:creationId xmlns:p14="http://schemas.microsoft.com/office/powerpoint/2010/main" val="1550067853"/>
      </p:ext>
    </p:extLst>
  </p:cSld>
  <p:clrMapOvr>
    <a:masterClrMapping/>
  </p:clrMapOvr>
  <mc:AlternateContent xmlns:mc="http://schemas.openxmlformats.org/markup-compatibility/2006" xmlns:p14="http://schemas.microsoft.com/office/powerpoint/2010/main">
    <mc:Choice Requires="p14">
      <p:transition spd="slow" p14:dur="2000" advTm="61054"/>
    </mc:Choice>
    <mc:Fallback xmlns="">
      <p:transition spd="slow" advTm="61054"/>
    </mc:Fallback>
  </mc:AlternateContent>
  <p:extLst mod="1"/>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a:xfrm>
            <a:off x="609600" y="1295400"/>
            <a:ext cx="7850832" cy="838200"/>
          </a:xfrm>
        </p:spPr>
        <p:txBody>
          <a:bodyPr/>
          <a:lstStyle/>
          <a:p>
            <a:r>
              <a:rPr lang="da-DK"/>
              <a:t>DInSAR processing</a:t>
            </a:r>
            <a:endParaRPr lang="da-DK" dirty="0"/>
          </a:p>
        </p:txBody>
      </p:sp>
    </p:spTree>
    <p:custDataLst>
      <p:tags r:id="rId1"/>
    </p:custDataLst>
    <p:extLst>
      <p:ext uri="{BB962C8B-B14F-4D97-AF65-F5344CB8AC3E}">
        <p14:creationId xmlns:p14="http://schemas.microsoft.com/office/powerpoint/2010/main" val="535656863"/>
      </p:ext>
    </p:extLst>
  </p:cSld>
  <p:clrMapOvr>
    <a:masterClrMapping/>
  </p:clrMapOvr>
  <mc:AlternateContent xmlns:mc="http://schemas.openxmlformats.org/markup-compatibility/2006" xmlns:p14="http://schemas.microsoft.com/office/powerpoint/2010/main">
    <mc:Choice Requires="p14">
      <p:transition spd="slow" p14:dur="2000" advTm="10636"/>
    </mc:Choice>
    <mc:Fallback xmlns="">
      <p:transition spd="slow" advTm="10636"/>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566" y="645740"/>
            <a:ext cx="7772400" cy="507125"/>
          </a:xfrm>
        </p:spPr>
        <p:txBody>
          <a:bodyPr/>
          <a:lstStyle/>
          <a:p>
            <a:r>
              <a:rPr lang="en-US" dirty="0"/>
              <a:t>From theory to processing chain</a:t>
            </a:r>
          </a:p>
        </p:txBody>
      </p:sp>
      <p:sp>
        <p:nvSpPr>
          <p:cNvPr id="4" name="Slide Number Placeholder 3"/>
          <p:cNvSpPr>
            <a:spLocks noGrp="1"/>
          </p:cNvSpPr>
          <p:nvPr>
            <p:ph type="sldNum" sz="quarter" idx="12"/>
          </p:nvPr>
        </p:nvSpPr>
        <p:spPr/>
        <p:txBody>
          <a:bodyPr/>
          <a:lstStyle/>
          <a:p>
            <a:fld id="{103EA872-A674-449B-A120-B97244F8E91D}" type="slidenum">
              <a:rPr lang="da-DK" smtClean="0"/>
              <a:pPr/>
              <a:t>34</a:t>
            </a:fld>
            <a:endParaRPr lang="da-DK" dirty="0"/>
          </a:p>
        </p:txBody>
      </p:sp>
      <p:graphicFrame>
        <p:nvGraphicFramePr>
          <p:cNvPr id="3" name="Object 2"/>
          <p:cNvGraphicFramePr>
            <a:graphicFrameLocks noChangeAspect="1"/>
          </p:cNvGraphicFramePr>
          <p:nvPr>
            <p:extLst/>
          </p:nvPr>
        </p:nvGraphicFramePr>
        <p:xfrm>
          <a:off x="2063464" y="1484784"/>
          <a:ext cx="5642307" cy="720633"/>
        </p:xfrm>
        <a:graphic>
          <a:graphicData uri="http://schemas.openxmlformats.org/presentationml/2006/ole">
            <mc:AlternateContent xmlns:mc="http://schemas.openxmlformats.org/markup-compatibility/2006">
              <mc:Choice xmlns:v="urn:schemas-microsoft-com:vml" Requires="v">
                <p:oleObj spid="_x0000_s31818" name="Equation" r:id="rId4" imgW="3479760" imgH="444240" progId="Equation.DSMT4">
                  <p:embed/>
                </p:oleObj>
              </mc:Choice>
              <mc:Fallback>
                <p:oleObj name="Equation" r:id="rId4" imgW="3479760" imgH="444240" progId="Equation.DSMT4">
                  <p:embed/>
                  <p:pic>
                    <p:nvPicPr>
                      <p:cNvPr id="3" name="Object 2"/>
                      <p:cNvPicPr/>
                      <p:nvPr/>
                    </p:nvPicPr>
                    <p:blipFill>
                      <a:blip r:embed="rId5"/>
                      <a:stretch>
                        <a:fillRect/>
                      </a:stretch>
                    </p:blipFill>
                    <p:spPr>
                      <a:xfrm>
                        <a:off x="2063464" y="1484784"/>
                        <a:ext cx="5642307" cy="720633"/>
                      </a:xfrm>
                      <a:prstGeom prst="rect">
                        <a:avLst/>
                      </a:prstGeom>
                    </p:spPr>
                  </p:pic>
                </p:oleObj>
              </mc:Fallback>
            </mc:AlternateContent>
          </a:graphicData>
        </a:graphic>
      </p:graphicFrame>
      <p:sp>
        <p:nvSpPr>
          <p:cNvPr id="6" name="Equal 5"/>
          <p:cNvSpPr/>
          <p:nvPr/>
        </p:nvSpPr>
        <p:spPr bwMode="auto">
          <a:xfrm rot="5400000">
            <a:off x="3495692" y="2643630"/>
            <a:ext cx="286018" cy="263164"/>
          </a:xfrm>
          <a:prstGeom prst="mathEqual">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111" charset="0"/>
              <a:ea typeface="ＭＳ Ｐゴシック" pitchFamily="-111" charset="-128"/>
              <a:cs typeface="ＭＳ Ｐゴシック" pitchFamily="-111" charset="-128"/>
            </a:endParaRPr>
          </a:p>
        </p:txBody>
      </p:sp>
      <p:sp>
        <p:nvSpPr>
          <p:cNvPr id="7" name="Equal 6"/>
          <p:cNvSpPr/>
          <p:nvPr/>
        </p:nvSpPr>
        <p:spPr bwMode="auto">
          <a:xfrm rot="5400000">
            <a:off x="6520793" y="2708326"/>
            <a:ext cx="286018" cy="263164"/>
          </a:xfrm>
          <a:prstGeom prst="mathEqual">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111" charset="0"/>
              <a:ea typeface="ＭＳ Ｐゴシック" pitchFamily="-111" charset="-128"/>
              <a:cs typeface="ＭＳ Ｐゴシック" pitchFamily="-111" charset="-128"/>
            </a:endParaRPr>
          </a:p>
        </p:txBody>
      </p:sp>
      <p:sp>
        <p:nvSpPr>
          <p:cNvPr id="8" name="Equal 7"/>
          <p:cNvSpPr/>
          <p:nvPr/>
        </p:nvSpPr>
        <p:spPr bwMode="auto">
          <a:xfrm rot="5400000">
            <a:off x="5191926" y="2711809"/>
            <a:ext cx="286018" cy="263164"/>
          </a:xfrm>
          <a:prstGeom prst="mathEqual">
            <a:avLst/>
          </a:prstGeom>
          <a:solidFill>
            <a:srgbClr val="3366FF"/>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111" charset="0"/>
              <a:ea typeface="ＭＳ Ｐゴシック" pitchFamily="-111" charset="-128"/>
              <a:cs typeface="ＭＳ Ｐゴシック" pitchFamily="-111" charset="-128"/>
            </a:endParaRPr>
          </a:p>
        </p:txBody>
      </p:sp>
      <p:graphicFrame>
        <p:nvGraphicFramePr>
          <p:cNvPr id="9" name="Object 8"/>
          <p:cNvGraphicFramePr>
            <a:graphicFrameLocks noChangeAspect="1"/>
          </p:cNvGraphicFramePr>
          <p:nvPr>
            <p:extLst/>
          </p:nvPr>
        </p:nvGraphicFramePr>
        <p:xfrm>
          <a:off x="2775253" y="3050165"/>
          <a:ext cx="1624013" cy="385762"/>
        </p:xfrm>
        <a:graphic>
          <a:graphicData uri="http://schemas.openxmlformats.org/presentationml/2006/ole">
            <mc:AlternateContent xmlns:mc="http://schemas.openxmlformats.org/markup-compatibility/2006">
              <mc:Choice xmlns:v="urn:schemas-microsoft-com:vml" Requires="v">
                <p:oleObj spid="_x0000_s31819" name="Equation" r:id="rId6" imgW="1015920" imgH="241200" progId="Equation.3">
                  <p:embed/>
                </p:oleObj>
              </mc:Choice>
              <mc:Fallback>
                <p:oleObj name="Equation" r:id="rId6" imgW="1015920" imgH="241200" progId="Equation.3">
                  <p:embed/>
                  <p:pic>
                    <p:nvPicPr>
                      <p:cNvPr id="9" name="Object 8"/>
                      <p:cNvPicPr/>
                      <p:nvPr/>
                    </p:nvPicPr>
                    <p:blipFill>
                      <a:blip r:embed="rId7"/>
                      <a:stretch>
                        <a:fillRect/>
                      </a:stretch>
                    </p:blipFill>
                    <p:spPr>
                      <a:xfrm>
                        <a:off x="2775253" y="3050165"/>
                        <a:ext cx="1624013" cy="385762"/>
                      </a:xfrm>
                      <a:prstGeom prst="rect">
                        <a:avLst/>
                      </a:prstGeom>
                    </p:spPr>
                  </p:pic>
                </p:oleObj>
              </mc:Fallback>
            </mc:AlternateContent>
          </a:graphicData>
        </a:graphic>
      </p:graphicFrame>
      <p:sp>
        <p:nvSpPr>
          <p:cNvPr id="11" name="Oval 10"/>
          <p:cNvSpPr/>
          <p:nvPr/>
        </p:nvSpPr>
        <p:spPr bwMode="auto">
          <a:xfrm>
            <a:off x="7131048" y="1955484"/>
            <a:ext cx="496051" cy="313063"/>
          </a:xfrm>
          <a:prstGeom prst="ellipse">
            <a:avLst/>
          </a:prstGeom>
          <a:noFill/>
          <a:ln w="9525" cap="flat" cmpd="sng" algn="ctr">
            <a:solidFill>
              <a:srgbClr val="00B05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111" charset="0"/>
              <a:ea typeface="ＭＳ Ｐゴシック" pitchFamily="-111" charset="-128"/>
              <a:cs typeface="ＭＳ Ｐゴシック" pitchFamily="-111" charset="-128"/>
            </a:endParaRPr>
          </a:p>
        </p:txBody>
      </p:sp>
      <p:graphicFrame>
        <p:nvGraphicFramePr>
          <p:cNvPr id="12" name="Object 11"/>
          <p:cNvGraphicFramePr>
            <a:graphicFrameLocks noChangeAspect="1"/>
          </p:cNvGraphicFramePr>
          <p:nvPr>
            <p:extLst/>
          </p:nvPr>
        </p:nvGraphicFramePr>
        <p:xfrm>
          <a:off x="5158091" y="3026352"/>
          <a:ext cx="487362" cy="366713"/>
        </p:xfrm>
        <a:graphic>
          <a:graphicData uri="http://schemas.openxmlformats.org/presentationml/2006/ole">
            <mc:AlternateContent xmlns:mc="http://schemas.openxmlformats.org/markup-compatibility/2006">
              <mc:Choice xmlns:v="urn:schemas-microsoft-com:vml" Requires="v">
                <p:oleObj spid="_x0000_s31820" name="Equation" r:id="rId8" imgW="304560" imgH="228600" progId="Equation.3">
                  <p:embed/>
                </p:oleObj>
              </mc:Choice>
              <mc:Fallback>
                <p:oleObj name="Equation" r:id="rId8" imgW="304560" imgH="228600" progId="Equation.3">
                  <p:embed/>
                  <p:pic>
                    <p:nvPicPr>
                      <p:cNvPr id="12" name="Object 11"/>
                      <p:cNvPicPr/>
                      <p:nvPr/>
                    </p:nvPicPr>
                    <p:blipFill>
                      <a:blip r:embed="rId9"/>
                      <a:stretch>
                        <a:fillRect/>
                      </a:stretch>
                    </p:blipFill>
                    <p:spPr>
                      <a:xfrm>
                        <a:off x="5158091" y="3026352"/>
                        <a:ext cx="487362" cy="366713"/>
                      </a:xfrm>
                      <a:prstGeom prst="rect">
                        <a:avLst/>
                      </a:prstGeom>
                    </p:spPr>
                  </p:pic>
                </p:oleObj>
              </mc:Fallback>
            </mc:AlternateContent>
          </a:graphicData>
        </a:graphic>
      </p:graphicFrame>
      <p:graphicFrame>
        <p:nvGraphicFramePr>
          <p:cNvPr id="13" name="Object 12"/>
          <p:cNvGraphicFramePr>
            <a:graphicFrameLocks noChangeAspect="1"/>
          </p:cNvGraphicFramePr>
          <p:nvPr>
            <p:extLst/>
          </p:nvPr>
        </p:nvGraphicFramePr>
        <p:xfrm>
          <a:off x="6286557" y="2997504"/>
          <a:ext cx="973137" cy="365125"/>
        </p:xfrm>
        <a:graphic>
          <a:graphicData uri="http://schemas.openxmlformats.org/presentationml/2006/ole">
            <mc:AlternateContent xmlns:mc="http://schemas.openxmlformats.org/markup-compatibility/2006">
              <mc:Choice xmlns:v="urn:schemas-microsoft-com:vml" Requires="v">
                <p:oleObj spid="_x0000_s31821" name="Equation" r:id="rId10" imgW="609480" imgH="228600" progId="Equation.3">
                  <p:embed/>
                </p:oleObj>
              </mc:Choice>
              <mc:Fallback>
                <p:oleObj name="Equation" r:id="rId10" imgW="609480" imgH="228600" progId="Equation.3">
                  <p:embed/>
                  <p:pic>
                    <p:nvPicPr>
                      <p:cNvPr id="13" name="Object 12"/>
                      <p:cNvPicPr/>
                      <p:nvPr/>
                    </p:nvPicPr>
                    <p:blipFill>
                      <a:blip r:embed="rId11"/>
                      <a:stretch>
                        <a:fillRect/>
                      </a:stretch>
                    </p:blipFill>
                    <p:spPr>
                      <a:xfrm>
                        <a:off x="6286557" y="2997504"/>
                        <a:ext cx="973137" cy="365125"/>
                      </a:xfrm>
                      <a:prstGeom prst="rect">
                        <a:avLst/>
                      </a:prstGeom>
                    </p:spPr>
                  </p:pic>
                </p:oleObj>
              </mc:Fallback>
            </mc:AlternateContent>
          </a:graphicData>
        </a:graphic>
      </p:graphicFrame>
      <p:sp>
        <p:nvSpPr>
          <p:cNvPr id="14" name="Rectangle 13"/>
          <p:cNvSpPr/>
          <p:nvPr/>
        </p:nvSpPr>
        <p:spPr>
          <a:xfrm>
            <a:off x="5794848" y="5285100"/>
            <a:ext cx="3170831" cy="954107"/>
          </a:xfrm>
          <a:prstGeom prst="rect">
            <a:avLst/>
          </a:prstGeom>
          <a:ln>
            <a:solidFill>
              <a:srgbClr val="00B050"/>
            </a:solidFill>
          </a:ln>
        </p:spPr>
        <p:txBody>
          <a:bodyPr wrap="square">
            <a:spAutoFit/>
          </a:bodyPr>
          <a:lstStyle/>
          <a:p>
            <a:pPr>
              <a:spcBef>
                <a:spcPct val="0"/>
              </a:spcBef>
            </a:pPr>
            <a:r>
              <a:rPr lang="en-US" sz="1400" dirty="0">
                <a:latin typeface="+mj-lt"/>
              </a:rPr>
              <a:t>We cannot know the absolute phase of each pixel, but </a:t>
            </a:r>
            <a:r>
              <a:rPr lang="en-US" sz="1400" b="1" dirty="0">
                <a:latin typeface="+mj-lt"/>
              </a:rPr>
              <a:t>we can unwrap the phase differences among </a:t>
            </a:r>
            <a:r>
              <a:rPr lang="en-US" sz="1400" b="1" dirty="0" err="1">
                <a:latin typeface="+mj-lt"/>
              </a:rPr>
              <a:t>interferogram</a:t>
            </a:r>
            <a:r>
              <a:rPr lang="en-US" sz="1400" b="1" dirty="0">
                <a:latin typeface="+mj-lt"/>
              </a:rPr>
              <a:t> pixels</a:t>
            </a:r>
          </a:p>
        </p:txBody>
      </p:sp>
      <p:sp>
        <p:nvSpPr>
          <p:cNvPr id="16" name="Oval 15"/>
          <p:cNvSpPr/>
          <p:nvPr/>
        </p:nvSpPr>
        <p:spPr bwMode="auto">
          <a:xfrm>
            <a:off x="3936962" y="3051725"/>
            <a:ext cx="514832" cy="411909"/>
          </a:xfrm>
          <a:prstGeom prst="ellipse">
            <a:avLst/>
          </a:prstGeom>
          <a:noFill/>
          <a:ln w="12700" cap="flat" cmpd="sng" algn="ctr">
            <a:solidFill>
              <a:srgbClr val="FF66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111" charset="0"/>
              <a:ea typeface="ＭＳ Ｐゴシック" pitchFamily="-111" charset="-128"/>
              <a:cs typeface="ＭＳ Ｐゴシック" pitchFamily="-111" charset="-128"/>
            </a:endParaRPr>
          </a:p>
        </p:txBody>
      </p:sp>
      <p:cxnSp>
        <p:nvCxnSpPr>
          <p:cNvPr id="17" name="Elbow Connector 16"/>
          <p:cNvCxnSpPr>
            <a:stCxn id="16" idx="4"/>
            <a:endCxn id="26" idx="6"/>
          </p:cNvCxnSpPr>
          <p:nvPr/>
        </p:nvCxnSpPr>
        <p:spPr bwMode="auto">
          <a:xfrm rot="5400000">
            <a:off x="2414401" y="3959727"/>
            <a:ext cx="2276070" cy="1283884"/>
          </a:xfrm>
          <a:prstGeom prst="bentConnector2">
            <a:avLst/>
          </a:prstGeom>
          <a:solidFill>
            <a:schemeClr val="accent1"/>
          </a:solidFill>
          <a:ln w="12700" cap="flat" cmpd="sng" algn="ctr">
            <a:solidFill>
              <a:srgbClr val="FF6600"/>
            </a:solidFill>
            <a:prstDash val="solid"/>
            <a:round/>
            <a:headEnd type="none" w="med" len="med"/>
            <a:tailEnd type="arrow"/>
          </a:ln>
          <a:effectLst/>
        </p:spPr>
      </p:cxnSp>
      <p:sp>
        <p:nvSpPr>
          <p:cNvPr id="18" name="Rectangle 17"/>
          <p:cNvSpPr/>
          <p:nvPr/>
        </p:nvSpPr>
        <p:spPr>
          <a:xfrm>
            <a:off x="256401" y="2774355"/>
            <a:ext cx="2168299" cy="954107"/>
          </a:xfrm>
          <a:prstGeom prst="rect">
            <a:avLst/>
          </a:prstGeom>
          <a:ln>
            <a:solidFill>
              <a:schemeClr val="accent4"/>
            </a:solidFill>
          </a:ln>
        </p:spPr>
        <p:txBody>
          <a:bodyPr wrap="square">
            <a:spAutoFit/>
          </a:bodyPr>
          <a:lstStyle/>
          <a:p>
            <a:pPr>
              <a:spcBef>
                <a:spcPct val="0"/>
              </a:spcBef>
            </a:pPr>
            <a:r>
              <a:rPr lang="en-US" sz="1400" b="1" dirty="0">
                <a:latin typeface="+mj-lt"/>
              </a:rPr>
              <a:t>Known quantities</a:t>
            </a:r>
            <a:r>
              <a:rPr lang="en-US" sz="1400" dirty="0">
                <a:latin typeface="+mj-lt"/>
              </a:rPr>
              <a:t>, albeit for DEM errors which can lead to residual phase errors</a:t>
            </a:r>
          </a:p>
        </p:txBody>
      </p:sp>
      <p:sp>
        <p:nvSpPr>
          <p:cNvPr id="19" name="Oval 18"/>
          <p:cNvSpPr/>
          <p:nvPr/>
        </p:nvSpPr>
        <p:spPr bwMode="auto">
          <a:xfrm>
            <a:off x="2704721" y="3044461"/>
            <a:ext cx="1105954" cy="411909"/>
          </a:xfrm>
          <a:prstGeom prst="ellipse">
            <a:avLst/>
          </a:prstGeom>
          <a:noFill/>
          <a:ln w="12700" cap="flat" cmpd="sng" algn="ctr">
            <a:solidFill>
              <a:srgbClr val="0070C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111" charset="0"/>
              <a:ea typeface="ＭＳ Ｐゴシック" pitchFamily="-111" charset="-128"/>
              <a:cs typeface="ＭＳ Ｐゴシック" pitchFamily="-111" charset="-128"/>
            </a:endParaRPr>
          </a:p>
        </p:txBody>
      </p:sp>
      <p:cxnSp>
        <p:nvCxnSpPr>
          <p:cNvPr id="20" name="Straight Arrow Connector 19"/>
          <p:cNvCxnSpPr>
            <a:stCxn id="19" idx="2"/>
            <a:endCxn id="18" idx="3"/>
          </p:cNvCxnSpPr>
          <p:nvPr/>
        </p:nvCxnSpPr>
        <p:spPr bwMode="auto">
          <a:xfrm flipH="1">
            <a:off x="2424700" y="3250416"/>
            <a:ext cx="280021" cy="993"/>
          </a:xfrm>
          <a:prstGeom prst="straightConnector1">
            <a:avLst/>
          </a:prstGeom>
          <a:solidFill>
            <a:schemeClr val="accent1"/>
          </a:solidFill>
          <a:ln w="9525" cap="flat" cmpd="sng" algn="ctr">
            <a:solidFill>
              <a:srgbClr val="0070C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 name="Left Brace 21"/>
          <p:cNvSpPr/>
          <p:nvPr/>
        </p:nvSpPr>
        <p:spPr bwMode="auto">
          <a:xfrm rot="16200000">
            <a:off x="3425454" y="1593410"/>
            <a:ext cx="433816" cy="1513809"/>
          </a:xfrm>
          <a:prstGeom prst="leftBrace">
            <a:avLst/>
          </a:prstGeom>
          <a:noFill/>
          <a:ln w="12700" cap="flat" cmpd="sng" algn="ctr">
            <a:solidFill>
              <a:srgbClr val="0070C0"/>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23" name="Left Brace 22"/>
          <p:cNvSpPr/>
          <p:nvPr/>
        </p:nvSpPr>
        <p:spPr bwMode="auto">
          <a:xfrm rot="16200000">
            <a:off x="5105937" y="1558228"/>
            <a:ext cx="433816" cy="1584177"/>
          </a:xfrm>
          <a:prstGeom prst="leftBrace">
            <a:avLst/>
          </a:prstGeom>
          <a:noFill/>
          <a:ln w="12700" cap="flat" cmpd="sng" algn="ctr">
            <a:solidFill>
              <a:srgbClr val="0070C0"/>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24" name="Left Brace 23"/>
          <p:cNvSpPr/>
          <p:nvPr/>
        </p:nvSpPr>
        <p:spPr bwMode="auto">
          <a:xfrm rot="16200000">
            <a:off x="6446303" y="2018060"/>
            <a:ext cx="433817" cy="664509"/>
          </a:xfrm>
          <a:prstGeom prst="leftBrace">
            <a:avLst>
              <a:gd name="adj1" fmla="val 11846"/>
              <a:gd name="adj2" fmla="val 50000"/>
            </a:avLst>
          </a:prstGeom>
          <a:noFill/>
          <a:ln w="12700" cap="flat" cmpd="sng" algn="ctr">
            <a:solidFill>
              <a:srgbClr val="0070C0"/>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25" name="Oval 24"/>
          <p:cNvSpPr/>
          <p:nvPr/>
        </p:nvSpPr>
        <p:spPr bwMode="auto">
          <a:xfrm>
            <a:off x="5040370" y="3012778"/>
            <a:ext cx="720259" cy="411909"/>
          </a:xfrm>
          <a:prstGeom prst="ellipse">
            <a:avLst/>
          </a:prstGeom>
          <a:noFill/>
          <a:ln w="12700" cap="flat" cmpd="sng" algn="ctr">
            <a:solidFill>
              <a:srgbClr val="0070C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111" charset="0"/>
              <a:ea typeface="ＭＳ Ｐゴシック" pitchFamily="-111" charset="-128"/>
              <a:cs typeface="ＭＳ Ｐゴシック" pitchFamily="-111" charset="-128"/>
            </a:endParaRPr>
          </a:p>
        </p:txBody>
      </p:sp>
      <p:cxnSp>
        <p:nvCxnSpPr>
          <p:cNvPr id="27" name="Straight Arrow Connector 26"/>
          <p:cNvCxnSpPr>
            <a:stCxn id="25" idx="4"/>
            <a:endCxn id="33" idx="3"/>
          </p:cNvCxnSpPr>
          <p:nvPr/>
        </p:nvCxnSpPr>
        <p:spPr bwMode="auto">
          <a:xfrm flipH="1">
            <a:off x="3215430" y="3424687"/>
            <a:ext cx="2185070" cy="1291165"/>
          </a:xfrm>
          <a:prstGeom prst="straightConnector1">
            <a:avLst/>
          </a:prstGeom>
          <a:solidFill>
            <a:schemeClr val="accent1"/>
          </a:solidFill>
          <a:ln w="9525" cap="flat" cmpd="sng" algn="ctr">
            <a:solidFill>
              <a:srgbClr val="0070C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 name="Rectangle 29"/>
          <p:cNvSpPr/>
          <p:nvPr/>
        </p:nvSpPr>
        <p:spPr>
          <a:xfrm>
            <a:off x="2807253" y="5291895"/>
            <a:ext cx="1494513" cy="307777"/>
          </a:xfrm>
          <a:prstGeom prst="rect">
            <a:avLst/>
          </a:prstGeom>
        </p:spPr>
        <p:txBody>
          <a:bodyPr wrap="square">
            <a:spAutoFit/>
          </a:bodyPr>
          <a:lstStyle/>
          <a:p>
            <a:pPr>
              <a:spcBef>
                <a:spcPct val="0"/>
              </a:spcBef>
            </a:pPr>
            <a:r>
              <a:rPr lang="en-US" sz="1400" dirty="0">
                <a:solidFill>
                  <a:srgbClr val="FF6600"/>
                </a:solidFill>
                <a:latin typeface="+mj-lt"/>
              </a:rPr>
              <a:t>Our unknown</a:t>
            </a:r>
          </a:p>
        </p:txBody>
      </p:sp>
      <p:sp>
        <p:nvSpPr>
          <p:cNvPr id="32" name="Oval 31"/>
          <p:cNvSpPr/>
          <p:nvPr/>
        </p:nvSpPr>
        <p:spPr bwMode="auto">
          <a:xfrm>
            <a:off x="6228604" y="2982917"/>
            <a:ext cx="1090476" cy="480717"/>
          </a:xfrm>
          <a:prstGeom prst="ellipse">
            <a:avLst/>
          </a:prstGeom>
          <a:noFill/>
          <a:ln w="12700" cap="flat" cmpd="sng" algn="ctr">
            <a:solidFill>
              <a:srgbClr val="00B05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111" charset="0"/>
              <a:ea typeface="ＭＳ Ｐゴシック" pitchFamily="-111" charset="-128"/>
              <a:cs typeface="ＭＳ Ｐゴシック" pitchFamily="-111" charset="-128"/>
            </a:endParaRPr>
          </a:p>
        </p:txBody>
      </p:sp>
      <p:sp>
        <p:nvSpPr>
          <p:cNvPr id="33" name="Rectangle 32"/>
          <p:cNvSpPr/>
          <p:nvPr/>
        </p:nvSpPr>
        <p:spPr>
          <a:xfrm>
            <a:off x="278760" y="4346520"/>
            <a:ext cx="2936670" cy="738664"/>
          </a:xfrm>
          <a:prstGeom prst="rect">
            <a:avLst/>
          </a:prstGeom>
          <a:ln>
            <a:solidFill>
              <a:schemeClr val="accent4"/>
            </a:solidFill>
          </a:ln>
        </p:spPr>
        <p:txBody>
          <a:bodyPr wrap="square">
            <a:spAutoFit/>
          </a:bodyPr>
          <a:lstStyle/>
          <a:p>
            <a:pPr>
              <a:spcBef>
                <a:spcPct val="0"/>
              </a:spcBef>
            </a:pPr>
            <a:r>
              <a:rPr lang="en-US" sz="1400" dirty="0">
                <a:latin typeface="+mj-lt"/>
              </a:rPr>
              <a:t>Unknown noise source, which </a:t>
            </a:r>
            <a:r>
              <a:rPr lang="en-US" sz="1400" b="1" dirty="0">
                <a:latin typeface="+mj-lt"/>
              </a:rPr>
              <a:t>we cannot easily reduce</a:t>
            </a:r>
            <a:r>
              <a:rPr lang="en-US" sz="1400" dirty="0">
                <a:latin typeface="+mj-lt"/>
              </a:rPr>
              <a:t> due to its spatial correlation.</a:t>
            </a:r>
          </a:p>
        </p:txBody>
      </p:sp>
      <p:sp>
        <p:nvSpPr>
          <p:cNvPr id="44" name="Rectangle 43"/>
          <p:cNvSpPr/>
          <p:nvPr/>
        </p:nvSpPr>
        <p:spPr>
          <a:xfrm>
            <a:off x="4932040" y="3915633"/>
            <a:ext cx="2365227" cy="1169551"/>
          </a:xfrm>
          <a:prstGeom prst="rect">
            <a:avLst/>
          </a:prstGeom>
          <a:noFill/>
          <a:ln>
            <a:solidFill>
              <a:srgbClr val="00B050"/>
            </a:solidFill>
          </a:ln>
        </p:spPr>
        <p:txBody>
          <a:bodyPr wrap="square">
            <a:spAutoFit/>
          </a:bodyPr>
          <a:lstStyle/>
          <a:p>
            <a:pPr>
              <a:spcBef>
                <a:spcPct val="0"/>
              </a:spcBef>
            </a:pPr>
            <a:r>
              <a:rPr lang="en-US" sz="1400" dirty="0">
                <a:latin typeface="+mj-lt"/>
              </a:rPr>
              <a:t>Unknown noise source, which </a:t>
            </a:r>
            <a:r>
              <a:rPr lang="en-US" sz="1400" b="1" dirty="0">
                <a:latin typeface="+mj-lt"/>
              </a:rPr>
              <a:t>we can reduced by phase filtering </a:t>
            </a:r>
            <a:r>
              <a:rPr lang="en-US" sz="1400" dirty="0">
                <a:latin typeface="+mj-lt"/>
              </a:rPr>
              <a:t>due to its spatially uncorrelated nature.</a:t>
            </a:r>
          </a:p>
        </p:txBody>
      </p:sp>
      <p:cxnSp>
        <p:nvCxnSpPr>
          <p:cNvPr id="45" name="Straight Arrow Connector 44"/>
          <p:cNvCxnSpPr>
            <a:stCxn id="32" idx="4"/>
            <a:endCxn id="44" idx="0"/>
          </p:cNvCxnSpPr>
          <p:nvPr/>
        </p:nvCxnSpPr>
        <p:spPr bwMode="auto">
          <a:xfrm flipH="1">
            <a:off x="6114654" y="3463634"/>
            <a:ext cx="659188" cy="451999"/>
          </a:xfrm>
          <a:prstGeom prst="straightConnector1">
            <a:avLst/>
          </a:prstGeom>
          <a:solidFill>
            <a:schemeClr val="accent1"/>
          </a:solidFill>
          <a:ln w="9525" cap="flat" cmpd="sng" algn="ctr">
            <a:solidFill>
              <a:srgbClr val="00B05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 name="Straight Arrow Connector 64"/>
          <p:cNvCxnSpPr>
            <a:stCxn id="11" idx="4"/>
            <a:endCxn id="14" idx="0"/>
          </p:cNvCxnSpPr>
          <p:nvPr/>
        </p:nvCxnSpPr>
        <p:spPr bwMode="auto">
          <a:xfrm>
            <a:off x="7379074" y="2268547"/>
            <a:ext cx="1190" cy="3016553"/>
          </a:xfrm>
          <a:prstGeom prst="straightConnector1">
            <a:avLst/>
          </a:prstGeom>
          <a:solidFill>
            <a:schemeClr val="accent1"/>
          </a:solidFill>
          <a:ln w="9525" cap="flat" cmpd="sng" algn="ctr">
            <a:solidFill>
              <a:srgbClr val="00B05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5" name="TextBox 4"/>
              <p:cNvSpPr txBox="1"/>
              <p:nvPr/>
            </p:nvSpPr>
            <p:spPr>
              <a:xfrm>
                <a:off x="635316" y="5457692"/>
                <a:ext cx="2223557" cy="57708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l-GR" sz="2000" i="1" smtClean="0">
                              <a:latin typeface="Cambria Math" panose="02040503050406030204" pitchFamily="18" charset="0"/>
                              <a:ea typeface="Cambria Math" panose="02040503050406030204" pitchFamily="18" charset="0"/>
                            </a:rPr>
                          </m:ctrlPr>
                        </m:sSubPr>
                        <m:e>
                          <m:r>
                            <a:rPr lang="el-GR" sz="2000" i="1">
                              <a:latin typeface="Cambria Math" panose="02040503050406030204" pitchFamily="18" charset="0"/>
                              <a:ea typeface="Cambria Math" panose="02040503050406030204" pitchFamily="18" charset="0"/>
                            </a:rPr>
                            <m:t>𝜙</m:t>
                          </m:r>
                        </m:e>
                        <m:sub>
                          <m:r>
                            <a:rPr lang="en-US" sz="2000" b="0" i="1" smtClean="0">
                              <a:latin typeface="Cambria Math" panose="02040503050406030204" pitchFamily="18" charset="0"/>
                              <a:ea typeface="Cambria Math" panose="02040503050406030204" pitchFamily="18" charset="0"/>
                            </a:rPr>
                            <m:t>𝑑𝑒𝑓𝑜</m:t>
                          </m:r>
                        </m:sub>
                      </m:sSub>
                      <m:r>
                        <a:rPr lang="en-US" sz="2000" i="1" smtClean="0">
                          <a:latin typeface="Cambria Math" panose="02040503050406030204" pitchFamily="18" charset="0"/>
                        </a:rPr>
                        <m:t>=</m:t>
                      </m:r>
                      <m:f>
                        <m:fPr>
                          <m:ctrlPr>
                            <a:rPr lang="en-US" sz="2000" i="1" smtClean="0">
                              <a:latin typeface="Cambria Math" panose="02040503050406030204" pitchFamily="18" charset="0"/>
                            </a:rPr>
                          </m:ctrlPr>
                        </m:fPr>
                        <m:num>
                          <m:r>
                            <a:rPr lang="en-US" sz="2000" b="0" i="1" smtClean="0">
                              <a:latin typeface="Cambria Math" panose="02040503050406030204" pitchFamily="18" charset="0"/>
                            </a:rPr>
                            <m:t>4</m:t>
                          </m:r>
                          <m:r>
                            <a:rPr lang="el-GR" sz="2000" i="1">
                              <a:latin typeface="Cambria Math" panose="02040503050406030204" pitchFamily="18" charset="0"/>
                            </a:rPr>
                            <m:t>𝜋</m:t>
                          </m:r>
                        </m:num>
                        <m:den>
                          <m:r>
                            <m:rPr>
                              <m:sty m:val="p"/>
                            </m:rPr>
                            <a:rPr lang="el-GR" sz="2000" i="1" smtClean="0">
                              <a:latin typeface="Cambria Math" panose="02040503050406030204" pitchFamily="18" charset="0"/>
                            </a:rPr>
                            <m:t>λ</m:t>
                          </m:r>
                        </m:den>
                      </m:f>
                      <m:acc>
                        <m:accPr>
                          <m:chr m:val="⃗"/>
                          <m:ctrlPr>
                            <a:rPr lang="en-US" sz="2000" i="1" smtClean="0">
                              <a:latin typeface="Cambria Math" panose="02040503050406030204" pitchFamily="18" charset="0"/>
                              <a:ea typeface="Cambria Math" panose="02040503050406030204" pitchFamily="18" charset="0"/>
                            </a:rPr>
                          </m:ctrlPr>
                        </m:accPr>
                        <m:e>
                          <m:r>
                            <a:rPr lang="en-US" sz="2000" b="0" i="1" smtClean="0">
                              <a:latin typeface="Cambria Math" panose="02040503050406030204" pitchFamily="18" charset="0"/>
                              <a:ea typeface="Cambria Math" panose="02040503050406030204" pitchFamily="18" charset="0"/>
                            </a:rPr>
                            <m:t>𝐷</m:t>
                          </m:r>
                        </m:e>
                      </m:acc>
                      <m:r>
                        <a:rPr lang="el-GR" sz="2000" i="1" smtClean="0">
                          <a:latin typeface="Cambria Math" panose="02040503050406030204" pitchFamily="18" charset="0"/>
                          <a:ea typeface="Cambria Math" panose="02040503050406030204" pitchFamily="18" charset="0"/>
                        </a:rPr>
                        <m:t>∙</m:t>
                      </m:r>
                      <m:acc>
                        <m:accPr>
                          <m:chr m:val="⃗"/>
                          <m:ctrlPr>
                            <a:rPr lang="en-US" sz="2000" i="1">
                              <a:latin typeface="Cambria Math" panose="02040503050406030204" pitchFamily="18" charset="0"/>
                              <a:ea typeface="Cambria Math" panose="02040503050406030204" pitchFamily="18" charset="0"/>
                            </a:rPr>
                          </m:ctrlPr>
                        </m:accPr>
                        <m:e>
                          <m:r>
                            <a:rPr lang="en-US" sz="2000" b="0" i="1" smtClean="0">
                              <a:latin typeface="Cambria Math" panose="02040503050406030204" pitchFamily="18" charset="0"/>
                              <a:ea typeface="Cambria Math" panose="02040503050406030204" pitchFamily="18" charset="0"/>
                            </a:rPr>
                            <m:t>𝐿𝑂𝑆</m:t>
                          </m:r>
                        </m:e>
                      </m:acc>
                    </m:oMath>
                  </m:oMathPara>
                </a14:m>
                <a:endParaRPr lang="en-US" sz="2000" dirty="0"/>
              </a:p>
            </p:txBody>
          </p:sp>
        </mc:Choice>
        <mc:Fallback xmlns="">
          <p:sp>
            <p:nvSpPr>
              <p:cNvPr id="5" name="TextBox 4"/>
              <p:cNvSpPr txBox="1">
                <a:spLocks noRot="1" noChangeAspect="1" noMove="1" noResize="1" noEditPoints="1" noAdjustHandles="1" noChangeArrowheads="1" noChangeShapeType="1" noTextEdit="1"/>
              </p:cNvSpPr>
              <p:nvPr/>
            </p:nvSpPr>
            <p:spPr>
              <a:xfrm>
                <a:off x="635316" y="5457692"/>
                <a:ext cx="2223557" cy="577081"/>
              </a:xfrm>
              <a:prstGeom prst="rect">
                <a:avLst/>
              </a:prstGeom>
              <a:blipFill rotWithShape="0">
                <a:blip r:embed="rId12"/>
                <a:stretch>
                  <a:fillRect/>
                </a:stretch>
              </a:blipFill>
            </p:spPr>
            <p:txBody>
              <a:bodyPr/>
              <a:lstStyle/>
              <a:p>
                <a:r>
                  <a:rPr lang="en-US">
                    <a:noFill/>
                  </a:rPr>
                  <a:t> </a:t>
                </a:r>
              </a:p>
            </p:txBody>
          </p:sp>
        </mc:Fallback>
      </mc:AlternateContent>
      <p:sp>
        <p:nvSpPr>
          <p:cNvPr id="26" name="Oval 25"/>
          <p:cNvSpPr/>
          <p:nvPr/>
        </p:nvSpPr>
        <p:spPr bwMode="auto">
          <a:xfrm>
            <a:off x="1907704" y="5445224"/>
            <a:ext cx="1002790" cy="588959"/>
          </a:xfrm>
          <a:prstGeom prst="ellipse">
            <a:avLst/>
          </a:prstGeom>
          <a:noFill/>
          <a:ln w="9525" cap="flat" cmpd="sng" algn="ctr">
            <a:solidFill>
              <a:schemeClr val="accent1"/>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Tree>
    <p:extLst>
      <p:ext uri="{BB962C8B-B14F-4D97-AF65-F5344CB8AC3E}">
        <p14:creationId xmlns:p14="http://schemas.microsoft.com/office/powerpoint/2010/main" val="32039088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High-level processing steps</a:t>
            </a:r>
          </a:p>
        </p:txBody>
      </p:sp>
      <p:sp>
        <p:nvSpPr>
          <p:cNvPr id="3" name="Content Placeholder 2"/>
          <p:cNvSpPr>
            <a:spLocks noGrp="1"/>
          </p:cNvSpPr>
          <p:nvPr>
            <p:ph idx="1"/>
          </p:nvPr>
        </p:nvSpPr>
        <p:spPr>
          <a:xfrm>
            <a:off x="609600" y="2060848"/>
            <a:ext cx="7772400" cy="2664296"/>
          </a:xfrm>
        </p:spPr>
        <p:txBody>
          <a:bodyPr/>
          <a:lstStyle/>
          <a:p>
            <a:r>
              <a:rPr lang="en-US" sz="2200" b="1" dirty="0"/>
              <a:t>Part 1:</a:t>
            </a:r>
            <a:r>
              <a:rPr lang="en-US" sz="2200" dirty="0"/>
              <a:t> get our best estimate of the wrapped interferometric phase </a:t>
            </a:r>
            <a:r>
              <a:rPr lang="el-GR" sz="2200" i="1" dirty="0">
                <a:latin typeface="Cambria Math" panose="02040503050406030204" pitchFamily="18" charset="0"/>
                <a:ea typeface="Cambria Math" panose="02040503050406030204" pitchFamily="18" charset="0"/>
              </a:rPr>
              <a:t>ϕ</a:t>
            </a:r>
            <a:r>
              <a:rPr lang="en-US" sz="2200" baseline="-25000" dirty="0" err="1">
                <a:latin typeface="Cambria Math" panose="02040503050406030204" pitchFamily="18" charset="0"/>
                <a:ea typeface="Cambria Math" panose="02040503050406030204" pitchFamily="18" charset="0"/>
              </a:rPr>
              <a:t>int</a:t>
            </a:r>
            <a:r>
              <a:rPr lang="en-US" sz="2200" dirty="0">
                <a:latin typeface="Cambria Math" panose="02040503050406030204" pitchFamily="18" charset="0"/>
                <a:ea typeface="Cambria Math" panose="02040503050406030204" pitchFamily="18" charset="0"/>
              </a:rPr>
              <a:t> </a:t>
            </a:r>
            <a:r>
              <a:rPr lang="en-US" sz="2200" dirty="0"/>
              <a:t>and of the coherence as a quality parameter.</a:t>
            </a:r>
          </a:p>
          <a:p>
            <a:pPr marL="0" indent="0">
              <a:buNone/>
            </a:pPr>
            <a:endParaRPr lang="en-US" sz="2200" dirty="0"/>
          </a:p>
          <a:p>
            <a:r>
              <a:rPr lang="en-US" sz="2200" b="1" dirty="0"/>
              <a:t>Part 2:</a:t>
            </a:r>
            <a:r>
              <a:rPr lang="en-US" sz="2200" dirty="0"/>
              <a:t> unwrap the interferometric phase and scale it to get the line-of-sight deformation.</a:t>
            </a:r>
          </a:p>
        </p:txBody>
      </p:sp>
      <p:sp>
        <p:nvSpPr>
          <p:cNvPr id="4" name="Slide Number Placeholder 3"/>
          <p:cNvSpPr>
            <a:spLocks noGrp="1"/>
          </p:cNvSpPr>
          <p:nvPr>
            <p:ph type="sldNum" sz="quarter" idx="12"/>
          </p:nvPr>
        </p:nvSpPr>
        <p:spPr/>
        <p:txBody>
          <a:bodyPr/>
          <a:lstStyle/>
          <a:p>
            <a:fld id="{103EA872-A674-449B-A120-B97244F8E91D}" type="slidenum">
              <a:rPr lang="da-DK" smtClean="0"/>
              <a:pPr/>
              <a:t>35</a:t>
            </a:fld>
            <a:endParaRPr lang="da-DK" dirty="0"/>
          </a:p>
        </p:txBody>
      </p:sp>
    </p:spTree>
    <p:extLst>
      <p:ext uri="{BB962C8B-B14F-4D97-AF65-F5344CB8AC3E}">
        <p14:creationId xmlns:p14="http://schemas.microsoft.com/office/powerpoint/2010/main" val="5740282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a:xfrm>
            <a:off x="609600" y="1295400"/>
            <a:ext cx="7850832" cy="838200"/>
          </a:xfrm>
        </p:spPr>
        <p:txBody>
          <a:bodyPr/>
          <a:lstStyle/>
          <a:p>
            <a:r>
              <a:rPr lang="da-DK" dirty="0"/>
              <a:t>Part 1: </a:t>
            </a:r>
            <a:r>
              <a:rPr lang="da-DK" dirty="0" err="1"/>
              <a:t>Wrapped</a:t>
            </a:r>
            <a:r>
              <a:rPr lang="da-DK" dirty="0"/>
              <a:t> </a:t>
            </a:r>
            <a:r>
              <a:rPr lang="da-DK" dirty="0" err="1"/>
              <a:t>interferogram</a:t>
            </a:r>
            <a:r>
              <a:rPr lang="da-DK" dirty="0"/>
              <a:t> formation and </a:t>
            </a:r>
            <a:r>
              <a:rPr lang="da-DK" dirty="0" err="1"/>
              <a:t>coherence</a:t>
            </a:r>
            <a:r>
              <a:rPr lang="da-DK" dirty="0"/>
              <a:t> </a:t>
            </a:r>
            <a:r>
              <a:rPr lang="da-DK" dirty="0" err="1"/>
              <a:t>estimation</a:t>
            </a:r>
            <a:endParaRPr lang="da-DK" dirty="0"/>
          </a:p>
        </p:txBody>
      </p:sp>
    </p:spTree>
    <p:custDataLst>
      <p:tags r:id="rId1"/>
    </p:custDataLst>
    <p:extLst>
      <p:ext uri="{BB962C8B-B14F-4D97-AF65-F5344CB8AC3E}">
        <p14:creationId xmlns:p14="http://schemas.microsoft.com/office/powerpoint/2010/main" val="417709163"/>
      </p:ext>
    </p:extLst>
  </p:cSld>
  <p:clrMapOvr>
    <a:masterClrMapping/>
  </p:clrMapOvr>
  <mc:AlternateContent xmlns:mc="http://schemas.openxmlformats.org/markup-compatibility/2006" xmlns:p14="http://schemas.microsoft.com/office/powerpoint/2010/main">
    <mc:Choice Requires="p14">
      <p:transition spd="slow" p14:dur="2000" advTm="10636"/>
    </mc:Choice>
    <mc:Fallback xmlns="">
      <p:transition spd="slow" advTm="10636"/>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55914"/>
            <a:ext cx="7772400" cy="611088"/>
          </a:xfrm>
        </p:spPr>
        <p:txBody>
          <a:bodyPr/>
          <a:lstStyle/>
          <a:p>
            <a:r>
              <a:rPr lang="en-US" dirty="0"/>
              <a:t>A prerequisite: image co-registration</a:t>
            </a:r>
          </a:p>
        </p:txBody>
      </p:sp>
      <p:sp>
        <p:nvSpPr>
          <p:cNvPr id="4" name="Slide Number Placeholder 3"/>
          <p:cNvSpPr>
            <a:spLocks noGrp="1"/>
          </p:cNvSpPr>
          <p:nvPr>
            <p:ph type="sldNum" sz="quarter" idx="12"/>
          </p:nvPr>
        </p:nvSpPr>
        <p:spPr/>
        <p:txBody>
          <a:bodyPr/>
          <a:lstStyle/>
          <a:p>
            <a:fld id="{103EA872-A674-449B-A120-B97244F8E91D}" type="slidenum">
              <a:rPr lang="da-DK" smtClean="0"/>
              <a:pPr/>
              <a:t>37</a:t>
            </a:fld>
            <a:endParaRPr lang="da-DK" dirty="0"/>
          </a:p>
        </p:txBody>
      </p:sp>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l="30332" r="621" b="92967"/>
          <a:stretch/>
        </p:blipFill>
        <p:spPr>
          <a:xfrm>
            <a:off x="129956" y="2169125"/>
            <a:ext cx="4383483" cy="1705629"/>
          </a:xfrm>
          <a:prstGeom prst="rect">
            <a:avLst/>
          </a:prstGeom>
        </p:spPr>
      </p:pic>
      <p:pic>
        <p:nvPicPr>
          <p:cNvPr id="18" name="Picture 17"/>
          <p:cNvPicPr>
            <a:picLocks noChangeAspect="1"/>
          </p:cNvPicPr>
          <p:nvPr/>
        </p:nvPicPr>
        <p:blipFill rotWithShape="1">
          <a:blip r:embed="rId4" cstate="print">
            <a:extLst>
              <a:ext uri="{28A0092B-C50C-407E-A947-70E740481C1C}">
                <a14:useLocalDpi xmlns:a14="http://schemas.microsoft.com/office/drawing/2010/main" val="0"/>
              </a:ext>
            </a:extLst>
          </a:blip>
          <a:srcRect l="27931" t="-469" r="-600" b="92402"/>
          <a:stretch/>
        </p:blipFill>
        <p:spPr>
          <a:xfrm>
            <a:off x="120951" y="3933194"/>
            <a:ext cx="4431930" cy="1859370"/>
          </a:xfrm>
          <a:prstGeom prst="rect">
            <a:avLst/>
          </a:prstGeom>
        </p:spPr>
      </p:pic>
      <p:pic>
        <p:nvPicPr>
          <p:cNvPr id="19" name="Picture 18"/>
          <p:cNvPicPr>
            <a:picLocks noChangeAspect="1"/>
          </p:cNvPicPr>
          <p:nvPr/>
        </p:nvPicPr>
        <p:blipFill rotWithShape="1">
          <a:blip r:embed="rId4" cstate="print">
            <a:extLst>
              <a:ext uri="{28A0092B-C50C-407E-A947-70E740481C1C}">
                <a14:useLocalDpi xmlns:a14="http://schemas.microsoft.com/office/drawing/2010/main" val="0"/>
              </a:ext>
            </a:extLst>
          </a:blip>
          <a:srcRect l="30159" t="-158" r="1" b="92983"/>
          <a:stretch/>
        </p:blipFill>
        <p:spPr>
          <a:xfrm>
            <a:off x="4598147" y="3993435"/>
            <a:ext cx="4431559" cy="1811829"/>
          </a:xfrm>
          <a:prstGeom prst="rect">
            <a:avLst/>
          </a:prstGeom>
        </p:spPr>
      </p:pic>
      <p:sp>
        <p:nvSpPr>
          <p:cNvPr id="21" name="TextBox 20"/>
          <p:cNvSpPr txBox="1"/>
          <p:nvPr/>
        </p:nvSpPr>
        <p:spPr>
          <a:xfrm>
            <a:off x="189264" y="3519293"/>
            <a:ext cx="1227831" cy="276999"/>
          </a:xfrm>
          <a:prstGeom prst="rect">
            <a:avLst/>
          </a:prstGeom>
          <a:solidFill>
            <a:schemeClr val="bg1"/>
          </a:solidFill>
        </p:spPr>
        <p:txBody>
          <a:bodyPr wrap="square" rtlCol="0">
            <a:spAutoFit/>
          </a:bodyPr>
          <a:lstStyle/>
          <a:p>
            <a:r>
              <a:rPr lang="en-US" sz="1200" dirty="0"/>
              <a:t>Image 1</a:t>
            </a:r>
          </a:p>
        </p:txBody>
      </p:sp>
      <p:sp>
        <p:nvSpPr>
          <p:cNvPr id="22" name="TextBox 21"/>
          <p:cNvSpPr txBox="1"/>
          <p:nvPr/>
        </p:nvSpPr>
        <p:spPr>
          <a:xfrm>
            <a:off x="208968" y="5441244"/>
            <a:ext cx="1208127" cy="276999"/>
          </a:xfrm>
          <a:prstGeom prst="rect">
            <a:avLst/>
          </a:prstGeom>
          <a:solidFill>
            <a:schemeClr val="bg1"/>
          </a:solidFill>
        </p:spPr>
        <p:txBody>
          <a:bodyPr wrap="square" rtlCol="0">
            <a:spAutoFit/>
          </a:bodyPr>
          <a:lstStyle/>
          <a:p>
            <a:r>
              <a:rPr lang="en-US" sz="1200" dirty="0"/>
              <a:t>Image 2</a:t>
            </a:r>
          </a:p>
        </p:txBody>
      </p:sp>
      <p:sp>
        <p:nvSpPr>
          <p:cNvPr id="23" name="TextBox 22"/>
          <p:cNvSpPr txBox="1"/>
          <p:nvPr/>
        </p:nvSpPr>
        <p:spPr>
          <a:xfrm>
            <a:off x="4708590" y="5441243"/>
            <a:ext cx="2287631" cy="276999"/>
          </a:xfrm>
          <a:prstGeom prst="rect">
            <a:avLst/>
          </a:prstGeom>
          <a:solidFill>
            <a:schemeClr val="bg1"/>
          </a:solidFill>
        </p:spPr>
        <p:txBody>
          <a:bodyPr wrap="square" rtlCol="0">
            <a:spAutoFit/>
          </a:bodyPr>
          <a:lstStyle/>
          <a:p>
            <a:r>
              <a:rPr lang="en-US" sz="1200" dirty="0"/>
              <a:t>Co-registered image 2</a:t>
            </a:r>
          </a:p>
        </p:txBody>
      </p:sp>
      <p:sp>
        <p:nvSpPr>
          <p:cNvPr id="24" name="TextBox 23"/>
          <p:cNvSpPr txBox="1"/>
          <p:nvPr/>
        </p:nvSpPr>
        <p:spPr>
          <a:xfrm>
            <a:off x="4812577" y="4397908"/>
            <a:ext cx="1141022" cy="400110"/>
          </a:xfrm>
          <a:prstGeom prst="rect">
            <a:avLst/>
          </a:prstGeom>
          <a:solidFill>
            <a:schemeClr val="bg1"/>
          </a:solidFill>
          <a:ln>
            <a:solidFill>
              <a:schemeClr val="accent1"/>
            </a:solidFill>
          </a:ln>
        </p:spPr>
        <p:txBody>
          <a:bodyPr wrap="square" rtlCol="0">
            <a:spAutoFit/>
          </a:bodyPr>
          <a:lstStyle/>
          <a:p>
            <a:r>
              <a:rPr lang="en-US" sz="1000" dirty="0"/>
              <a:t>Aligned with image 1</a:t>
            </a:r>
          </a:p>
        </p:txBody>
      </p:sp>
      <p:sp>
        <p:nvSpPr>
          <p:cNvPr id="25" name="Oval 24"/>
          <p:cNvSpPr/>
          <p:nvPr/>
        </p:nvSpPr>
        <p:spPr bwMode="auto">
          <a:xfrm>
            <a:off x="129955" y="2883595"/>
            <a:ext cx="209980" cy="203603"/>
          </a:xfrm>
          <a:prstGeom prst="ellipse">
            <a:avLst/>
          </a:prstGeom>
          <a:noFill/>
          <a:ln w="19050" cap="flat" cmpd="sng" algn="ctr">
            <a:solidFill>
              <a:schemeClr val="accent1"/>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26" name="Oval 25"/>
          <p:cNvSpPr/>
          <p:nvPr/>
        </p:nvSpPr>
        <p:spPr bwMode="auto">
          <a:xfrm>
            <a:off x="256707" y="4720750"/>
            <a:ext cx="209980" cy="203603"/>
          </a:xfrm>
          <a:prstGeom prst="ellipse">
            <a:avLst/>
          </a:prstGeom>
          <a:noFill/>
          <a:ln w="19050" cap="flat" cmpd="sng" algn="ctr">
            <a:solidFill>
              <a:schemeClr val="accent4"/>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27" name="Oval 26"/>
          <p:cNvSpPr/>
          <p:nvPr/>
        </p:nvSpPr>
        <p:spPr bwMode="auto">
          <a:xfrm>
            <a:off x="4610847" y="4791418"/>
            <a:ext cx="209980" cy="203603"/>
          </a:xfrm>
          <a:prstGeom prst="ellipse">
            <a:avLst/>
          </a:prstGeom>
          <a:noFill/>
          <a:ln w="19050" cap="flat" cmpd="sng" algn="ctr">
            <a:solidFill>
              <a:schemeClr val="accent1"/>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28" name="Arc 27"/>
          <p:cNvSpPr/>
          <p:nvPr/>
        </p:nvSpPr>
        <p:spPr bwMode="auto">
          <a:xfrm rot="305660">
            <a:off x="-4741605" y="2990066"/>
            <a:ext cx="9787362" cy="4747548"/>
          </a:xfrm>
          <a:prstGeom prst="arc">
            <a:avLst>
              <a:gd name="adj1" fmla="val 16200000"/>
              <a:gd name="adj2" fmla="val 20880866"/>
            </a:avLst>
          </a:prstGeom>
          <a:noFill/>
          <a:ln w="9525" cap="flat" cmpd="sng" algn="ctr">
            <a:solidFill>
              <a:schemeClr val="accent1"/>
            </a:solidFill>
            <a:prstDash val="solid"/>
            <a:round/>
            <a:headEnd type="triangle" w="med" len="med"/>
            <a:tailEnd type="triangl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29" name="Rectangle 28"/>
          <p:cNvSpPr/>
          <p:nvPr/>
        </p:nvSpPr>
        <p:spPr>
          <a:xfrm>
            <a:off x="4820826" y="1196752"/>
            <a:ext cx="3934159" cy="2585323"/>
          </a:xfrm>
          <a:prstGeom prst="rect">
            <a:avLst/>
          </a:prstGeom>
        </p:spPr>
        <p:txBody>
          <a:bodyPr wrap="square">
            <a:spAutoFit/>
          </a:bodyPr>
          <a:lstStyle/>
          <a:p>
            <a:pPr marL="285750" indent="-285750">
              <a:buFont typeface="Arial" panose="020B0604020202020204" pitchFamily="34" charset="0"/>
              <a:buChar char="•"/>
            </a:pPr>
            <a:r>
              <a:rPr lang="en-US" sz="1800" dirty="0"/>
              <a:t>Operational way of forming a complex </a:t>
            </a:r>
            <a:r>
              <a:rPr lang="en-US" sz="1800" dirty="0" err="1"/>
              <a:t>interferogram</a:t>
            </a:r>
            <a:endParaRPr lang="en-US" sz="1800" dirty="0"/>
          </a:p>
          <a:p>
            <a:pPr marL="285750" indent="-285750">
              <a:buFont typeface="Arial" panose="020B0604020202020204" pitchFamily="34" charset="0"/>
              <a:buChar char="•"/>
            </a:pPr>
            <a:r>
              <a:rPr lang="en-US" sz="1800" dirty="0"/>
              <a:t>It requires the pixels in image 1 (master) to correspond (be </a:t>
            </a:r>
            <a:r>
              <a:rPr lang="en-US" sz="1800" dirty="0" err="1"/>
              <a:t>coregistered</a:t>
            </a:r>
            <a:r>
              <a:rPr lang="en-US" sz="1800" dirty="0"/>
              <a:t>) to those of image 2 (slave)</a:t>
            </a:r>
          </a:p>
          <a:p>
            <a:pPr marL="285750" indent="-285750">
              <a:buFont typeface="Arial" panose="020B0604020202020204" pitchFamily="34" charset="0"/>
              <a:buChar char="•"/>
            </a:pPr>
            <a:r>
              <a:rPr lang="en-US" sz="1800" dirty="0"/>
              <a:t>Co-registration is the first </a:t>
            </a:r>
            <a:r>
              <a:rPr lang="en-US" sz="1800" dirty="0" err="1"/>
              <a:t>DInSAR</a:t>
            </a:r>
            <a:r>
              <a:rPr lang="en-US" sz="1800" dirty="0"/>
              <a:t> processing step</a:t>
            </a:r>
          </a:p>
        </p:txBody>
      </p:sp>
      <mc:AlternateContent xmlns:mc="http://schemas.openxmlformats.org/markup-compatibility/2006" xmlns:a14="http://schemas.microsoft.com/office/drawing/2010/main">
        <mc:Choice Requires="a14">
          <p:sp>
            <p:nvSpPr>
              <p:cNvPr id="6" name="TextBox 5"/>
              <p:cNvSpPr txBox="1"/>
              <p:nvPr/>
            </p:nvSpPr>
            <p:spPr>
              <a:xfrm>
                <a:off x="467544" y="1340768"/>
                <a:ext cx="3588483" cy="34983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200" i="1" smtClean="0">
                              <a:latin typeface="Cambria Math" panose="02040503050406030204" pitchFamily="18" charset="0"/>
                            </a:rPr>
                          </m:ctrlPr>
                        </m:sSubPr>
                        <m:e>
                          <m:r>
                            <a:rPr lang="en-US" sz="2200" b="0" i="1" smtClean="0">
                              <a:latin typeface="Cambria Math" panose="02040503050406030204" pitchFamily="18" charset="0"/>
                            </a:rPr>
                            <m:t>𝑧</m:t>
                          </m:r>
                        </m:e>
                        <m:sub>
                          <m:r>
                            <a:rPr lang="en-US" sz="2200" b="0" i="1" smtClean="0">
                              <a:latin typeface="Cambria Math" panose="02040503050406030204" pitchFamily="18" charset="0"/>
                            </a:rPr>
                            <m:t>𝑖𝑛𝑡</m:t>
                          </m:r>
                        </m:sub>
                      </m:sSub>
                      <m:r>
                        <a:rPr lang="en-US" sz="2200" i="1" smtClean="0">
                          <a:latin typeface="Cambria Math" panose="02040503050406030204" pitchFamily="18" charset="0"/>
                        </a:rPr>
                        <m:t>=</m:t>
                      </m:r>
                      <m:sSub>
                        <m:sSubPr>
                          <m:ctrlPr>
                            <a:rPr lang="en-US" sz="2200" i="1" smtClean="0">
                              <a:latin typeface="Cambria Math" panose="02040503050406030204" pitchFamily="18" charset="0"/>
                            </a:rPr>
                          </m:ctrlPr>
                        </m:sSubPr>
                        <m:e>
                          <m:r>
                            <a:rPr lang="en-US" sz="2200" b="0" i="1" smtClean="0">
                              <a:latin typeface="Cambria Math" panose="02040503050406030204" pitchFamily="18" charset="0"/>
                            </a:rPr>
                            <m:t>𝑧</m:t>
                          </m:r>
                        </m:e>
                        <m:sub>
                          <m:r>
                            <a:rPr lang="en-US" sz="2200" b="0" i="1" smtClean="0">
                              <a:latin typeface="Cambria Math" panose="02040503050406030204" pitchFamily="18" charset="0"/>
                            </a:rPr>
                            <m:t>1</m:t>
                          </m:r>
                        </m:sub>
                      </m:sSub>
                      <m:r>
                        <a:rPr lang="en-US" sz="2200" i="1">
                          <a:latin typeface="Cambria Math" panose="02040503050406030204" pitchFamily="18" charset="0"/>
                          <a:ea typeface="Cambria Math" panose="02040503050406030204" pitchFamily="18" charset="0"/>
                        </a:rPr>
                        <m:t>∙</m:t>
                      </m:r>
                      <m:sSubSup>
                        <m:sSubSupPr>
                          <m:ctrlPr>
                            <a:rPr lang="en-US" sz="2200" i="1">
                              <a:latin typeface="Cambria Math" panose="02040503050406030204" pitchFamily="18" charset="0"/>
                            </a:rPr>
                          </m:ctrlPr>
                        </m:sSubSupPr>
                        <m:e>
                          <m:r>
                            <a:rPr lang="en-US" sz="2200" i="1">
                              <a:latin typeface="Cambria Math" panose="02040503050406030204" pitchFamily="18" charset="0"/>
                            </a:rPr>
                            <m:t>𝑧</m:t>
                          </m:r>
                        </m:e>
                        <m:sub>
                          <m:r>
                            <a:rPr lang="en-US" sz="2200" i="1">
                              <a:latin typeface="Cambria Math" panose="02040503050406030204" pitchFamily="18" charset="0"/>
                            </a:rPr>
                            <m:t>2</m:t>
                          </m:r>
                        </m:sub>
                        <m:sup>
                          <m:r>
                            <a:rPr lang="en-US" sz="2200" i="1">
                              <a:latin typeface="Cambria Math" panose="02040503050406030204" pitchFamily="18" charset="0"/>
                            </a:rPr>
                            <m:t>∗</m:t>
                          </m:r>
                        </m:sup>
                      </m:sSubSup>
                      <m:r>
                        <a:rPr lang="en-US" sz="2200" b="0" i="1" smtClean="0">
                          <a:latin typeface="Cambria Math" panose="02040503050406030204" pitchFamily="18" charset="0"/>
                          <a:ea typeface="Cambria Math" panose="02040503050406030204" pitchFamily="18" charset="0"/>
                        </a:rPr>
                        <m:t>=</m:t>
                      </m:r>
                      <m:d>
                        <m:dPr>
                          <m:begChr m:val="|"/>
                          <m:endChr m:val="|"/>
                          <m:ctrlPr>
                            <a:rPr lang="en-US" sz="2200" b="0" i="1" smtClean="0">
                              <a:latin typeface="Cambria Math" panose="02040503050406030204" pitchFamily="18" charset="0"/>
                              <a:ea typeface="Cambria Math" panose="02040503050406030204" pitchFamily="18" charset="0"/>
                            </a:rPr>
                          </m:ctrlPr>
                        </m:dPr>
                        <m:e>
                          <m:sSub>
                            <m:sSubPr>
                              <m:ctrlPr>
                                <a:rPr lang="en-US" sz="2200" i="1">
                                  <a:latin typeface="Cambria Math" panose="02040503050406030204" pitchFamily="18" charset="0"/>
                                </a:rPr>
                              </m:ctrlPr>
                            </m:sSubPr>
                            <m:e>
                              <m:r>
                                <a:rPr lang="en-US" sz="2200" i="1">
                                  <a:latin typeface="Cambria Math" panose="02040503050406030204" pitchFamily="18" charset="0"/>
                                </a:rPr>
                                <m:t>𝑧</m:t>
                              </m:r>
                            </m:e>
                            <m:sub>
                              <m:r>
                                <a:rPr lang="en-US" sz="2200" i="1">
                                  <a:latin typeface="Cambria Math" panose="02040503050406030204" pitchFamily="18" charset="0"/>
                                </a:rPr>
                                <m:t>1</m:t>
                              </m:r>
                            </m:sub>
                          </m:sSub>
                          <m:r>
                            <a:rPr lang="en-US" sz="2200" i="1">
                              <a:latin typeface="Cambria Math" panose="02040503050406030204" pitchFamily="18" charset="0"/>
                              <a:ea typeface="Cambria Math" panose="02040503050406030204" pitchFamily="18" charset="0"/>
                            </a:rPr>
                            <m:t>∙</m:t>
                          </m:r>
                          <m:sSubSup>
                            <m:sSubSupPr>
                              <m:ctrlPr>
                                <a:rPr lang="en-US" sz="2200" i="1">
                                  <a:latin typeface="Cambria Math" panose="02040503050406030204" pitchFamily="18" charset="0"/>
                                </a:rPr>
                              </m:ctrlPr>
                            </m:sSubSupPr>
                            <m:e>
                              <m:r>
                                <a:rPr lang="en-US" sz="2200" i="1">
                                  <a:latin typeface="Cambria Math" panose="02040503050406030204" pitchFamily="18" charset="0"/>
                                </a:rPr>
                                <m:t>𝑧</m:t>
                              </m:r>
                            </m:e>
                            <m:sub>
                              <m:r>
                                <a:rPr lang="en-US" sz="2200" i="1">
                                  <a:latin typeface="Cambria Math" panose="02040503050406030204" pitchFamily="18" charset="0"/>
                                </a:rPr>
                                <m:t>2</m:t>
                              </m:r>
                            </m:sub>
                            <m:sup>
                              <m:r>
                                <a:rPr lang="en-US" sz="2200" i="1">
                                  <a:latin typeface="Cambria Math" panose="02040503050406030204" pitchFamily="18" charset="0"/>
                                </a:rPr>
                                <m:t>∗</m:t>
                              </m:r>
                            </m:sup>
                          </m:sSubSup>
                        </m:e>
                      </m:d>
                      <m:sSup>
                        <m:sSupPr>
                          <m:ctrlPr>
                            <a:rPr lang="en-US" sz="2200" b="0" i="1" smtClean="0">
                              <a:latin typeface="Cambria Math" panose="02040503050406030204" pitchFamily="18" charset="0"/>
                              <a:ea typeface="Cambria Math" panose="02040503050406030204" pitchFamily="18" charset="0"/>
                            </a:rPr>
                          </m:ctrlPr>
                        </m:sSupPr>
                        <m:e>
                          <m:r>
                            <a:rPr lang="en-US" sz="2200" b="0" i="1" smtClean="0">
                              <a:latin typeface="Cambria Math" panose="02040503050406030204" pitchFamily="18" charset="0"/>
                              <a:ea typeface="Cambria Math" panose="02040503050406030204" pitchFamily="18" charset="0"/>
                            </a:rPr>
                            <m:t>𝑒</m:t>
                          </m:r>
                        </m:e>
                        <m:sup>
                          <m:r>
                            <a:rPr lang="en-US" sz="2200" b="0" i="1" smtClean="0">
                              <a:latin typeface="Cambria Math" panose="02040503050406030204" pitchFamily="18" charset="0"/>
                              <a:ea typeface="Cambria Math" panose="02040503050406030204" pitchFamily="18" charset="0"/>
                            </a:rPr>
                            <m:t>𝑗</m:t>
                          </m:r>
                          <m:sSub>
                            <m:sSubPr>
                              <m:ctrlPr>
                                <a:rPr lang="en-US" sz="2200" b="0" i="1" smtClean="0">
                                  <a:latin typeface="Cambria Math" panose="02040503050406030204" pitchFamily="18" charset="0"/>
                                  <a:ea typeface="Cambria Math" panose="02040503050406030204" pitchFamily="18" charset="0"/>
                                </a:rPr>
                              </m:ctrlPr>
                            </m:sSubPr>
                            <m:e>
                              <m:r>
                                <m:rPr>
                                  <m:sty m:val="p"/>
                                </m:rPr>
                                <a:rPr lang="el-GR" sz="2200" b="0" i="1" smtClean="0">
                                  <a:latin typeface="Cambria Math" panose="02040503050406030204" pitchFamily="18" charset="0"/>
                                  <a:ea typeface="Cambria Math" panose="02040503050406030204" pitchFamily="18" charset="0"/>
                                </a:rPr>
                                <m:t>ϕ</m:t>
                              </m:r>
                            </m:e>
                            <m:sub>
                              <m:r>
                                <a:rPr lang="en-US" sz="2200" b="0" i="1" smtClean="0">
                                  <a:latin typeface="Cambria Math" panose="02040503050406030204" pitchFamily="18" charset="0"/>
                                  <a:ea typeface="Cambria Math" panose="02040503050406030204" pitchFamily="18" charset="0"/>
                                </a:rPr>
                                <m:t>𝑖𝑛𝑡</m:t>
                              </m:r>
                            </m:sub>
                          </m:sSub>
                        </m:sup>
                      </m:sSup>
                    </m:oMath>
                  </m:oMathPara>
                </a14:m>
                <a:endParaRPr lang="en-US" sz="2200" dirty="0"/>
              </a:p>
            </p:txBody>
          </p:sp>
        </mc:Choice>
        <mc:Fallback xmlns="">
          <p:sp>
            <p:nvSpPr>
              <p:cNvPr id="6" name="TextBox 5"/>
              <p:cNvSpPr txBox="1">
                <a:spLocks noRot="1" noChangeAspect="1" noMove="1" noResize="1" noEditPoints="1" noAdjustHandles="1" noChangeArrowheads="1" noChangeShapeType="1" noTextEdit="1"/>
              </p:cNvSpPr>
              <p:nvPr/>
            </p:nvSpPr>
            <p:spPr>
              <a:xfrm>
                <a:off x="467544" y="1340768"/>
                <a:ext cx="3588483" cy="349839"/>
              </a:xfrm>
              <a:prstGeom prst="rect">
                <a:avLst/>
              </a:prstGeom>
              <a:blipFill rotWithShape="0">
                <a:blip r:embed="rId5"/>
                <a:stretch>
                  <a:fillRect l="-170" t="-3509" b="-19298"/>
                </a:stretch>
              </a:blipFill>
            </p:spPr>
            <p:txBody>
              <a:bodyPr/>
              <a:lstStyle/>
              <a:p>
                <a:r>
                  <a:rPr lang="en-US">
                    <a:noFill/>
                  </a:rPr>
                  <a:t> </a:t>
                </a:r>
              </a:p>
            </p:txBody>
          </p:sp>
        </mc:Fallback>
      </mc:AlternateContent>
    </p:spTree>
    <p:extLst>
      <p:ext uri="{BB962C8B-B14F-4D97-AF65-F5344CB8AC3E}">
        <p14:creationId xmlns:p14="http://schemas.microsoft.com/office/powerpoint/2010/main" val="39343631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951" y="627365"/>
            <a:ext cx="7772400" cy="323056"/>
          </a:xfrm>
        </p:spPr>
        <p:txBody>
          <a:bodyPr/>
          <a:lstStyle/>
          <a:p>
            <a:r>
              <a:rPr lang="en-US" dirty="0"/>
              <a:t>Forming a wrapped </a:t>
            </a:r>
            <a:r>
              <a:rPr lang="en-US" dirty="0" err="1"/>
              <a:t>DInSAR</a:t>
            </a:r>
            <a:r>
              <a:rPr lang="en-US" dirty="0"/>
              <a:t> </a:t>
            </a:r>
            <a:r>
              <a:rPr lang="en-US" dirty="0" err="1"/>
              <a:t>interferogram</a:t>
            </a:r>
            <a:endParaRPr lang="en-US" dirty="0"/>
          </a:p>
        </p:txBody>
      </p:sp>
      <p:sp>
        <p:nvSpPr>
          <p:cNvPr id="4" name="Slide Number Placeholder 3"/>
          <p:cNvSpPr>
            <a:spLocks noGrp="1"/>
          </p:cNvSpPr>
          <p:nvPr>
            <p:ph type="sldNum" sz="quarter" idx="12"/>
          </p:nvPr>
        </p:nvSpPr>
        <p:spPr/>
        <p:txBody>
          <a:bodyPr/>
          <a:lstStyle/>
          <a:p>
            <a:fld id="{103EA872-A674-449B-A120-B97244F8E91D}" type="slidenum">
              <a:rPr lang="da-DK" smtClean="0"/>
              <a:pPr/>
              <a:t>38</a:t>
            </a:fld>
            <a:endParaRPr lang="da-DK" dirty="0"/>
          </a:p>
        </p:txBody>
      </p:sp>
      <p:grpSp>
        <p:nvGrpSpPr>
          <p:cNvPr id="30" name="Group 29"/>
          <p:cNvGrpSpPr/>
          <p:nvPr/>
        </p:nvGrpSpPr>
        <p:grpSpPr>
          <a:xfrm>
            <a:off x="251520" y="1556792"/>
            <a:ext cx="1381502" cy="1772261"/>
            <a:chOff x="467544" y="1268760"/>
            <a:chExt cx="1381502" cy="1772261"/>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1268760"/>
              <a:ext cx="408679" cy="1772260"/>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6420" y="1268761"/>
              <a:ext cx="483344" cy="1772260"/>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83486" y="1268761"/>
              <a:ext cx="465560" cy="1772260"/>
            </a:xfrm>
            <a:prstGeom prst="rect">
              <a:avLst/>
            </a:prstGeom>
          </p:spPr>
        </p:pic>
      </p:grpSp>
      <p:grpSp>
        <p:nvGrpSpPr>
          <p:cNvPr id="31" name="Group 30"/>
          <p:cNvGrpSpPr/>
          <p:nvPr/>
        </p:nvGrpSpPr>
        <p:grpSpPr>
          <a:xfrm>
            <a:off x="1691680" y="1556792"/>
            <a:ext cx="1381511" cy="1772260"/>
            <a:chOff x="2106974" y="1268761"/>
            <a:chExt cx="1381511" cy="1772260"/>
          </a:xfrm>
        </p:grpSpPr>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06974" y="1268761"/>
              <a:ext cx="408679" cy="1772260"/>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32107" y="1268761"/>
              <a:ext cx="483344" cy="1772260"/>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22925" y="1268761"/>
              <a:ext cx="465560" cy="1772260"/>
            </a:xfrm>
            <a:prstGeom prst="rect">
              <a:avLst/>
            </a:prstGeom>
          </p:spPr>
        </p:pic>
      </p:grpSp>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32329" y="4268714"/>
            <a:ext cx="1400242" cy="1785183"/>
          </a:xfrm>
          <a:prstGeom prst="rect">
            <a:avLst/>
          </a:prstGeom>
        </p:spPr>
      </p:pic>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55185" y="4588627"/>
            <a:ext cx="1382208" cy="1772259"/>
          </a:xfrm>
          <a:prstGeom prst="rect">
            <a:avLst/>
          </a:prstGeom>
        </p:spPr>
      </p:pic>
      <p:pic>
        <p:nvPicPr>
          <p:cNvPr id="20" name="Picture 19"/>
          <p:cNvPicPr>
            <a:picLocks noChangeAspect="1"/>
          </p:cNvPicPr>
          <p:nvPr/>
        </p:nvPicPr>
        <p:blipFill rotWithShape="1">
          <a:blip r:embed="rId11" cstate="print">
            <a:extLst>
              <a:ext uri="{28A0092B-C50C-407E-A947-70E740481C1C}">
                <a14:useLocalDpi xmlns:a14="http://schemas.microsoft.com/office/drawing/2010/main" val="0"/>
              </a:ext>
            </a:extLst>
          </a:blip>
          <a:srcRect l="12988" t="15108" r="9839" b="10747"/>
          <a:stretch/>
        </p:blipFill>
        <p:spPr>
          <a:xfrm>
            <a:off x="3260054" y="4266035"/>
            <a:ext cx="1382208" cy="1759287"/>
          </a:xfrm>
          <a:prstGeom prst="rect">
            <a:avLst/>
          </a:prstGeom>
        </p:spPr>
      </p:pic>
      <p:pic>
        <p:nvPicPr>
          <p:cNvPr id="21" name="Picture 20"/>
          <p:cNvPicPr>
            <a:picLocks noChangeAspect="1"/>
          </p:cNvPicPr>
          <p:nvPr/>
        </p:nvPicPr>
        <p:blipFill rotWithShape="1">
          <a:blip r:embed="rId12" cstate="print">
            <a:extLst>
              <a:ext uri="{28A0092B-C50C-407E-A947-70E740481C1C}">
                <a14:useLocalDpi xmlns:a14="http://schemas.microsoft.com/office/drawing/2010/main" val="0"/>
              </a:ext>
            </a:extLst>
          </a:blip>
          <a:srcRect l="12988" t="15108" r="9839" b="10747"/>
          <a:stretch/>
        </p:blipFill>
        <p:spPr>
          <a:xfrm>
            <a:off x="225025" y="4264521"/>
            <a:ext cx="1382208" cy="1759287"/>
          </a:xfrm>
          <a:prstGeom prst="rect">
            <a:avLst/>
          </a:prstGeom>
        </p:spPr>
      </p:pic>
      <p:pic>
        <p:nvPicPr>
          <p:cNvPr id="22" name="Picture 21"/>
          <p:cNvPicPr>
            <a:picLocks noChangeAspect="1"/>
          </p:cNvPicPr>
          <p:nvPr/>
        </p:nvPicPr>
        <p:blipFill rotWithShape="1">
          <a:blip r:embed="rId13" cstate="print">
            <a:extLst>
              <a:ext uri="{28A0092B-C50C-407E-A947-70E740481C1C}">
                <a14:useLocalDpi xmlns:a14="http://schemas.microsoft.com/office/drawing/2010/main" val="0"/>
              </a:ext>
            </a:extLst>
          </a:blip>
          <a:srcRect l="12988" t="15108" r="9839" b="10747"/>
          <a:stretch/>
        </p:blipFill>
        <p:spPr>
          <a:xfrm>
            <a:off x="4669299" y="4617202"/>
            <a:ext cx="1382208" cy="1758071"/>
          </a:xfrm>
          <a:prstGeom prst="rect">
            <a:avLst/>
          </a:prstGeom>
        </p:spPr>
      </p:pic>
      <p:pic>
        <p:nvPicPr>
          <p:cNvPr id="23" name="Picture 22"/>
          <p:cNvPicPr>
            <a:picLocks noChangeAspect="1"/>
          </p:cNvPicPr>
          <p:nvPr/>
        </p:nvPicPr>
        <p:blipFill rotWithShape="1">
          <a:blip r:embed="rId14" cstate="print">
            <a:extLst>
              <a:ext uri="{28A0092B-C50C-407E-A947-70E740481C1C}">
                <a14:useLocalDpi xmlns:a14="http://schemas.microsoft.com/office/drawing/2010/main" val="0"/>
              </a:ext>
            </a:extLst>
          </a:blip>
          <a:srcRect l="12988" t="15108" r="9839" b="10747"/>
          <a:stretch/>
        </p:blipFill>
        <p:spPr>
          <a:xfrm>
            <a:off x="1629040" y="4550527"/>
            <a:ext cx="1382208" cy="1759287"/>
          </a:xfrm>
          <a:prstGeom prst="rect">
            <a:avLst/>
          </a:prstGeom>
        </p:spPr>
      </p:pic>
      <p:pic>
        <p:nvPicPr>
          <p:cNvPr id="24" name="Picture 23"/>
          <p:cNvPicPr>
            <a:picLocks noChangeAspect="1"/>
          </p:cNvPicPr>
          <p:nvPr/>
        </p:nvPicPr>
        <p:blipFill rotWithShape="1">
          <a:blip r:embed="rId5" cstate="print">
            <a:extLst>
              <a:ext uri="{28A0092B-C50C-407E-A947-70E740481C1C}">
                <a14:useLocalDpi xmlns:a14="http://schemas.microsoft.com/office/drawing/2010/main" val="0"/>
              </a:ext>
            </a:extLst>
          </a:blip>
          <a:srcRect l="30332" b="92967"/>
          <a:stretch/>
        </p:blipFill>
        <p:spPr>
          <a:xfrm>
            <a:off x="4923631" y="1628800"/>
            <a:ext cx="1923927" cy="739476"/>
          </a:xfrm>
          <a:prstGeom prst="rect">
            <a:avLst/>
          </a:prstGeom>
        </p:spPr>
      </p:pic>
      <p:pic>
        <p:nvPicPr>
          <p:cNvPr id="26" name="Picture 25"/>
          <p:cNvPicPr>
            <a:picLocks noChangeAspect="1"/>
          </p:cNvPicPr>
          <p:nvPr/>
        </p:nvPicPr>
        <p:blipFill rotWithShape="1">
          <a:blip r:embed="rId8" cstate="print">
            <a:extLst>
              <a:ext uri="{28A0092B-C50C-407E-A947-70E740481C1C}">
                <a14:useLocalDpi xmlns:a14="http://schemas.microsoft.com/office/drawing/2010/main" val="0"/>
              </a:ext>
            </a:extLst>
          </a:blip>
          <a:srcRect l="27931" t="-469" r="-600" b="92402"/>
          <a:stretch/>
        </p:blipFill>
        <p:spPr>
          <a:xfrm>
            <a:off x="4923631" y="2557134"/>
            <a:ext cx="1919363" cy="790333"/>
          </a:xfrm>
          <a:prstGeom prst="rect">
            <a:avLst/>
          </a:prstGeom>
        </p:spPr>
      </p:pic>
      <p:pic>
        <p:nvPicPr>
          <p:cNvPr id="27" name="Picture 26"/>
          <p:cNvPicPr>
            <a:picLocks noChangeAspect="1"/>
          </p:cNvPicPr>
          <p:nvPr/>
        </p:nvPicPr>
        <p:blipFill rotWithShape="1">
          <a:blip r:embed="rId8" cstate="print">
            <a:extLst>
              <a:ext uri="{28A0092B-C50C-407E-A947-70E740481C1C}">
                <a14:useLocalDpi xmlns:a14="http://schemas.microsoft.com/office/drawing/2010/main" val="0"/>
              </a:ext>
            </a:extLst>
          </a:blip>
          <a:srcRect l="30159" t="-158" r="1" b="92983"/>
          <a:stretch/>
        </p:blipFill>
        <p:spPr>
          <a:xfrm>
            <a:off x="7049595" y="2590516"/>
            <a:ext cx="1914893" cy="756951"/>
          </a:xfrm>
          <a:prstGeom prst="rect">
            <a:avLst/>
          </a:prstGeom>
        </p:spPr>
      </p:pic>
      <p:sp>
        <p:nvSpPr>
          <p:cNvPr id="28" name="TextBox 27"/>
          <p:cNvSpPr txBox="1"/>
          <p:nvPr/>
        </p:nvSpPr>
        <p:spPr>
          <a:xfrm>
            <a:off x="309309" y="3323562"/>
            <a:ext cx="1381502" cy="246221"/>
          </a:xfrm>
          <a:prstGeom prst="rect">
            <a:avLst/>
          </a:prstGeom>
          <a:noFill/>
        </p:spPr>
        <p:txBody>
          <a:bodyPr wrap="square" rtlCol="0">
            <a:spAutoFit/>
          </a:bodyPr>
          <a:lstStyle/>
          <a:p>
            <a:r>
              <a:rPr lang="en-US" sz="1000" dirty="0"/>
              <a:t>Image 1 (master)</a:t>
            </a:r>
          </a:p>
        </p:txBody>
      </p:sp>
      <p:sp>
        <p:nvSpPr>
          <p:cNvPr id="29" name="TextBox 28"/>
          <p:cNvSpPr txBox="1"/>
          <p:nvPr/>
        </p:nvSpPr>
        <p:spPr>
          <a:xfrm>
            <a:off x="1700613" y="3329050"/>
            <a:ext cx="1381502" cy="246221"/>
          </a:xfrm>
          <a:prstGeom prst="rect">
            <a:avLst/>
          </a:prstGeom>
          <a:noFill/>
        </p:spPr>
        <p:txBody>
          <a:bodyPr wrap="square" rtlCol="0">
            <a:spAutoFit/>
          </a:bodyPr>
          <a:lstStyle/>
          <a:p>
            <a:r>
              <a:rPr lang="en-US" sz="1000" dirty="0"/>
              <a:t>Image 2 (slave)</a:t>
            </a:r>
          </a:p>
        </p:txBody>
      </p:sp>
      <p:pic>
        <p:nvPicPr>
          <p:cNvPr id="32" name="Picture 31"/>
          <p:cNvPicPr>
            <a:picLocks noChangeAspect="1"/>
          </p:cNvPicPr>
          <p:nvPr/>
        </p:nvPicPr>
        <p:blipFill rotWithShape="1">
          <a:blip r:embed="rId15" cstate="print">
            <a:extLst>
              <a:ext uri="{28A0092B-C50C-407E-A947-70E740481C1C}">
                <a14:useLocalDpi xmlns:a14="http://schemas.microsoft.com/office/drawing/2010/main" val="0"/>
              </a:ext>
            </a:extLst>
          </a:blip>
          <a:srcRect l="12988" t="15108" r="9839" b="10747"/>
          <a:stretch/>
        </p:blipFill>
        <p:spPr>
          <a:xfrm>
            <a:off x="3140512" y="1556792"/>
            <a:ext cx="1372578" cy="1766770"/>
          </a:xfrm>
          <a:prstGeom prst="rect">
            <a:avLst/>
          </a:prstGeom>
        </p:spPr>
      </p:pic>
      <p:sp>
        <p:nvSpPr>
          <p:cNvPr id="33" name="TextBox 32"/>
          <p:cNvSpPr txBox="1"/>
          <p:nvPr/>
        </p:nvSpPr>
        <p:spPr>
          <a:xfrm>
            <a:off x="3008197" y="3318892"/>
            <a:ext cx="1671173" cy="246221"/>
          </a:xfrm>
          <a:prstGeom prst="rect">
            <a:avLst/>
          </a:prstGeom>
          <a:noFill/>
        </p:spPr>
        <p:txBody>
          <a:bodyPr wrap="square" rtlCol="0">
            <a:spAutoFit/>
          </a:bodyPr>
          <a:lstStyle/>
          <a:p>
            <a:r>
              <a:rPr lang="en-US" sz="1000" dirty="0"/>
              <a:t>Digital Elevation Model</a:t>
            </a:r>
          </a:p>
        </p:txBody>
      </p:sp>
      <p:sp>
        <p:nvSpPr>
          <p:cNvPr id="34" name="Rectangle 33"/>
          <p:cNvSpPr/>
          <p:nvPr/>
        </p:nvSpPr>
        <p:spPr bwMode="auto">
          <a:xfrm>
            <a:off x="186925" y="1484294"/>
            <a:ext cx="4392129" cy="2126423"/>
          </a:xfrm>
          <a:prstGeom prst="rect">
            <a:avLst/>
          </a:prstGeom>
          <a:noFill/>
          <a:ln w="9525" cap="flat" cmpd="sng" algn="ctr">
            <a:solidFill>
              <a:schemeClr val="bg1">
                <a:lumMod val="75000"/>
              </a:schemeClr>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35" name="Rectangle 34"/>
          <p:cNvSpPr/>
          <p:nvPr/>
        </p:nvSpPr>
        <p:spPr bwMode="auto">
          <a:xfrm>
            <a:off x="195386" y="4226421"/>
            <a:ext cx="2859488" cy="2113140"/>
          </a:xfrm>
          <a:prstGeom prst="rect">
            <a:avLst/>
          </a:prstGeom>
          <a:noFill/>
          <a:ln w="9525" cap="flat" cmpd="sng" algn="ctr">
            <a:solidFill>
              <a:schemeClr val="bg1">
                <a:lumMod val="75000"/>
              </a:schemeClr>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36" name="Rectangle 35"/>
          <p:cNvSpPr/>
          <p:nvPr/>
        </p:nvSpPr>
        <p:spPr bwMode="auto">
          <a:xfrm>
            <a:off x="3229519" y="4226420"/>
            <a:ext cx="2831091" cy="2179815"/>
          </a:xfrm>
          <a:prstGeom prst="rect">
            <a:avLst/>
          </a:prstGeom>
          <a:noFill/>
          <a:ln w="9525" cap="flat" cmpd="sng" algn="ctr">
            <a:solidFill>
              <a:schemeClr val="bg1">
                <a:lumMod val="75000"/>
              </a:schemeClr>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37" name="Rectangle 36"/>
          <p:cNvSpPr/>
          <p:nvPr/>
        </p:nvSpPr>
        <p:spPr bwMode="auto">
          <a:xfrm>
            <a:off x="6218659" y="4226420"/>
            <a:ext cx="2859488" cy="2158378"/>
          </a:xfrm>
          <a:prstGeom prst="rect">
            <a:avLst/>
          </a:prstGeom>
          <a:noFill/>
          <a:ln w="9525" cap="flat" cmpd="sng" algn="ctr">
            <a:solidFill>
              <a:schemeClr val="bg1">
                <a:lumMod val="75000"/>
              </a:schemeClr>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38" name="TextBox 37"/>
          <p:cNvSpPr txBox="1"/>
          <p:nvPr/>
        </p:nvSpPr>
        <p:spPr>
          <a:xfrm>
            <a:off x="195386" y="3784151"/>
            <a:ext cx="2859488" cy="400110"/>
          </a:xfrm>
          <a:prstGeom prst="rect">
            <a:avLst/>
          </a:prstGeom>
          <a:noFill/>
          <a:ln>
            <a:solidFill>
              <a:schemeClr val="tx1"/>
            </a:solidFill>
          </a:ln>
        </p:spPr>
        <p:txBody>
          <a:bodyPr wrap="square" rtlCol="0">
            <a:spAutoFit/>
          </a:bodyPr>
          <a:lstStyle/>
          <a:p>
            <a:r>
              <a:rPr lang="en-US" sz="1000" b="1" dirty="0"/>
              <a:t>5. Phase filtering and coherence estimation</a:t>
            </a:r>
          </a:p>
        </p:txBody>
      </p:sp>
      <p:sp>
        <p:nvSpPr>
          <p:cNvPr id="39" name="TextBox 38"/>
          <p:cNvSpPr txBox="1"/>
          <p:nvPr/>
        </p:nvSpPr>
        <p:spPr>
          <a:xfrm>
            <a:off x="3229519" y="3784151"/>
            <a:ext cx="2831091" cy="400110"/>
          </a:xfrm>
          <a:prstGeom prst="rect">
            <a:avLst/>
          </a:prstGeom>
          <a:noFill/>
          <a:ln>
            <a:solidFill>
              <a:schemeClr val="tx1"/>
            </a:solidFill>
          </a:ln>
        </p:spPr>
        <p:txBody>
          <a:bodyPr wrap="square" rtlCol="0">
            <a:spAutoFit/>
          </a:bodyPr>
          <a:lstStyle/>
          <a:p>
            <a:r>
              <a:rPr lang="en-US" sz="1000" b="1" dirty="0"/>
              <a:t>4. Differential </a:t>
            </a:r>
            <a:r>
              <a:rPr lang="en-US" sz="1000" b="1" dirty="0" err="1"/>
              <a:t>interferogram</a:t>
            </a:r>
            <a:r>
              <a:rPr lang="en-US" sz="1000" b="1" dirty="0"/>
              <a:t> formation</a:t>
            </a:r>
          </a:p>
        </p:txBody>
      </p:sp>
      <p:sp>
        <p:nvSpPr>
          <p:cNvPr id="40" name="TextBox 39"/>
          <p:cNvSpPr txBox="1"/>
          <p:nvPr/>
        </p:nvSpPr>
        <p:spPr>
          <a:xfrm>
            <a:off x="6202129" y="3784151"/>
            <a:ext cx="2114287" cy="246221"/>
          </a:xfrm>
          <a:prstGeom prst="rect">
            <a:avLst/>
          </a:prstGeom>
          <a:noFill/>
          <a:ln>
            <a:solidFill>
              <a:schemeClr val="tx1"/>
            </a:solidFill>
          </a:ln>
        </p:spPr>
        <p:txBody>
          <a:bodyPr wrap="square" rtlCol="0">
            <a:spAutoFit/>
          </a:bodyPr>
          <a:lstStyle/>
          <a:p>
            <a:r>
              <a:rPr lang="en-US" sz="1000" b="1" dirty="0"/>
              <a:t>3. Mosaicking (</a:t>
            </a:r>
            <a:r>
              <a:rPr lang="en-US" sz="1000" b="1" dirty="0" err="1"/>
              <a:t>debursting</a:t>
            </a:r>
            <a:r>
              <a:rPr lang="en-US" sz="1000" b="1" dirty="0"/>
              <a:t>)</a:t>
            </a:r>
          </a:p>
        </p:txBody>
      </p:sp>
      <p:sp>
        <p:nvSpPr>
          <p:cNvPr id="41" name="Rectangle 40"/>
          <p:cNvSpPr/>
          <p:nvPr/>
        </p:nvSpPr>
        <p:spPr bwMode="auto">
          <a:xfrm>
            <a:off x="4860032" y="1508460"/>
            <a:ext cx="4158745" cy="2102258"/>
          </a:xfrm>
          <a:prstGeom prst="rect">
            <a:avLst/>
          </a:prstGeom>
          <a:noFill/>
          <a:ln w="9525" cap="flat" cmpd="sng" algn="ctr">
            <a:solidFill>
              <a:schemeClr val="bg1">
                <a:lumMod val="75000"/>
              </a:schemeClr>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42" name="TextBox 41"/>
          <p:cNvSpPr txBox="1"/>
          <p:nvPr/>
        </p:nvSpPr>
        <p:spPr>
          <a:xfrm>
            <a:off x="4860032" y="1202629"/>
            <a:ext cx="1440160" cy="246221"/>
          </a:xfrm>
          <a:prstGeom prst="rect">
            <a:avLst/>
          </a:prstGeom>
          <a:noFill/>
          <a:ln>
            <a:solidFill>
              <a:schemeClr val="tx1"/>
            </a:solidFill>
          </a:ln>
        </p:spPr>
        <p:txBody>
          <a:bodyPr wrap="square" rtlCol="0">
            <a:spAutoFit/>
          </a:bodyPr>
          <a:lstStyle/>
          <a:p>
            <a:r>
              <a:rPr lang="en-US" sz="1000" b="1" dirty="0"/>
              <a:t>2. Co-registration</a:t>
            </a:r>
          </a:p>
        </p:txBody>
      </p:sp>
      <p:sp>
        <p:nvSpPr>
          <p:cNvPr id="43" name="TextBox 42"/>
          <p:cNvSpPr txBox="1"/>
          <p:nvPr/>
        </p:nvSpPr>
        <p:spPr>
          <a:xfrm>
            <a:off x="195386" y="1202629"/>
            <a:ext cx="1136254" cy="246221"/>
          </a:xfrm>
          <a:prstGeom prst="rect">
            <a:avLst/>
          </a:prstGeom>
          <a:noFill/>
          <a:ln>
            <a:solidFill>
              <a:schemeClr val="tx1"/>
            </a:solidFill>
          </a:ln>
        </p:spPr>
        <p:txBody>
          <a:bodyPr wrap="square" rtlCol="0">
            <a:spAutoFit/>
          </a:bodyPr>
          <a:lstStyle/>
          <a:p>
            <a:r>
              <a:rPr lang="en-US" sz="1000" b="1" dirty="0"/>
              <a:t>1. Input data</a:t>
            </a:r>
          </a:p>
        </p:txBody>
      </p:sp>
      <p:sp>
        <p:nvSpPr>
          <p:cNvPr id="44" name="TextBox 43"/>
          <p:cNvSpPr txBox="1"/>
          <p:nvPr/>
        </p:nvSpPr>
        <p:spPr>
          <a:xfrm>
            <a:off x="4820626" y="2341093"/>
            <a:ext cx="1479565" cy="246221"/>
          </a:xfrm>
          <a:prstGeom prst="rect">
            <a:avLst/>
          </a:prstGeom>
          <a:noFill/>
        </p:spPr>
        <p:txBody>
          <a:bodyPr wrap="square" rtlCol="0">
            <a:spAutoFit/>
          </a:bodyPr>
          <a:lstStyle/>
          <a:p>
            <a:r>
              <a:rPr lang="en-US" sz="1000" dirty="0"/>
              <a:t>Master image burst</a:t>
            </a:r>
          </a:p>
        </p:txBody>
      </p:sp>
      <p:sp>
        <p:nvSpPr>
          <p:cNvPr id="45" name="TextBox 44"/>
          <p:cNvSpPr txBox="1"/>
          <p:nvPr/>
        </p:nvSpPr>
        <p:spPr>
          <a:xfrm>
            <a:off x="4840329" y="3311073"/>
            <a:ext cx="1479565" cy="246221"/>
          </a:xfrm>
          <a:prstGeom prst="rect">
            <a:avLst/>
          </a:prstGeom>
          <a:noFill/>
        </p:spPr>
        <p:txBody>
          <a:bodyPr wrap="square" rtlCol="0">
            <a:spAutoFit/>
          </a:bodyPr>
          <a:lstStyle/>
          <a:p>
            <a:r>
              <a:rPr lang="en-US" sz="1000" dirty="0"/>
              <a:t>Slave image burst</a:t>
            </a:r>
          </a:p>
        </p:txBody>
      </p:sp>
      <p:sp>
        <p:nvSpPr>
          <p:cNvPr id="46" name="TextBox 45"/>
          <p:cNvSpPr txBox="1"/>
          <p:nvPr/>
        </p:nvSpPr>
        <p:spPr>
          <a:xfrm>
            <a:off x="7073194" y="3311072"/>
            <a:ext cx="1867693" cy="246221"/>
          </a:xfrm>
          <a:prstGeom prst="rect">
            <a:avLst/>
          </a:prstGeom>
          <a:noFill/>
        </p:spPr>
        <p:txBody>
          <a:bodyPr wrap="square" rtlCol="0">
            <a:spAutoFit/>
          </a:bodyPr>
          <a:lstStyle/>
          <a:p>
            <a:r>
              <a:rPr lang="en-US" sz="1000" dirty="0"/>
              <a:t>Co-registered slave burst</a:t>
            </a:r>
          </a:p>
        </p:txBody>
      </p:sp>
      <p:sp>
        <p:nvSpPr>
          <p:cNvPr id="48" name="TextBox 47"/>
          <p:cNvSpPr txBox="1"/>
          <p:nvPr/>
        </p:nvSpPr>
        <p:spPr>
          <a:xfrm>
            <a:off x="7069358" y="2141038"/>
            <a:ext cx="1039828" cy="400110"/>
          </a:xfrm>
          <a:prstGeom prst="rect">
            <a:avLst/>
          </a:prstGeom>
          <a:noFill/>
          <a:ln>
            <a:solidFill>
              <a:schemeClr val="accent1"/>
            </a:solidFill>
          </a:ln>
        </p:spPr>
        <p:txBody>
          <a:bodyPr wrap="square" rtlCol="0">
            <a:spAutoFit/>
          </a:bodyPr>
          <a:lstStyle/>
          <a:p>
            <a:r>
              <a:rPr lang="en-US" sz="1000" dirty="0"/>
              <a:t>Aligned with master burst</a:t>
            </a:r>
          </a:p>
        </p:txBody>
      </p:sp>
      <p:sp>
        <p:nvSpPr>
          <p:cNvPr id="49" name="Oval 48"/>
          <p:cNvSpPr/>
          <p:nvPr/>
        </p:nvSpPr>
        <p:spPr bwMode="auto">
          <a:xfrm>
            <a:off x="4875289" y="1889850"/>
            <a:ext cx="209980" cy="203603"/>
          </a:xfrm>
          <a:prstGeom prst="ellipse">
            <a:avLst/>
          </a:prstGeom>
          <a:noFill/>
          <a:ln w="19050" cap="flat" cmpd="sng" algn="ctr">
            <a:solidFill>
              <a:schemeClr val="accent1"/>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50" name="Oval 49"/>
          <p:cNvSpPr/>
          <p:nvPr/>
        </p:nvSpPr>
        <p:spPr bwMode="auto">
          <a:xfrm>
            <a:off x="4879082" y="2865357"/>
            <a:ext cx="209980" cy="203603"/>
          </a:xfrm>
          <a:prstGeom prst="ellipse">
            <a:avLst/>
          </a:prstGeom>
          <a:noFill/>
          <a:ln w="19050" cap="flat" cmpd="sng" algn="ctr">
            <a:solidFill>
              <a:schemeClr val="accent4"/>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51" name="Oval 50"/>
          <p:cNvSpPr/>
          <p:nvPr/>
        </p:nvSpPr>
        <p:spPr bwMode="auto">
          <a:xfrm>
            <a:off x="6996779" y="2874374"/>
            <a:ext cx="209980" cy="203603"/>
          </a:xfrm>
          <a:prstGeom prst="ellipse">
            <a:avLst/>
          </a:prstGeom>
          <a:noFill/>
          <a:ln w="19050" cap="flat" cmpd="sng" algn="ctr">
            <a:solidFill>
              <a:schemeClr val="accent1"/>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68" name="Arc 67"/>
          <p:cNvSpPr/>
          <p:nvPr/>
        </p:nvSpPr>
        <p:spPr bwMode="auto">
          <a:xfrm rot="21107969">
            <a:off x="3462285" y="1916714"/>
            <a:ext cx="3587771" cy="2454389"/>
          </a:xfrm>
          <a:prstGeom prst="arc">
            <a:avLst>
              <a:gd name="adj1" fmla="val 16200000"/>
              <a:gd name="adj2" fmla="val 36884"/>
            </a:avLst>
          </a:prstGeom>
          <a:noFill/>
          <a:ln w="9525" cap="flat" cmpd="sng" algn="ctr">
            <a:solidFill>
              <a:schemeClr val="accent1"/>
            </a:solidFill>
            <a:prstDash val="solid"/>
            <a:round/>
            <a:headEnd type="triangle" w="med" len="med"/>
            <a:tailEnd type="triangl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69" name="TextBox 68"/>
          <p:cNvSpPr txBox="1"/>
          <p:nvPr/>
        </p:nvSpPr>
        <p:spPr>
          <a:xfrm>
            <a:off x="6258238" y="6048636"/>
            <a:ext cx="1479565" cy="246221"/>
          </a:xfrm>
          <a:prstGeom prst="rect">
            <a:avLst/>
          </a:prstGeom>
          <a:noFill/>
        </p:spPr>
        <p:txBody>
          <a:bodyPr wrap="square" rtlCol="0">
            <a:spAutoFit/>
          </a:bodyPr>
          <a:lstStyle/>
          <a:p>
            <a:r>
              <a:rPr lang="en-US" sz="1000" dirty="0"/>
              <a:t>Mosaicked master</a:t>
            </a:r>
          </a:p>
        </p:txBody>
      </p:sp>
      <p:sp>
        <p:nvSpPr>
          <p:cNvPr id="70" name="TextBox 69"/>
          <p:cNvSpPr txBox="1"/>
          <p:nvPr/>
        </p:nvSpPr>
        <p:spPr>
          <a:xfrm>
            <a:off x="7737803" y="4331274"/>
            <a:ext cx="1479565" cy="246221"/>
          </a:xfrm>
          <a:prstGeom prst="rect">
            <a:avLst/>
          </a:prstGeom>
          <a:noFill/>
        </p:spPr>
        <p:txBody>
          <a:bodyPr wrap="square" rtlCol="0">
            <a:spAutoFit/>
          </a:bodyPr>
          <a:lstStyle/>
          <a:p>
            <a:r>
              <a:rPr lang="en-US" sz="1000" dirty="0"/>
              <a:t>Mosaicked slave</a:t>
            </a:r>
          </a:p>
        </p:txBody>
      </p:sp>
      <p:sp>
        <p:nvSpPr>
          <p:cNvPr id="71" name="TextBox 70"/>
          <p:cNvSpPr txBox="1"/>
          <p:nvPr/>
        </p:nvSpPr>
        <p:spPr>
          <a:xfrm>
            <a:off x="3177319" y="6006125"/>
            <a:ext cx="1555540" cy="400110"/>
          </a:xfrm>
          <a:prstGeom prst="rect">
            <a:avLst/>
          </a:prstGeom>
          <a:noFill/>
        </p:spPr>
        <p:txBody>
          <a:bodyPr wrap="square" rtlCol="0">
            <a:spAutoFit/>
          </a:bodyPr>
          <a:lstStyle/>
          <a:p>
            <a:r>
              <a:rPr lang="en-US" sz="1000" dirty="0" err="1"/>
              <a:t>DInSAR</a:t>
            </a:r>
            <a:r>
              <a:rPr lang="en-US" sz="1000" dirty="0"/>
              <a:t> </a:t>
            </a:r>
            <a:r>
              <a:rPr lang="en-US" sz="1000" dirty="0" err="1"/>
              <a:t>interferogram</a:t>
            </a:r>
            <a:r>
              <a:rPr lang="en-US" sz="1000" dirty="0"/>
              <a:t> phase</a:t>
            </a:r>
          </a:p>
        </p:txBody>
      </p:sp>
      <p:sp>
        <p:nvSpPr>
          <p:cNvPr id="72" name="TextBox 71"/>
          <p:cNvSpPr txBox="1"/>
          <p:nvPr/>
        </p:nvSpPr>
        <p:spPr>
          <a:xfrm>
            <a:off x="4595403" y="4223876"/>
            <a:ext cx="1443806" cy="400110"/>
          </a:xfrm>
          <a:prstGeom prst="rect">
            <a:avLst/>
          </a:prstGeom>
          <a:noFill/>
        </p:spPr>
        <p:txBody>
          <a:bodyPr wrap="square" rtlCol="0">
            <a:spAutoFit/>
          </a:bodyPr>
          <a:lstStyle/>
          <a:p>
            <a:r>
              <a:rPr lang="en-US" sz="1000" dirty="0"/>
              <a:t>Flattening and topographic phase</a:t>
            </a:r>
          </a:p>
        </p:txBody>
      </p:sp>
      <p:sp>
        <p:nvSpPr>
          <p:cNvPr id="73" name="TextBox 72"/>
          <p:cNvSpPr txBox="1"/>
          <p:nvPr/>
        </p:nvSpPr>
        <p:spPr>
          <a:xfrm>
            <a:off x="1904554" y="4289977"/>
            <a:ext cx="956869" cy="246221"/>
          </a:xfrm>
          <a:prstGeom prst="rect">
            <a:avLst/>
          </a:prstGeom>
          <a:noFill/>
        </p:spPr>
        <p:txBody>
          <a:bodyPr wrap="square" rtlCol="0">
            <a:spAutoFit/>
          </a:bodyPr>
          <a:lstStyle/>
          <a:p>
            <a:r>
              <a:rPr lang="en-US" sz="1000" dirty="0"/>
              <a:t>Coherence</a:t>
            </a:r>
          </a:p>
        </p:txBody>
      </p:sp>
      <p:sp>
        <p:nvSpPr>
          <p:cNvPr id="74" name="TextBox 73"/>
          <p:cNvSpPr txBox="1"/>
          <p:nvPr/>
        </p:nvSpPr>
        <p:spPr>
          <a:xfrm>
            <a:off x="131116" y="5966151"/>
            <a:ext cx="1598901" cy="400110"/>
          </a:xfrm>
          <a:prstGeom prst="rect">
            <a:avLst/>
          </a:prstGeom>
          <a:noFill/>
        </p:spPr>
        <p:txBody>
          <a:bodyPr wrap="square" rtlCol="0">
            <a:spAutoFit/>
          </a:bodyPr>
          <a:lstStyle/>
          <a:p>
            <a:r>
              <a:rPr lang="en-US" sz="1000" dirty="0"/>
              <a:t>Filtered </a:t>
            </a:r>
            <a:r>
              <a:rPr lang="en-US" sz="1000" dirty="0" err="1"/>
              <a:t>interferogram</a:t>
            </a:r>
            <a:r>
              <a:rPr lang="en-US" sz="1000" dirty="0"/>
              <a:t> phase</a:t>
            </a:r>
          </a:p>
        </p:txBody>
      </p:sp>
      <p:sp>
        <p:nvSpPr>
          <p:cNvPr id="3" name="Rectangle 2"/>
          <p:cNvSpPr/>
          <p:nvPr/>
        </p:nvSpPr>
        <p:spPr bwMode="auto">
          <a:xfrm>
            <a:off x="6156176" y="3729733"/>
            <a:ext cx="2921971" cy="2759968"/>
          </a:xfrm>
          <a:prstGeom prst="rect">
            <a:avLst/>
          </a:prstGeom>
          <a:noFill/>
          <a:ln w="28575" cap="flat" cmpd="sng" algn="ctr">
            <a:solidFill>
              <a:schemeClr val="accent4"/>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52" name="TextBox 51"/>
          <p:cNvSpPr txBox="1"/>
          <p:nvPr/>
        </p:nvSpPr>
        <p:spPr>
          <a:xfrm>
            <a:off x="6084168" y="6448395"/>
            <a:ext cx="3059832" cy="400110"/>
          </a:xfrm>
          <a:prstGeom prst="rect">
            <a:avLst/>
          </a:prstGeom>
          <a:noFill/>
        </p:spPr>
        <p:txBody>
          <a:bodyPr wrap="square" rtlCol="0">
            <a:spAutoFit/>
          </a:bodyPr>
          <a:lstStyle/>
          <a:p>
            <a:r>
              <a:rPr lang="en-US" sz="1000" dirty="0"/>
              <a:t>This step is required only for wide-area acquisition modes, such as Sentinel-1 TOPS</a:t>
            </a:r>
          </a:p>
        </p:txBody>
      </p:sp>
    </p:spTree>
    <p:extLst>
      <p:ext uri="{BB962C8B-B14F-4D97-AF65-F5344CB8AC3E}">
        <p14:creationId xmlns:p14="http://schemas.microsoft.com/office/powerpoint/2010/main" val="655515570"/>
      </p:ext>
    </p:extLst>
  </p:cSld>
  <p:clrMapOvr>
    <a:masterClrMapping/>
  </p:clrMapOvr>
  <mc:AlternateContent xmlns:mc="http://schemas.openxmlformats.org/markup-compatibility/2006" xmlns:p14="http://schemas.microsoft.com/office/powerpoint/2010/main">
    <mc:Choice Requires="p14">
      <p:transition spd="slow" p14:dur="2000" advTm="106041"/>
    </mc:Choice>
    <mc:Fallback xmlns="">
      <p:transition spd="slow" advTm="106041"/>
    </mc:Fallback>
  </mc:AlternateContent>
  <p:extLst mod="1"/>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849666"/>
            <a:ext cx="8133176" cy="539080"/>
          </a:xfrm>
        </p:spPr>
        <p:txBody>
          <a:bodyPr/>
          <a:lstStyle/>
          <a:p>
            <a:r>
              <a:rPr lang="en-US" dirty="0"/>
              <a:t>Example: Mw7.1 Kumamoto earthquake, Japan</a:t>
            </a:r>
          </a:p>
        </p:txBody>
      </p:sp>
      <p:sp>
        <p:nvSpPr>
          <p:cNvPr id="4" name="Slide Number Placeholder 3"/>
          <p:cNvSpPr>
            <a:spLocks noGrp="1"/>
          </p:cNvSpPr>
          <p:nvPr>
            <p:ph type="sldNum" sz="quarter" idx="12"/>
          </p:nvPr>
        </p:nvSpPr>
        <p:spPr>
          <a:xfrm>
            <a:off x="368587" y="6443547"/>
            <a:ext cx="306000" cy="306000"/>
          </a:xfrm>
        </p:spPr>
        <p:txBody>
          <a:bodyPr/>
          <a:lstStyle/>
          <a:p>
            <a:fld id="{103EA872-A674-449B-A120-B97244F8E91D}" type="slidenum">
              <a:rPr lang="da-DK" smtClean="0"/>
              <a:pPr/>
              <a:t>39</a:t>
            </a:fld>
            <a:endParaRPr lang="da-DK"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171" y="1739363"/>
            <a:ext cx="4414853" cy="4475124"/>
          </a:xfrm>
          <a:prstGeom prst="rect">
            <a:avLst/>
          </a:prstGeom>
        </p:spPr>
      </p:pic>
      <p:sp>
        <p:nvSpPr>
          <p:cNvPr id="6" name="Rectangle 5"/>
          <p:cNvSpPr/>
          <p:nvPr/>
        </p:nvSpPr>
        <p:spPr>
          <a:xfrm>
            <a:off x="4969882" y="2840089"/>
            <a:ext cx="3903041" cy="461665"/>
          </a:xfrm>
          <a:prstGeom prst="rect">
            <a:avLst/>
          </a:prstGeom>
          <a:solidFill>
            <a:schemeClr val="bg1"/>
          </a:solidFill>
          <a:ln>
            <a:solidFill>
              <a:schemeClr val="tx1"/>
            </a:solidFill>
          </a:ln>
        </p:spPr>
        <p:txBody>
          <a:bodyPr wrap="square">
            <a:spAutoFit/>
          </a:bodyPr>
          <a:lstStyle/>
          <a:p>
            <a:r>
              <a:rPr lang="en-US" sz="1200" dirty="0"/>
              <a:t>S1A_IW_SLC__1SSV_20160408T091355_20160408T091430_010728_01001F_83EB.SAFE</a:t>
            </a:r>
          </a:p>
        </p:txBody>
      </p:sp>
      <p:sp>
        <p:nvSpPr>
          <p:cNvPr id="7" name="Rectangle 6"/>
          <p:cNvSpPr/>
          <p:nvPr/>
        </p:nvSpPr>
        <p:spPr>
          <a:xfrm>
            <a:off x="4969882" y="3415939"/>
            <a:ext cx="3903040" cy="461665"/>
          </a:xfrm>
          <a:prstGeom prst="rect">
            <a:avLst/>
          </a:prstGeom>
          <a:solidFill>
            <a:schemeClr val="bg1"/>
          </a:solidFill>
          <a:ln>
            <a:solidFill>
              <a:schemeClr val="tx1"/>
            </a:solidFill>
          </a:ln>
        </p:spPr>
        <p:txBody>
          <a:bodyPr wrap="square">
            <a:spAutoFit/>
          </a:bodyPr>
          <a:lstStyle/>
          <a:p>
            <a:r>
              <a:rPr lang="en-US" sz="1200" dirty="0"/>
              <a:t>S1A_IW_SLC__1SSV_20160420T091355_20160420T091423_010903_010569_F9CE.SAFE</a:t>
            </a:r>
          </a:p>
        </p:txBody>
      </p:sp>
      <p:sp>
        <p:nvSpPr>
          <p:cNvPr id="8" name="Rectangle 7"/>
          <p:cNvSpPr/>
          <p:nvPr/>
        </p:nvSpPr>
        <p:spPr>
          <a:xfrm>
            <a:off x="4863088" y="2371261"/>
            <a:ext cx="4009835" cy="338554"/>
          </a:xfrm>
          <a:prstGeom prst="rect">
            <a:avLst/>
          </a:prstGeom>
        </p:spPr>
        <p:txBody>
          <a:bodyPr wrap="square">
            <a:spAutoFit/>
          </a:bodyPr>
          <a:lstStyle/>
          <a:p>
            <a:pPr marL="285750" indent="-285750">
              <a:buFont typeface="Arial" panose="020B0604020202020204" pitchFamily="34" charset="0"/>
              <a:buChar char="•"/>
            </a:pPr>
            <a:r>
              <a:rPr lang="en-US" b="1" dirty="0"/>
              <a:t>SAR data: </a:t>
            </a:r>
            <a:r>
              <a:rPr lang="en-US" dirty="0"/>
              <a:t>Apr. 8</a:t>
            </a:r>
            <a:r>
              <a:rPr lang="en-US" baseline="30000" dirty="0"/>
              <a:t>th</a:t>
            </a:r>
            <a:r>
              <a:rPr lang="en-US" dirty="0"/>
              <a:t> and Apr. 20th:</a:t>
            </a:r>
          </a:p>
        </p:txBody>
      </p:sp>
      <p:sp>
        <p:nvSpPr>
          <p:cNvPr id="10" name="Rectangle 9"/>
          <p:cNvSpPr/>
          <p:nvPr/>
        </p:nvSpPr>
        <p:spPr>
          <a:xfrm>
            <a:off x="4872126" y="4711108"/>
            <a:ext cx="3927440" cy="584775"/>
          </a:xfrm>
          <a:prstGeom prst="rect">
            <a:avLst/>
          </a:prstGeom>
        </p:spPr>
        <p:txBody>
          <a:bodyPr wrap="square">
            <a:spAutoFit/>
          </a:bodyPr>
          <a:lstStyle/>
          <a:p>
            <a:pPr marL="285750" indent="-285750">
              <a:buFont typeface="Arial" panose="020B0604020202020204" pitchFamily="34" charset="0"/>
              <a:buChar char="•"/>
            </a:pPr>
            <a:r>
              <a:rPr lang="en-US" b="1" dirty="0"/>
              <a:t>DEM: </a:t>
            </a:r>
            <a:r>
              <a:rPr lang="en-US" dirty="0"/>
              <a:t>3 </a:t>
            </a:r>
            <a:r>
              <a:rPr lang="en-US" dirty="0" err="1"/>
              <a:t>arcsec</a:t>
            </a:r>
            <a:r>
              <a:rPr lang="en-US" dirty="0"/>
              <a:t> (~90 m) SRTM    (http://dwtkns.com/srtm/)</a:t>
            </a:r>
          </a:p>
        </p:txBody>
      </p:sp>
      <p:sp>
        <p:nvSpPr>
          <p:cNvPr id="11" name="Rectangle 10"/>
          <p:cNvSpPr/>
          <p:nvPr/>
        </p:nvSpPr>
        <p:spPr>
          <a:xfrm>
            <a:off x="4872126" y="5426060"/>
            <a:ext cx="5172482" cy="338554"/>
          </a:xfrm>
          <a:prstGeom prst="rect">
            <a:avLst/>
          </a:prstGeom>
        </p:spPr>
        <p:txBody>
          <a:bodyPr wrap="square">
            <a:spAutoFit/>
          </a:bodyPr>
          <a:lstStyle/>
          <a:p>
            <a:pPr marL="285750" indent="-285750">
              <a:buFont typeface="Arial" panose="020B0604020202020204" pitchFamily="34" charset="0"/>
              <a:buChar char="•"/>
            </a:pPr>
            <a:r>
              <a:rPr lang="en-US" b="1"/>
              <a:t>Precise orbits</a:t>
            </a:r>
            <a:endParaRPr lang="en-US" sz="1200" dirty="0"/>
          </a:p>
        </p:txBody>
      </p:sp>
      <p:sp>
        <p:nvSpPr>
          <p:cNvPr id="12" name="TextBox 11"/>
          <p:cNvSpPr txBox="1"/>
          <p:nvPr/>
        </p:nvSpPr>
        <p:spPr>
          <a:xfrm>
            <a:off x="1234643" y="5627795"/>
            <a:ext cx="560056" cy="307777"/>
          </a:xfrm>
          <a:prstGeom prst="rect">
            <a:avLst/>
          </a:prstGeom>
          <a:solidFill>
            <a:schemeClr val="bg1"/>
          </a:solidFill>
        </p:spPr>
        <p:txBody>
          <a:bodyPr wrap="square" rtlCol="0">
            <a:spAutoFit/>
          </a:bodyPr>
          <a:lstStyle/>
          <a:p>
            <a:r>
              <a:rPr lang="en-US" sz="1400" dirty="0"/>
              <a:t>IW1</a:t>
            </a:r>
          </a:p>
        </p:txBody>
      </p:sp>
      <p:sp>
        <p:nvSpPr>
          <p:cNvPr id="13" name="TextBox 12"/>
          <p:cNvSpPr txBox="1"/>
          <p:nvPr/>
        </p:nvSpPr>
        <p:spPr>
          <a:xfrm>
            <a:off x="2890827" y="5243654"/>
            <a:ext cx="560056" cy="307777"/>
          </a:xfrm>
          <a:prstGeom prst="rect">
            <a:avLst/>
          </a:prstGeom>
          <a:solidFill>
            <a:schemeClr val="bg1"/>
          </a:solidFill>
        </p:spPr>
        <p:txBody>
          <a:bodyPr wrap="square" rtlCol="0">
            <a:spAutoFit/>
          </a:bodyPr>
          <a:lstStyle/>
          <a:p>
            <a:r>
              <a:rPr lang="en-US" sz="1400" dirty="0"/>
              <a:t>IW2</a:t>
            </a:r>
          </a:p>
        </p:txBody>
      </p:sp>
      <p:sp>
        <p:nvSpPr>
          <p:cNvPr id="14" name="TextBox 13"/>
          <p:cNvSpPr txBox="1"/>
          <p:nvPr/>
        </p:nvSpPr>
        <p:spPr>
          <a:xfrm>
            <a:off x="3803111" y="5002595"/>
            <a:ext cx="560056" cy="307777"/>
          </a:xfrm>
          <a:prstGeom prst="rect">
            <a:avLst/>
          </a:prstGeom>
          <a:solidFill>
            <a:schemeClr val="bg1"/>
          </a:solidFill>
        </p:spPr>
        <p:txBody>
          <a:bodyPr wrap="square" rtlCol="0">
            <a:spAutoFit/>
          </a:bodyPr>
          <a:lstStyle/>
          <a:p>
            <a:r>
              <a:rPr lang="en-US" sz="1400" dirty="0"/>
              <a:t>IW3</a:t>
            </a:r>
          </a:p>
        </p:txBody>
      </p:sp>
      <p:sp>
        <p:nvSpPr>
          <p:cNvPr id="15" name="TextBox 14"/>
          <p:cNvSpPr txBox="1"/>
          <p:nvPr/>
        </p:nvSpPr>
        <p:spPr>
          <a:xfrm>
            <a:off x="226531" y="4813285"/>
            <a:ext cx="721058" cy="246221"/>
          </a:xfrm>
          <a:prstGeom prst="rect">
            <a:avLst/>
          </a:prstGeom>
          <a:solidFill>
            <a:schemeClr val="bg1"/>
          </a:solidFill>
          <a:ln>
            <a:solidFill>
              <a:schemeClr val="tx1"/>
            </a:solidFill>
          </a:ln>
        </p:spPr>
        <p:txBody>
          <a:bodyPr wrap="square" rtlCol="0">
            <a:spAutoFit/>
          </a:bodyPr>
          <a:lstStyle/>
          <a:p>
            <a:r>
              <a:rPr lang="en-US" sz="1000" dirty="0"/>
              <a:t>Burst 3</a:t>
            </a:r>
          </a:p>
        </p:txBody>
      </p:sp>
      <p:sp>
        <p:nvSpPr>
          <p:cNvPr id="16" name="TextBox 15"/>
          <p:cNvSpPr txBox="1"/>
          <p:nvPr/>
        </p:nvSpPr>
        <p:spPr>
          <a:xfrm>
            <a:off x="314058" y="5079163"/>
            <a:ext cx="721058" cy="246221"/>
          </a:xfrm>
          <a:prstGeom prst="rect">
            <a:avLst/>
          </a:prstGeom>
          <a:solidFill>
            <a:schemeClr val="bg1"/>
          </a:solidFill>
          <a:ln>
            <a:solidFill>
              <a:schemeClr val="tx1"/>
            </a:solidFill>
          </a:ln>
        </p:spPr>
        <p:txBody>
          <a:bodyPr wrap="square" rtlCol="0">
            <a:spAutoFit/>
          </a:bodyPr>
          <a:lstStyle/>
          <a:p>
            <a:r>
              <a:rPr lang="en-US" sz="1000" dirty="0"/>
              <a:t>Burst 2</a:t>
            </a:r>
          </a:p>
        </p:txBody>
      </p:sp>
      <p:sp>
        <p:nvSpPr>
          <p:cNvPr id="17" name="TextBox 16"/>
          <p:cNvSpPr txBox="1"/>
          <p:nvPr/>
        </p:nvSpPr>
        <p:spPr>
          <a:xfrm>
            <a:off x="154523" y="4547675"/>
            <a:ext cx="721058" cy="246221"/>
          </a:xfrm>
          <a:prstGeom prst="rect">
            <a:avLst/>
          </a:prstGeom>
          <a:solidFill>
            <a:schemeClr val="bg1"/>
          </a:solidFill>
          <a:ln>
            <a:solidFill>
              <a:schemeClr val="tx1"/>
            </a:solidFill>
          </a:ln>
        </p:spPr>
        <p:txBody>
          <a:bodyPr wrap="square" rtlCol="0">
            <a:spAutoFit/>
          </a:bodyPr>
          <a:lstStyle/>
          <a:p>
            <a:r>
              <a:rPr lang="en-US" sz="1000" dirty="0"/>
              <a:t>Burst 4</a:t>
            </a:r>
          </a:p>
        </p:txBody>
      </p:sp>
      <p:sp>
        <p:nvSpPr>
          <p:cNvPr id="3" name="Rectangle 2"/>
          <p:cNvSpPr/>
          <p:nvPr/>
        </p:nvSpPr>
        <p:spPr bwMode="auto">
          <a:xfrm rot="20976065">
            <a:off x="1085114" y="4397808"/>
            <a:ext cx="1157080" cy="815181"/>
          </a:xfrm>
          <a:prstGeom prst="rect">
            <a:avLst/>
          </a:prstGeom>
          <a:solidFill>
            <a:schemeClr val="accent1">
              <a:alpha val="24000"/>
            </a:schemeClr>
          </a:solidFill>
          <a:ln w="9525" cap="flat" cmpd="sng" algn="ctr">
            <a:solidFill>
              <a:schemeClr val="tx1">
                <a:alpha val="40000"/>
              </a:schemeClr>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9" name="Rectangle 8"/>
          <p:cNvSpPr/>
          <p:nvPr/>
        </p:nvSpPr>
        <p:spPr>
          <a:xfrm>
            <a:off x="4813013" y="1701561"/>
            <a:ext cx="4223483" cy="584775"/>
          </a:xfrm>
          <a:prstGeom prst="rect">
            <a:avLst/>
          </a:prstGeom>
        </p:spPr>
        <p:txBody>
          <a:bodyPr wrap="square">
            <a:spAutoFit/>
          </a:bodyPr>
          <a:lstStyle/>
          <a:p>
            <a:r>
              <a:rPr lang="en-US" dirty="0"/>
              <a:t>Earthquake on Apr. 16</a:t>
            </a:r>
            <a:r>
              <a:rPr lang="en-US" baseline="30000" dirty="0"/>
              <a:t>th</a:t>
            </a:r>
            <a:r>
              <a:rPr lang="en-US" dirty="0"/>
              <a:t>, 2016 (foreshocks also on Apr. 14</a:t>
            </a:r>
            <a:r>
              <a:rPr lang="en-US" baseline="30000" dirty="0"/>
              <a:t>th</a:t>
            </a:r>
            <a:r>
              <a:rPr lang="en-US" dirty="0"/>
              <a:t> and 15</a:t>
            </a:r>
            <a:r>
              <a:rPr lang="en-US" baseline="30000" dirty="0"/>
              <a:t>th</a:t>
            </a:r>
            <a:r>
              <a:rPr lang="en-US" dirty="0"/>
              <a:t>). </a:t>
            </a:r>
          </a:p>
        </p:txBody>
      </p:sp>
      <p:sp>
        <p:nvSpPr>
          <p:cNvPr id="18" name="Rectangle 17"/>
          <p:cNvSpPr/>
          <p:nvPr/>
        </p:nvSpPr>
        <p:spPr>
          <a:xfrm>
            <a:off x="5148064" y="4007781"/>
            <a:ext cx="3724859" cy="523220"/>
          </a:xfrm>
          <a:prstGeom prst="rect">
            <a:avLst/>
          </a:prstGeom>
        </p:spPr>
        <p:txBody>
          <a:bodyPr wrap="square">
            <a:spAutoFit/>
          </a:bodyPr>
          <a:lstStyle/>
          <a:p>
            <a:r>
              <a:rPr lang="en-US" sz="1400" dirty="0"/>
              <a:t>Swath IW1, bursts 2-4 cover main ground deformation</a:t>
            </a:r>
          </a:p>
        </p:txBody>
      </p:sp>
    </p:spTree>
    <p:extLst>
      <p:ext uri="{BB962C8B-B14F-4D97-AF65-F5344CB8AC3E}">
        <p14:creationId xmlns:p14="http://schemas.microsoft.com/office/powerpoint/2010/main" val="932134391"/>
      </p:ext>
    </p:extLst>
  </p:cSld>
  <p:clrMapOvr>
    <a:masterClrMapping/>
  </p:clrMapOvr>
  <mc:AlternateContent xmlns:mc="http://schemas.openxmlformats.org/markup-compatibility/2006" xmlns:p14="http://schemas.microsoft.com/office/powerpoint/2010/main">
    <mc:Choice Requires="p14">
      <p:transition spd="slow" p14:dur="2000" advTm="68538"/>
    </mc:Choice>
    <mc:Fallback xmlns="">
      <p:transition spd="slow" advTm="68538"/>
    </mc:Fallback>
  </mc:AlternateContent>
  <p:extLst mod="1"/>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7772400" cy="611088"/>
          </a:xfrm>
        </p:spPr>
        <p:txBody>
          <a:bodyPr/>
          <a:lstStyle/>
          <a:p>
            <a:r>
              <a:rPr lang="en-US" dirty="0"/>
              <a:t>SAR sensitivity to motion: image amplitude</a:t>
            </a:r>
          </a:p>
        </p:txBody>
      </p:sp>
      <p:sp>
        <p:nvSpPr>
          <p:cNvPr id="4" name="Slide Number Placeholder 3"/>
          <p:cNvSpPr>
            <a:spLocks noGrp="1"/>
          </p:cNvSpPr>
          <p:nvPr>
            <p:ph type="sldNum" sz="quarter" idx="12"/>
          </p:nvPr>
        </p:nvSpPr>
        <p:spPr/>
        <p:txBody>
          <a:bodyPr/>
          <a:lstStyle/>
          <a:p>
            <a:fld id="{103EA872-A674-449B-A120-B97244F8E91D}" type="slidenum">
              <a:rPr lang="da-DK" smtClean="0"/>
              <a:pPr/>
              <a:t>4</a:t>
            </a:fld>
            <a:endParaRPr lang="da-DK"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8797" t="45649" r="42794" b="45800"/>
          <a:stretch/>
        </p:blipFill>
        <p:spPr>
          <a:xfrm flipV="1">
            <a:off x="35496" y="1052733"/>
            <a:ext cx="9073007" cy="5342139"/>
          </a:xfrm>
          <a:prstGeom prst="rect">
            <a:avLst/>
          </a:prstGeom>
        </p:spPr>
      </p:pic>
      <p:sp>
        <p:nvSpPr>
          <p:cNvPr id="6" name="TextBox 5"/>
          <p:cNvSpPr txBox="1"/>
          <p:nvPr/>
        </p:nvSpPr>
        <p:spPr>
          <a:xfrm>
            <a:off x="7308302" y="1074222"/>
            <a:ext cx="1800201" cy="584775"/>
          </a:xfrm>
          <a:prstGeom prst="rect">
            <a:avLst/>
          </a:prstGeom>
          <a:solidFill>
            <a:schemeClr val="bg1"/>
          </a:solidFill>
          <a:ln>
            <a:solidFill>
              <a:schemeClr val="tx1"/>
            </a:solidFill>
          </a:ln>
        </p:spPr>
        <p:txBody>
          <a:bodyPr wrap="square" rtlCol="0">
            <a:spAutoFit/>
          </a:bodyPr>
          <a:lstStyle/>
          <a:p>
            <a:r>
              <a:rPr lang="en-US" dirty="0"/>
              <a:t>ENVISAT ASAR, July 15</a:t>
            </a:r>
            <a:r>
              <a:rPr lang="en-US" baseline="30000" dirty="0"/>
              <a:t>th</a:t>
            </a:r>
            <a:r>
              <a:rPr lang="en-US" dirty="0"/>
              <a:t>, 2010</a:t>
            </a:r>
          </a:p>
        </p:txBody>
      </p:sp>
      <p:sp>
        <p:nvSpPr>
          <p:cNvPr id="7" name="TextBox 6"/>
          <p:cNvSpPr txBox="1"/>
          <p:nvPr/>
        </p:nvSpPr>
        <p:spPr>
          <a:xfrm>
            <a:off x="35496" y="1069846"/>
            <a:ext cx="4551132" cy="338554"/>
          </a:xfrm>
          <a:prstGeom prst="rect">
            <a:avLst/>
          </a:prstGeom>
          <a:noFill/>
        </p:spPr>
        <p:txBody>
          <a:bodyPr wrap="square" rtlCol="0">
            <a:spAutoFit/>
          </a:bodyPr>
          <a:lstStyle/>
          <a:p>
            <a:r>
              <a:rPr lang="en-US" b="1" dirty="0" err="1"/>
              <a:t>Upernavik</a:t>
            </a:r>
            <a:r>
              <a:rPr lang="en-US" b="1" dirty="0"/>
              <a:t> </a:t>
            </a:r>
            <a:r>
              <a:rPr lang="en-US" b="1" dirty="0" err="1"/>
              <a:t>Isstrøm</a:t>
            </a:r>
            <a:r>
              <a:rPr lang="en-US" b="1" dirty="0"/>
              <a:t>, NW Greenland</a:t>
            </a:r>
          </a:p>
        </p:txBody>
      </p:sp>
    </p:spTree>
    <p:extLst>
      <p:ext uri="{BB962C8B-B14F-4D97-AF65-F5344CB8AC3E}">
        <p14:creationId xmlns:p14="http://schemas.microsoft.com/office/powerpoint/2010/main" val="2936975315"/>
      </p:ext>
    </p:extLst>
  </p:cSld>
  <p:clrMapOvr>
    <a:masterClrMapping/>
  </p:clrMapOvr>
  <mc:AlternateContent xmlns:mc="http://schemas.openxmlformats.org/markup-compatibility/2006" xmlns:p14="http://schemas.microsoft.com/office/powerpoint/2010/main">
    <mc:Choice Requires="p14">
      <p:transition spd="slow" p14:dur="2000" advTm="25435"/>
    </mc:Choice>
    <mc:Fallback xmlns="">
      <p:transition spd="slow" advTm="25435"/>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76672"/>
            <a:ext cx="7772400" cy="467072"/>
          </a:xfrm>
        </p:spPr>
        <p:txBody>
          <a:bodyPr/>
          <a:lstStyle/>
          <a:p>
            <a:r>
              <a:rPr lang="en-US" dirty="0"/>
              <a:t>Mosaicked </a:t>
            </a:r>
            <a:r>
              <a:rPr lang="en-US" dirty="0" err="1"/>
              <a:t>interferogram</a:t>
            </a:r>
            <a:r>
              <a:rPr lang="en-US" dirty="0"/>
              <a:t> (unfiltered)</a:t>
            </a:r>
          </a:p>
        </p:txBody>
      </p:sp>
      <p:sp>
        <p:nvSpPr>
          <p:cNvPr id="4" name="Slide Number Placeholder 3"/>
          <p:cNvSpPr>
            <a:spLocks noGrp="1"/>
          </p:cNvSpPr>
          <p:nvPr>
            <p:ph type="sldNum" sz="quarter" idx="12"/>
          </p:nvPr>
        </p:nvSpPr>
        <p:spPr/>
        <p:txBody>
          <a:bodyPr/>
          <a:lstStyle/>
          <a:p>
            <a:fld id="{103EA872-A674-449B-A120-B97244F8E91D}" type="slidenum">
              <a:rPr lang="da-DK" smtClean="0"/>
              <a:pPr/>
              <a:t>40</a:t>
            </a:fld>
            <a:endParaRPr lang="da-DK" dirty="0"/>
          </a:p>
        </p:txBody>
      </p:sp>
      <p:cxnSp>
        <p:nvCxnSpPr>
          <p:cNvPr id="14" name="Straight Arrow Connector 13"/>
          <p:cNvCxnSpPr/>
          <p:nvPr/>
        </p:nvCxnSpPr>
        <p:spPr bwMode="auto">
          <a:xfrm flipV="1">
            <a:off x="284289" y="1388404"/>
            <a:ext cx="0" cy="1008112"/>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TextBox 15"/>
          <p:cNvSpPr txBox="1"/>
          <p:nvPr/>
        </p:nvSpPr>
        <p:spPr>
          <a:xfrm rot="16200000">
            <a:off x="-347824" y="1620792"/>
            <a:ext cx="972648" cy="276999"/>
          </a:xfrm>
          <a:prstGeom prst="rect">
            <a:avLst/>
          </a:prstGeom>
          <a:noFill/>
        </p:spPr>
        <p:txBody>
          <a:bodyPr wrap="square" rtlCol="0">
            <a:spAutoFit/>
          </a:bodyPr>
          <a:lstStyle/>
          <a:p>
            <a:r>
              <a:rPr lang="en-US" sz="1200" dirty="0"/>
              <a:t>Azimuth</a:t>
            </a:r>
          </a:p>
        </p:txBody>
      </p:sp>
      <p:pic>
        <p:nvPicPr>
          <p:cNvPr id="29" name="Picture 28"/>
          <p:cNvPicPr>
            <a:picLocks noChangeAspect="1"/>
          </p:cNvPicPr>
          <p:nvPr/>
        </p:nvPicPr>
        <p:blipFill rotWithShape="1">
          <a:blip r:embed="rId3">
            <a:extLst>
              <a:ext uri="{28A0092B-C50C-407E-A947-70E740481C1C}">
                <a14:useLocalDpi xmlns:a14="http://schemas.microsoft.com/office/drawing/2010/main" val="0"/>
              </a:ext>
            </a:extLst>
          </a:blip>
          <a:srcRect l="9838" t="13654" r="12200" b="4932"/>
          <a:stretch/>
        </p:blipFill>
        <p:spPr>
          <a:xfrm>
            <a:off x="342572" y="1376597"/>
            <a:ext cx="8172644" cy="4622910"/>
          </a:xfrm>
          <a:prstGeom prst="rect">
            <a:avLst/>
          </a:prstGeom>
        </p:spPr>
      </p:pic>
      <p:pic>
        <p:nvPicPr>
          <p:cNvPr id="34" name="Google Shape;101;p15"/>
          <p:cNvPicPr preferRelativeResize="0"/>
          <p:nvPr/>
        </p:nvPicPr>
        <p:blipFill rotWithShape="1">
          <a:blip r:embed="rId4">
            <a:alphaModFix/>
          </a:blip>
          <a:srcRect l="86146" t="2664" r="9082" b="6579"/>
          <a:stretch/>
        </p:blipFill>
        <p:spPr>
          <a:xfrm>
            <a:off x="8515073" y="1186879"/>
            <a:ext cx="449415" cy="4738030"/>
          </a:xfrm>
          <a:prstGeom prst="rect">
            <a:avLst/>
          </a:prstGeom>
          <a:noFill/>
          <a:ln>
            <a:noFill/>
          </a:ln>
        </p:spPr>
      </p:pic>
      <p:sp>
        <p:nvSpPr>
          <p:cNvPr id="36" name="TextBox 35"/>
          <p:cNvSpPr txBox="1"/>
          <p:nvPr/>
        </p:nvSpPr>
        <p:spPr>
          <a:xfrm rot="16200000">
            <a:off x="8737752" y="3384935"/>
            <a:ext cx="468593" cy="276999"/>
          </a:xfrm>
          <a:prstGeom prst="rect">
            <a:avLst/>
          </a:prstGeom>
          <a:noFill/>
        </p:spPr>
        <p:txBody>
          <a:bodyPr wrap="square" rtlCol="0">
            <a:spAutoFit/>
          </a:bodyPr>
          <a:lstStyle/>
          <a:p>
            <a:r>
              <a:rPr lang="en-US" sz="1200" dirty="0"/>
              <a:t>rad</a:t>
            </a:r>
          </a:p>
        </p:txBody>
      </p:sp>
      <p:cxnSp>
        <p:nvCxnSpPr>
          <p:cNvPr id="12" name="Straight Arrow Connector 11"/>
          <p:cNvCxnSpPr/>
          <p:nvPr/>
        </p:nvCxnSpPr>
        <p:spPr bwMode="auto">
          <a:xfrm flipV="1">
            <a:off x="7308304" y="6101499"/>
            <a:ext cx="855712" cy="8384"/>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TextBox 12"/>
          <p:cNvSpPr txBox="1"/>
          <p:nvPr/>
        </p:nvSpPr>
        <p:spPr>
          <a:xfrm>
            <a:off x="7201509" y="6104329"/>
            <a:ext cx="1258923" cy="276999"/>
          </a:xfrm>
          <a:prstGeom prst="rect">
            <a:avLst/>
          </a:prstGeom>
          <a:noFill/>
        </p:spPr>
        <p:txBody>
          <a:bodyPr wrap="square" rtlCol="0">
            <a:spAutoFit/>
          </a:bodyPr>
          <a:lstStyle/>
          <a:p>
            <a:r>
              <a:rPr lang="en-US" sz="1200" dirty="0"/>
              <a:t>Slant-range</a:t>
            </a:r>
          </a:p>
        </p:txBody>
      </p:sp>
    </p:spTree>
    <p:extLst>
      <p:ext uri="{BB962C8B-B14F-4D97-AF65-F5344CB8AC3E}">
        <p14:creationId xmlns:p14="http://schemas.microsoft.com/office/powerpoint/2010/main" val="1674109518"/>
      </p:ext>
    </p:extLst>
  </p:cSld>
  <p:clrMapOvr>
    <a:masterClrMapping/>
  </p:clrMapOvr>
  <mc:AlternateContent xmlns:mc="http://schemas.openxmlformats.org/markup-compatibility/2006" xmlns:p14="http://schemas.microsoft.com/office/powerpoint/2010/main">
    <mc:Choice Requires="p14">
      <p:transition spd="slow" p14:dur="2000" advTm="20417"/>
    </mc:Choice>
    <mc:Fallback xmlns="">
      <p:transition spd="slow" advTm="20417"/>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48680"/>
            <a:ext cx="7772400" cy="378854"/>
          </a:xfrm>
        </p:spPr>
        <p:txBody>
          <a:bodyPr/>
          <a:lstStyle/>
          <a:p>
            <a:r>
              <a:rPr lang="en-US" dirty="0"/>
              <a:t>Mosaicked </a:t>
            </a:r>
            <a:r>
              <a:rPr lang="en-US" dirty="0" err="1"/>
              <a:t>interferogram</a:t>
            </a:r>
            <a:r>
              <a:rPr lang="en-US" dirty="0"/>
              <a:t> (multi-looked)</a:t>
            </a:r>
          </a:p>
        </p:txBody>
      </p:sp>
      <p:sp>
        <p:nvSpPr>
          <p:cNvPr id="4" name="Slide Number Placeholder 3"/>
          <p:cNvSpPr>
            <a:spLocks noGrp="1"/>
          </p:cNvSpPr>
          <p:nvPr>
            <p:ph type="sldNum" sz="quarter" idx="12"/>
          </p:nvPr>
        </p:nvSpPr>
        <p:spPr/>
        <p:txBody>
          <a:bodyPr/>
          <a:lstStyle/>
          <a:p>
            <a:fld id="{103EA872-A674-449B-A120-B97244F8E91D}" type="slidenum">
              <a:rPr lang="da-DK" smtClean="0"/>
              <a:pPr/>
              <a:t>41</a:t>
            </a:fld>
            <a:endParaRPr lang="da-DK" dirty="0"/>
          </a:p>
        </p:txBody>
      </p:sp>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10625" t="13655" r="12201" b="6385"/>
          <a:stretch/>
        </p:blipFill>
        <p:spPr>
          <a:xfrm>
            <a:off x="402068" y="1388404"/>
            <a:ext cx="8113148" cy="4553297"/>
          </a:xfrm>
          <a:prstGeom prst="rect">
            <a:avLst/>
          </a:prstGeom>
        </p:spPr>
      </p:pic>
      <p:pic>
        <p:nvPicPr>
          <p:cNvPr id="22" name="Google Shape;101;p15"/>
          <p:cNvPicPr preferRelativeResize="0"/>
          <p:nvPr/>
        </p:nvPicPr>
        <p:blipFill rotWithShape="1">
          <a:blip r:embed="rId4">
            <a:alphaModFix/>
          </a:blip>
          <a:srcRect l="86146" t="2664" r="9082" b="6579"/>
          <a:stretch/>
        </p:blipFill>
        <p:spPr>
          <a:xfrm>
            <a:off x="8515073" y="1186879"/>
            <a:ext cx="449415" cy="4738030"/>
          </a:xfrm>
          <a:prstGeom prst="rect">
            <a:avLst/>
          </a:prstGeom>
          <a:noFill/>
          <a:ln>
            <a:noFill/>
          </a:ln>
        </p:spPr>
      </p:pic>
      <p:cxnSp>
        <p:nvCxnSpPr>
          <p:cNvPr id="23" name="Straight Arrow Connector 22"/>
          <p:cNvCxnSpPr/>
          <p:nvPr/>
        </p:nvCxnSpPr>
        <p:spPr bwMode="auto">
          <a:xfrm flipV="1">
            <a:off x="284289" y="1388404"/>
            <a:ext cx="0" cy="1008112"/>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Arrow Connector 23"/>
          <p:cNvCxnSpPr/>
          <p:nvPr/>
        </p:nvCxnSpPr>
        <p:spPr bwMode="auto">
          <a:xfrm flipV="1">
            <a:off x="7308304" y="6101499"/>
            <a:ext cx="855712" cy="8384"/>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 name="TextBox 24"/>
          <p:cNvSpPr txBox="1"/>
          <p:nvPr/>
        </p:nvSpPr>
        <p:spPr>
          <a:xfrm rot="16200000">
            <a:off x="-347824" y="1620792"/>
            <a:ext cx="972648" cy="276999"/>
          </a:xfrm>
          <a:prstGeom prst="rect">
            <a:avLst/>
          </a:prstGeom>
          <a:noFill/>
        </p:spPr>
        <p:txBody>
          <a:bodyPr wrap="square" rtlCol="0">
            <a:spAutoFit/>
          </a:bodyPr>
          <a:lstStyle/>
          <a:p>
            <a:r>
              <a:rPr lang="en-US" sz="1200" dirty="0"/>
              <a:t>Azimuth</a:t>
            </a:r>
          </a:p>
        </p:txBody>
      </p:sp>
      <p:sp>
        <p:nvSpPr>
          <p:cNvPr id="26" name="TextBox 25"/>
          <p:cNvSpPr txBox="1"/>
          <p:nvPr/>
        </p:nvSpPr>
        <p:spPr>
          <a:xfrm>
            <a:off x="7201509" y="6104329"/>
            <a:ext cx="1258923" cy="276999"/>
          </a:xfrm>
          <a:prstGeom prst="rect">
            <a:avLst/>
          </a:prstGeom>
          <a:noFill/>
        </p:spPr>
        <p:txBody>
          <a:bodyPr wrap="square" rtlCol="0">
            <a:spAutoFit/>
          </a:bodyPr>
          <a:lstStyle/>
          <a:p>
            <a:r>
              <a:rPr lang="en-US" sz="1200" dirty="0"/>
              <a:t>Slant-range</a:t>
            </a:r>
          </a:p>
        </p:txBody>
      </p:sp>
      <p:sp>
        <p:nvSpPr>
          <p:cNvPr id="8" name="Rectangle 7"/>
          <p:cNvSpPr/>
          <p:nvPr/>
        </p:nvSpPr>
        <p:spPr>
          <a:xfrm>
            <a:off x="343689" y="5889764"/>
            <a:ext cx="6408548" cy="598244"/>
          </a:xfrm>
          <a:prstGeom prst="rect">
            <a:avLst/>
          </a:prstGeom>
        </p:spPr>
        <p:txBody>
          <a:bodyPr wrap="square">
            <a:spAutoFit/>
          </a:bodyPr>
          <a:lstStyle/>
          <a:p>
            <a:r>
              <a:rPr lang="en-US" dirty="0"/>
              <a:t>Result of 3 x 12 pixels (azimuth x slant-range) multi-looking (40 m x 40 m </a:t>
            </a:r>
            <a:r>
              <a:rPr lang="en-US" dirty="0" err="1"/>
              <a:t>interferogram</a:t>
            </a:r>
            <a:r>
              <a:rPr lang="en-US" dirty="0"/>
              <a:t> spatial resolution)</a:t>
            </a:r>
          </a:p>
        </p:txBody>
      </p:sp>
      <p:sp>
        <p:nvSpPr>
          <p:cNvPr id="36" name="TextBox 35"/>
          <p:cNvSpPr txBox="1"/>
          <p:nvPr/>
        </p:nvSpPr>
        <p:spPr>
          <a:xfrm rot="16200000">
            <a:off x="8737752" y="3384935"/>
            <a:ext cx="468593" cy="276999"/>
          </a:xfrm>
          <a:prstGeom prst="rect">
            <a:avLst/>
          </a:prstGeom>
          <a:noFill/>
        </p:spPr>
        <p:txBody>
          <a:bodyPr wrap="square" rtlCol="0">
            <a:spAutoFit/>
          </a:bodyPr>
          <a:lstStyle/>
          <a:p>
            <a:r>
              <a:rPr lang="en-US" sz="1200" dirty="0"/>
              <a:t>rad</a:t>
            </a:r>
          </a:p>
        </p:txBody>
      </p:sp>
    </p:spTree>
    <p:extLst>
      <p:ext uri="{BB962C8B-B14F-4D97-AF65-F5344CB8AC3E}">
        <p14:creationId xmlns:p14="http://schemas.microsoft.com/office/powerpoint/2010/main" val="414357186"/>
      </p:ext>
    </p:extLst>
  </p:cSld>
  <p:clrMapOvr>
    <a:masterClrMapping/>
  </p:clrMapOvr>
  <mc:AlternateContent xmlns:mc="http://schemas.openxmlformats.org/markup-compatibility/2006" xmlns:p14="http://schemas.microsoft.com/office/powerpoint/2010/main">
    <mc:Choice Requires="p14">
      <p:transition spd="slow" p14:dur="2000" advTm="4314"/>
    </mc:Choice>
    <mc:Fallback xmlns="">
      <p:transition spd="slow" advTm="4314"/>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548680"/>
            <a:ext cx="7772400" cy="395064"/>
          </a:xfrm>
        </p:spPr>
        <p:txBody>
          <a:bodyPr/>
          <a:lstStyle/>
          <a:p>
            <a:r>
              <a:rPr lang="en-US" dirty="0"/>
              <a:t>Adaptive (Goldstein) filtering</a:t>
            </a:r>
          </a:p>
        </p:txBody>
      </p:sp>
      <p:sp>
        <p:nvSpPr>
          <p:cNvPr id="4" name="Slide Number Placeholder 3"/>
          <p:cNvSpPr>
            <a:spLocks noGrp="1"/>
          </p:cNvSpPr>
          <p:nvPr>
            <p:ph type="sldNum" sz="quarter" idx="12"/>
          </p:nvPr>
        </p:nvSpPr>
        <p:spPr/>
        <p:txBody>
          <a:bodyPr/>
          <a:lstStyle/>
          <a:p>
            <a:fld id="{103EA872-A674-449B-A120-B97244F8E91D}" type="slidenum">
              <a:rPr lang="da-DK" smtClean="0"/>
              <a:pPr/>
              <a:t>42</a:t>
            </a:fld>
            <a:endParaRPr lang="da-DK" dirty="0"/>
          </a:p>
        </p:txBody>
      </p:sp>
      <p:pic>
        <p:nvPicPr>
          <p:cNvPr id="40" name="Picture 39"/>
          <p:cNvPicPr>
            <a:picLocks noChangeAspect="1"/>
          </p:cNvPicPr>
          <p:nvPr/>
        </p:nvPicPr>
        <p:blipFill rotWithShape="1">
          <a:blip r:embed="rId3">
            <a:extLst>
              <a:ext uri="{28A0092B-C50C-407E-A947-70E740481C1C}">
                <a14:useLocalDpi xmlns:a14="http://schemas.microsoft.com/office/drawing/2010/main" val="0"/>
              </a:ext>
            </a:extLst>
          </a:blip>
          <a:srcRect l="10735" t="14258" r="12091" b="7235"/>
          <a:stretch/>
        </p:blipFill>
        <p:spPr>
          <a:xfrm>
            <a:off x="394777" y="1403377"/>
            <a:ext cx="8205741" cy="4521531"/>
          </a:xfrm>
          <a:prstGeom prst="rect">
            <a:avLst/>
          </a:prstGeom>
        </p:spPr>
      </p:pic>
      <p:pic>
        <p:nvPicPr>
          <p:cNvPr id="41" name="Google Shape;101;p15"/>
          <p:cNvPicPr preferRelativeResize="0"/>
          <p:nvPr/>
        </p:nvPicPr>
        <p:blipFill rotWithShape="1">
          <a:blip r:embed="rId4">
            <a:alphaModFix/>
          </a:blip>
          <a:srcRect l="86146" t="2664" r="9082" b="6579"/>
          <a:stretch/>
        </p:blipFill>
        <p:spPr>
          <a:xfrm>
            <a:off x="8515073" y="1186879"/>
            <a:ext cx="449415" cy="4738030"/>
          </a:xfrm>
          <a:prstGeom prst="rect">
            <a:avLst/>
          </a:prstGeom>
          <a:noFill/>
          <a:ln>
            <a:noFill/>
          </a:ln>
        </p:spPr>
      </p:pic>
      <p:cxnSp>
        <p:nvCxnSpPr>
          <p:cNvPr id="42" name="Straight Arrow Connector 41"/>
          <p:cNvCxnSpPr/>
          <p:nvPr/>
        </p:nvCxnSpPr>
        <p:spPr bwMode="auto">
          <a:xfrm flipV="1">
            <a:off x="284289" y="1388404"/>
            <a:ext cx="0" cy="1008112"/>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Straight Arrow Connector 42"/>
          <p:cNvCxnSpPr/>
          <p:nvPr/>
        </p:nvCxnSpPr>
        <p:spPr bwMode="auto">
          <a:xfrm flipV="1">
            <a:off x="7308304" y="6101499"/>
            <a:ext cx="855712" cy="8384"/>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4" name="TextBox 43"/>
          <p:cNvSpPr txBox="1"/>
          <p:nvPr/>
        </p:nvSpPr>
        <p:spPr>
          <a:xfrm rot="16200000">
            <a:off x="-347824" y="1620792"/>
            <a:ext cx="972648" cy="276999"/>
          </a:xfrm>
          <a:prstGeom prst="rect">
            <a:avLst/>
          </a:prstGeom>
          <a:noFill/>
        </p:spPr>
        <p:txBody>
          <a:bodyPr wrap="square" rtlCol="0">
            <a:spAutoFit/>
          </a:bodyPr>
          <a:lstStyle/>
          <a:p>
            <a:r>
              <a:rPr lang="en-US" sz="1200" dirty="0"/>
              <a:t>Azimuth</a:t>
            </a:r>
          </a:p>
        </p:txBody>
      </p:sp>
      <p:sp>
        <p:nvSpPr>
          <p:cNvPr id="45" name="TextBox 44"/>
          <p:cNvSpPr txBox="1"/>
          <p:nvPr/>
        </p:nvSpPr>
        <p:spPr>
          <a:xfrm>
            <a:off x="7201509" y="6104329"/>
            <a:ext cx="1258923" cy="276999"/>
          </a:xfrm>
          <a:prstGeom prst="rect">
            <a:avLst/>
          </a:prstGeom>
          <a:noFill/>
        </p:spPr>
        <p:txBody>
          <a:bodyPr wrap="square" rtlCol="0">
            <a:spAutoFit/>
          </a:bodyPr>
          <a:lstStyle/>
          <a:p>
            <a:r>
              <a:rPr lang="en-US" sz="1200" dirty="0"/>
              <a:t>Slant-range</a:t>
            </a:r>
          </a:p>
        </p:txBody>
      </p:sp>
      <p:sp>
        <p:nvSpPr>
          <p:cNvPr id="46" name="Rectangle 45"/>
          <p:cNvSpPr/>
          <p:nvPr/>
        </p:nvSpPr>
        <p:spPr>
          <a:xfrm>
            <a:off x="366941" y="5924909"/>
            <a:ext cx="6422527" cy="338554"/>
          </a:xfrm>
          <a:prstGeom prst="rect">
            <a:avLst/>
          </a:prstGeom>
        </p:spPr>
        <p:txBody>
          <a:bodyPr wrap="none">
            <a:spAutoFit/>
          </a:bodyPr>
          <a:lstStyle/>
          <a:p>
            <a:r>
              <a:rPr lang="en-US" dirty="0"/>
              <a:t>Result of Goldstein filtering (alpha=0.8, win=64 x 64 pixels)</a:t>
            </a:r>
          </a:p>
        </p:txBody>
      </p:sp>
      <p:sp>
        <p:nvSpPr>
          <p:cNvPr id="49" name="TextBox 48"/>
          <p:cNvSpPr txBox="1"/>
          <p:nvPr/>
        </p:nvSpPr>
        <p:spPr>
          <a:xfrm rot="16200000">
            <a:off x="8737752" y="3382791"/>
            <a:ext cx="468593" cy="276999"/>
          </a:xfrm>
          <a:prstGeom prst="rect">
            <a:avLst/>
          </a:prstGeom>
          <a:noFill/>
        </p:spPr>
        <p:txBody>
          <a:bodyPr wrap="square" rtlCol="0">
            <a:spAutoFit/>
          </a:bodyPr>
          <a:lstStyle/>
          <a:p>
            <a:r>
              <a:rPr lang="en-US" sz="1200" dirty="0"/>
              <a:t>rad</a:t>
            </a:r>
          </a:p>
        </p:txBody>
      </p:sp>
    </p:spTree>
    <p:extLst>
      <p:ext uri="{BB962C8B-B14F-4D97-AF65-F5344CB8AC3E}">
        <p14:creationId xmlns:p14="http://schemas.microsoft.com/office/powerpoint/2010/main" val="4231327356"/>
      </p:ext>
    </p:extLst>
  </p:cSld>
  <p:clrMapOvr>
    <a:masterClrMapping/>
  </p:clrMapOvr>
  <mc:AlternateContent xmlns:mc="http://schemas.openxmlformats.org/markup-compatibility/2006" xmlns:p14="http://schemas.microsoft.com/office/powerpoint/2010/main">
    <mc:Choice Requires="p14">
      <p:transition spd="slow" p14:dur="2000" advTm="33832"/>
    </mc:Choice>
    <mc:Fallback xmlns="">
      <p:transition spd="slow" advTm="33832"/>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551" y="385848"/>
            <a:ext cx="7772400" cy="539080"/>
          </a:xfrm>
        </p:spPr>
        <p:txBody>
          <a:bodyPr/>
          <a:lstStyle/>
          <a:p>
            <a:r>
              <a:rPr lang="en-US" dirty="0"/>
              <a:t>Multi-looking rationale</a:t>
            </a:r>
          </a:p>
        </p:txBody>
      </p:sp>
      <p:sp>
        <p:nvSpPr>
          <p:cNvPr id="4" name="Slide Number Placeholder 3"/>
          <p:cNvSpPr>
            <a:spLocks noGrp="1"/>
          </p:cNvSpPr>
          <p:nvPr>
            <p:ph type="sldNum" sz="quarter" idx="12"/>
          </p:nvPr>
        </p:nvSpPr>
        <p:spPr/>
        <p:txBody>
          <a:bodyPr/>
          <a:lstStyle/>
          <a:p>
            <a:fld id="{103EA872-A674-449B-A120-B97244F8E91D}" type="slidenum">
              <a:rPr lang="da-DK" smtClean="0"/>
              <a:pPr/>
              <a:t>43</a:t>
            </a:fld>
            <a:endParaRPr lang="da-DK" dirty="0"/>
          </a:p>
        </p:txBody>
      </p:sp>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9838" t="13654" r="12200" b="4932"/>
          <a:stretch/>
        </p:blipFill>
        <p:spPr>
          <a:xfrm>
            <a:off x="4788358" y="1617999"/>
            <a:ext cx="4392154" cy="2484451"/>
          </a:xfrm>
          <a:prstGeom prst="rect">
            <a:avLst/>
          </a:prstGeom>
        </p:spPr>
      </p:pic>
      <p:sp>
        <p:nvSpPr>
          <p:cNvPr id="18" name="TextBox 17"/>
          <p:cNvSpPr txBox="1"/>
          <p:nvPr/>
        </p:nvSpPr>
        <p:spPr>
          <a:xfrm>
            <a:off x="181319" y="1556792"/>
            <a:ext cx="4462689" cy="3416320"/>
          </a:xfrm>
          <a:prstGeom prst="rect">
            <a:avLst/>
          </a:prstGeom>
          <a:noFill/>
        </p:spPr>
        <p:txBody>
          <a:bodyPr wrap="square" rtlCol="0">
            <a:spAutoFit/>
          </a:bodyPr>
          <a:lstStyle/>
          <a:p>
            <a:pPr marL="285750" indent="-285750">
              <a:buFont typeface="Wingdings" panose="05000000000000000000" pitchFamily="2" charset="2"/>
              <a:buChar char="§"/>
            </a:pPr>
            <a:r>
              <a:rPr lang="en-US" sz="1800" dirty="0" err="1"/>
              <a:t>Multilooking</a:t>
            </a:r>
            <a:r>
              <a:rPr lang="en-US" sz="1800" dirty="0"/>
              <a:t> consists in applying a local spatial filter to the complex (flattened) </a:t>
            </a:r>
            <a:r>
              <a:rPr lang="en-US" sz="1800" dirty="0" err="1"/>
              <a:t>interferogram</a:t>
            </a:r>
            <a:endParaRPr lang="en-US" sz="1800" dirty="0"/>
          </a:p>
          <a:p>
            <a:pPr marL="285750" indent="-285750">
              <a:buFont typeface="Wingdings" panose="05000000000000000000" pitchFamily="2" charset="2"/>
              <a:buChar char="§"/>
            </a:pPr>
            <a:r>
              <a:rPr lang="en-US" sz="1800" dirty="0"/>
              <a:t>Square area on ground -&gt; rectangular </a:t>
            </a:r>
            <a:r>
              <a:rPr lang="en-US" sz="1800" dirty="0" err="1"/>
              <a:t>interferogram</a:t>
            </a:r>
            <a:r>
              <a:rPr lang="en-US" sz="1800" dirty="0"/>
              <a:t> area. Typically 1:4 ratio (</a:t>
            </a:r>
            <a:r>
              <a:rPr lang="en-US" sz="1800" dirty="0" err="1"/>
              <a:t>azimuth:slant-range</a:t>
            </a:r>
            <a:r>
              <a:rPr lang="en-US" sz="1800" dirty="0"/>
              <a:t>) for Sentinel-1.</a:t>
            </a:r>
          </a:p>
          <a:p>
            <a:pPr marL="285750" indent="-285750">
              <a:buFont typeface="Wingdings" panose="05000000000000000000" pitchFamily="2" charset="2"/>
              <a:buChar char="§"/>
            </a:pPr>
            <a:r>
              <a:rPr lang="en-US" sz="1800" dirty="0"/>
              <a:t>After filtering </a:t>
            </a:r>
            <a:r>
              <a:rPr lang="en-US" sz="1800" dirty="0" err="1"/>
              <a:t>interferogram</a:t>
            </a:r>
            <a:r>
              <a:rPr lang="en-US" sz="1800" dirty="0"/>
              <a:t> pixels would be very correlated -&gt; </a:t>
            </a:r>
            <a:r>
              <a:rPr lang="en-US" sz="1800" dirty="0" err="1"/>
              <a:t>interferogram</a:t>
            </a:r>
            <a:r>
              <a:rPr lang="en-US" sz="1800" dirty="0"/>
              <a:t> size can be reduced (decimation)</a:t>
            </a:r>
          </a:p>
        </p:txBody>
      </p:sp>
      <p:sp>
        <p:nvSpPr>
          <p:cNvPr id="13" name="Rectangle 12"/>
          <p:cNvSpPr/>
          <p:nvPr/>
        </p:nvSpPr>
        <p:spPr bwMode="auto">
          <a:xfrm>
            <a:off x="5664660" y="3553223"/>
            <a:ext cx="599354" cy="303472"/>
          </a:xfrm>
          <a:prstGeom prst="rect">
            <a:avLst/>
          </a:prstGeom>
          <a:noFill/>
          <a:ln w="57150" cap="flat" cmpd="sng" algn="ctr">
            <a:solidFill>
              <a:schemeClr val="tx1"/>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3" name="Rectangle 2"/>
          <p:cNvSpPr/>
          <p:nvPr/>
        </p:nvSpPr>
        <p:spPr>
          <a:xfrm>
            <a:off x="5680996" y="4533911"/>
            <a:ext cx="3034401" cy="523220"/>
          </a:xfrm>
          <a:prstGeom prst="rect">
            <a:avLst/>
          </a:prstGeom>
        </p:spPr>
        <p:txBody>
          <a:bodyPr wrap="square">
            <a:spAutoFit/>
          </a:bodyPr>
          <a:lstStyle/>
          <a:p>
            <a:r>
              <a:rPr lang="en-US" sz="1400" dirty="0"/>
              <a:t>Summation is over </a:t>
            </a:r>
            <a:r>
              <a:rPr lang="en-US" sz="1400" dirty="0" err="1"/>
              <a:t>neighbour</a:t>
            </a:r>
            <a:r>
              <a:rPr lang="en-US" sz="1400" dirty="0"/>
              <a:t> pixels within the rectangle</a:t>
            </a:r>
          </a:p>
        </p:txBody>
      </p:sp>
      <p:sp>
        <p:nvSpPr>
          <p:cNvPr id="5" name="Oval 4"/>
          <p:cNvSpPr/>
          <p:nvPr/>
        </p:nvSpPr>
        <p:spPr bwMode="auto">
          <a:xfrm>
            <a:off x="4310780" y="5135898"/>
            <a:ext cx="477578" cy="349595"/>
          </a:xfrm>
          <a:prstGeom prst="ellipse">
            <a:avLst/>
          </a:prstGeom>
          <a:noFill/>
          <a:ln w="9525" cap="flat" cmpd="sng" algn="ctr">
            <a:solidFill>
              <a:srgbClr val="FF6600"/>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mc:AlternateContent xmlns:mc="http://schemas.openxmlformats.org/markup-compatibility/2006" xmlns:a14="http://schemas.microsoft.com/office/drawing/2010/main">
        <mc:Choice Requires="a14">
          <p:sp>
            <p:nvSpPr>
              <p:cNvPr id="15" name="TextBox 14"/>
              <p:cNvSpPr txBox="1"/>
              <p:nvPr/>
            </p:nvSpPr>
            <p:spPr>
              <a:xfrm>
                <a:off x="1979712" y="5157192"/>
                <a:ext cx="5612306" cy="108997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pt-BR" sz="2200" i="1" smtClean="0">
                              <a:latin typeface="Cambria Math" panose="02040503050406030204" pitchFamily="18" charset="0"/>
                            </a:rPr>
                          </m:ctrlPr>
                        </m:sSubPr>
                        <m:e>
                          <m:r>
                            <a:rPr lang="el-GR" sz="2200" i="1" smtClean="0">
                              <a:latin typeface="Cambria Math" panose="02040503050406030204" pitchFamily="18" charset="0"/>
                              <a:ea typeface="Cambria Math" panose="02040503050406030204" pitchFamily="18" charset="0"/>
                            </a:rPr>
                            <m:t>𝜙</m:t>
                          </m:r>
                        </m:e>
                        <m:sub>
                          <m:r>
                            <a:rPr lang="en-US" sz="2200" b="0" i="1" smtClean="0">
                              <a:latin typeface="Cambria Math" panose="02040503050406030204" pitchFamily="18" charset="0"/>
                            </a:rPr>
                            <m:t>𝑚𝑢𝑙𝑡𝑖</m:t>
                          </m:r>
                        </m:sub>
                      </m:sSub>
                      <m:r>
                        <a:rPr lang="pt-BR" sz="2200" i="1" smtClean="0">
                          <a:latin typeface="Cambria Math" panose="02040503050406030204" pitchFamily="18" charset="0"/>
                        </a:rPr>
                        <m:t>=</m:t>
                      </m:r>
                      <m:r>
                        <a:rPr lang="en-US" sz="2200" b="0" i="1" smtClean="0">
                          <a:latin typeface="Cambria Math" panose="02040503050406030204" pitchFamily="18" charset="0"/>
                        </a:rPr>
                        <m:t>𝑎𝑛𝑔𝑙𝑒</m:t>
                      </m:r>
                      <m:d>
                        <m:dPr>
                          <m:ctrlPr>
                            <a:rPr lang="pt-BR" sz="2200" i="1" smtClean="0">
                              <a:latin typeface="Cambria Math" panose="02040503050406030204" pitchFamily="18" charset="0"/>
                            </a:rPr>
                          </m:ctrlPr>
                        </m:dPr>
                        <m:e>
                          <m:f>
                            <m:fPr>
                              <m:ctrlPr>
                                <a:rPr lang="pt-BR" sz="2200" i="1" smtClean="0">
                                  <a:latin typeface="Cambria Math" panose="02040503050406030204" pitchFamily="18" charset="0"/>
                                </a:rPr>
                              </m:ctrlPr>
                            </m:fPr>
                            <m:num>
                              <m:r>
                                <a:rPr lang="en-US" sz="2200" b="0" i="1" smtClean="0">
                                  <a:latin typeface="Cambria Math" panose="02040503050406030204" pitchFamily="18" charset="0"/>
                                </a:rPr>
                                <m:t>1</m:t>
                              </m:r>
                            </m:num>
                            <m:den>
                              <m:r>
                                <a:rPr lang="en-US" sz="2200" b="0" i="1" smtClean="0">
                                  <a:latin typeface="Cambria Math" panose="02040503050406030204" pitchFamily="18" charset="0"/>
                                </a:rPr>
                                <m:t>𝐿</m:t>
                              </m:r>
                            </m:den>
                          </m:f>
                          <m:nary>
                            <m:naryPr>
                              <m:chr m:val="∑"/>
                              <m:ctrlPr>
                                <a:rPr lang="pt-BR" sz="2200" i="1">
                                  <a:latin typeface="Cambria Math" panose="02040503050406030204" pitchFamily="18" charset="0"/>
                                </a:rPr>
                              </m:ctrlPr>
                            </m:naryPr>
                            <m:sub>
                              <m:r>
                                <a:rPr lang="en-US" sz="2200" i="1">
                                  <a:latin typeface="Cambria Math" panose="02040503050406030204" pitchFamily="18" charset="0"/>
                                </a:rPr>
                                <m:t>𝑖</m:t>
                              </m:r>
                              <m:r>
                                <a:rPr lang="pt-BR" sz="2200" i="1">
                                  <a:latin typeface="Cambria Math" panose="02040503050406030204" pitchFamily="18" charset="0"/>
                                </a:rPr>
                                <m:t>=</m:t>
                              </m:r>
                              <m:r>
                                <a:rPr lang="en-US" sz="2200" i="1">
                                  <a:latin typeface="Cambria Math" panose="02040503050406030204" pitchFamily="18" charset="0"/>
                                </a:rPr>
                                <m:t>1</m:t>
                              </m:r>
                            </m:sub>
                            <m:sup>
                              <m:r>
                                <a:rPr lang="en-US" sz="2200" i="1">
                                  <a:latin typeface="Cambria Math" panose="02040503050406030204" pitchFamily="18" charset="0"/>
                                </a:rPr>
                                <m:t>𝐿</m:t>
                              </m:r>
                            </m:sup>
                            <m:e>
                              <m:sSubSup>
                                <m:sSubSupPr>
                                  <m:ctrlPr>
                                    <a:rPr lang="pt-BR" sz="2200" i="1">
                                      <a:latin typeface="Cambria Math" panose="02040503050406030204" pitchFamily="18" charset="0"/>
                                    </a:rPr>
                                  </m:ctrlPr>
                                </m:sSubSupPr>
                                <m:e>
                                  <m:r>
                                    <a:rPr lang="en-US" sz="2200" i="1">
                                      <a:latin typeface="Cambria Math" panose="02040503050406030204" pitchFamily="18" charset="0"/>
                                    </a:rPr>
                                    <m:t>𝑧</m:t>
                                  </m:r>
                                </m:e>
                                <m:sub>
                                  <m:r>
                                    <a:rPr lang="en-US" sz="2200" i="1">
                                      <a:latin typeface="Cambria Math" panose="02040503050406030204" pitchFamily="18" charset="0"/>
                                    </a:rPr>
                                    <m:t>1</m:t>
                                  </m:r>
                                  <m:r>
                                    <a:rPr lang="en-US" sz="2200" i="1">
                                      <a:latin typeface="Cambria Math" panose="02040503050406030204" pitchFamily="18" charset="0"/>
                                    </a:rPr>
                                    <m:t>𝑖</m:t>
                                  </m:r>
                                </m:sub>
                                <m:sup/>
                              </m:sSubSup>
                              <m:sSubSup>
                                <m:sSubSupPr>
                                  <m:ctrlPr>
                                    <a:rPr lang="pt-BR" sz="2200" i="1">
                                      <a:latin typeface="Cambria Math" panose="02040503050406030204" pitchFamily="18" charset="0"/>
                                    </a:rPr>
                                  </m:ctrlPr>
                                </m:sSubSupPr>
                                <m:e>
                                  <m:r>
                                    <a:rPr lang="en-US" sz="2200" i="1">
                                      <a:latin typeface="Cambria Math" panose="02040503050406030204" pitchFamily="18" charset="0"/>
                                    </a:rPr>
                                    <m:t>𝑧</m:t>
                                  </m:r>
                                </m:e>
                                <m:sub>
                                  <m:r>
                                    <a:rPr lang="en-US" sz="2200" i="1">
                                      <a:latin typeface="Cambria Math" panose="02040503050406030204" pitchFamily="18" charset="0"/>
                                    </a:rPr>
                                    <m:t>2</m:t>
                                  </m:r>
                                  <m:r>
                                    <a:rPr lang="en-US" sz="2200" i="1">
                                      <a:latin typeface="Cambria Math" panose="02040503050406030204" pitchFamily="18" charset="0"/>
                                    </a:rPr>
                                    <m:t>𝑖</m:t>
                                  </m:r>
                                </m:sub>
                                <m:sup>
                                  <m:r>
                                    <a:rPr lang="en-US" sz="2200" i="1">
                                      <a:latin typeface="Cambria Math" panose="02040503050406030204" pitchFamily="18" charset="0"/>
                                    </a:rPr>
                                    <m:t>∗</m:t>
                                  </m:r>
                                </m:sup>
                              </m:sSubSup>
                            </m:e>
                          </m:nary>
                          <m:sSup>
                            <m:sSupPr>
                              <m:ctrlPr>
                                <a:rPr lang="pt-BR" sz="2200" i="1">
                                  <a:latin typeface="Cambria Math" panose="02040503050406030204" pitchFamily="18" charset="0"/>
                                </a:rPr>
                              </m:ctrlPr>
                            </m:sSupPr>
                            <m:e>
                              <m:r>
                                <a:rPr lang="en-US" sz="2200" i="1">
                                  <a:latin typeface="Cambria Math" panose="02040503050406030204" pitchFamily="18" charset="0"/>
                                </a:rPr>
                                <m:t>𝑒</m:t>
                              </m:r>
                            </m:e>
                            <m:sup>
                              <m:r>
                                <a:rPr lang="en-US" sz="2200" i="1">
                                  <a:latin typeface="Cambria Math" panose="02040503050406030204" pitchFamily="18" charset="0"/>
                                </a:rPr>
                                <m:t>−</m:t>
                              </m:r>
                              <m:r>
                                <a:rPr lang="en-US" sz="2200" i="1">
                                  <a:latin typeface="Cambria Math" panose="02040503050406030204" pitchFamily="18" charset="0"/>
                                </a:rPr>
                                <m:t>𝑗</m:t>
                              </m:r>
                              <m:d>
                                <m:dPr>
                                  <m:ctrlPr>
                                    <a:rPr lang="en-US" sz="2200" i="1">
                                      <a:latin typeface="Cambria Math" panose="02040503050406030204" pitchFamily="18" charset="0"/>
                                    </a:rPr>
                                  </m:ctrlPr>
                                </m:dPr>
                                <m:e>
                                  <m:sSub>
                                    <m:sSubPr>
                                      <m:ctrlPr>
                                        <a:rPr lang="en-US" sz="2200" i="1">
                                          <a:latin typeface="Cambria Math" panose="02040503050406030204" pitchFamily="18" charset="0"/>
                                        </a:rPr>
                                      </m:ctrlPr>
                                    </m:sSubPr>
                                    <m:e>
                                      <m:r>
                                        <m:rPr>
                                          <m:sty m:val="p"/>
                                        </m:rPr>
                                        <a:rPr lang="el-GR" sz="2200" i="1">
                                          <a:latin typeface="Cambria Math" panose="02040503050406030204" pitchFamily="18" charset="0"/>
                                          <a:ea typeface="Cambria Math" panose="02040503050406030204" pitchFamily="18" charset="0"/>
                                        </a:rPr>
                                        <m:t>ϕ</m:t>
                                      </m:r>
                                    </m:e>
                                    <m:sub>
                                      <m:r>
                                        <a:rPr lang="en-US" sz="2200" i="1">
                                          <a:latin typeface="Cambria Math" panose="02040503050406030204" pitchFamily="18" charset="0"/>
                                        </a:rPr>
                                        <m:t>𝑓𝑙𝑎𝑡</m:t>
                                      </m:r>
                                    </m:sub>
                                  </m:sSub>
                                  <m:r>
                                    <a:rPr lang="en-US" sz="2200" i="1">
                                      <a:latin typeface="Cambria Math" panose="02040503050406030204" pitchFamily="18" charset="0"/>
                                    </a:rPr>
                                    <m:t>+</m:t>
                                  </m:r>
                                  <m:sSub>
                                    <m:sSubPr>
                                      <m:ctrlPr>
                                        <a:rPr lang="en-US" sz="2200" i="1">
                                          <a:latin typeface="Cambria Math" panose="02040503050406030204" pitchFamily="18" charset="0"/>
                                        </a:rPr>
                                      </m:ctrlPr>
                                    </m:sSubPr>
                                    <m:e>
                                      <m:r>
                                        <m:rPr>
                                          <m:sty m:val="p"/>
                                        </m:rPr>
                                        <a:rPr lang="el-GR" sz="2200" i="1">
                                          <a:latin typeface="Cambria Math" panose="02040503050406030204" pitchFamily="18" charset="0"/>
                                          <a:ea typeface="Cambria Math" panose="02040503050406030204" pitchFamily="18" charset="0"/>
                                        </a:rPr>
                                        <m:t>ϕ</m:t>
                                      </m:r>
                                    </m:e>
                                    <m:sub>
                                      <m:r>
                                        <a:rPr lang="en-US" sz="2200" i="1">
                                          <a:latin typeface="Cambria Math" panose="02040503050406030204" pitchFamily="18" charset="0"/>
                                        </a:rPr>
                                        <m:t>𝑡𝑜𝑝𝑜</m:t>
                                      </m:r>
                                    </m:sub>
                                  </m:sSub>
                                </m:e>
                              </m:d>
                            </m:sup>
                          </m:sSup>
                          <m:r>
                            <a:rPr lang="en-US" sz="2200" i="1">
                              <a:latin typeface="Cambria Math" panose="02040503050406030204" pitchFamily="18" charset="0"/>
                            </a:rPr>
                            <m:t>⁡</m:t>
                          </m:r>
                        </m:e>
                      </m:d>
                    </m:oMath>
                  </m:oMathPara>
                </a14:m>
                <a:endParaRPr lang="en-US" sz="2200" dirty="0"/>
              </a:p>
            </p:txBody>
          </p:sp>
        </mc:Choice>
        <mc:Fallback xmlns="">
          <p:sp>
            <p:nvSpPr>
              <p:cNvPr id="15" name="TextBox 14"/>
              <p:cNvSpPr txBox="1">
                <a:spLocks noRot="1" noChangeAspect="1" noMove="1" noResize="1" noEditPoints="1" noAdjustHandles="1" noChangeArrowheads="1" noChangeShapeType="1" noTextEdit="1"/>
              </p:cNvSpPr>
              <p:nvPr/>
            </p:nvSpPr>
            <p:spPr>
              <a:xfrm>
                <a:off x="1979712" y="5157192"/>
                <a:ext cx="5612306" cy="1089978"/>
              </a:xfrm>
              <a:prstGeom prst="rect">
                <a:avLst/>
              </a:prstGeom>
              <a:blipFill rotWithShape="0">
                <a:blip r:embed="rId4"/>
                <a:stretch>
                  <a:fillRect/>
                </a:stretch>
              </a:blipFill>
            </p:spPr>
            <p:txBody>
              <a:bodyPr/>
              <a:lstStyle/>
              <a:p>
                <a:r>
                  <a:rPr lang="en-US">
                    <a:noFill/>
                  </a:rPr>
                  <a:t> </a:t>
                </a:r>
              </a:p>
            </p:txBody>
          </p:sp>
        </mc:Fallback>
      </mc:AlternateContent>
      <p:cxnSp>
        <p:nvCxnSpPr>
          <p:cNvPr id="10" name="Straight Arrow Connector 9"/>
          <p:cNvCxnSpPr>
            <a:stCxn id="5" idx="0"/>
          </p:cNvCxnSpPr>
          <p:nvPr/>
        </p:nvCxnSpPr>
        <p:spPr bwMode="auto">
          <a:xfrm flipV="1">
            <a:off x="4549569" y="4033191"/>
            <a:ext cx="1903278" cy="1102707"/>
          </a:xfrm>
          <a:prstGeom prst="straightConnector1">
            <a:avLst/>
          </a:prstGeom>
          <a:solidFill>
            <a:schemeClr val="accent1"/>
          </a:solidFill>
          <a:ln w="9525" cap="flat" cmpd="sng" algn="ctr">
            <a:solidFill>
              <a:schemeClr val="accent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500891021"/>
      </p:ext>
    </p:extLst>
  </p:cSld>
  <p:clrMapOvr>
    <a:masterClrMapping/>
  </p:clrMapOvr>
  <mc:AlternateContent xmlns:mc="http://schemas.openxmlformats.org/markup-compatibility/2006" xmlns:p14="http://schemas.microsoft.com/office/powerpoint/2010/main">
    <mc:Choice Requires="p14">
      <p:transition spd="slow" p14:dur="2000" advTm="69709"/>
    </mc:Choice>
    <mc:Fallback xmlns="">
      <p:transition spd="slow" advTm="69709"/>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36396"/>
            <a:ext cx="7772400" cy="455702"/>
          </a:xfrm>
        </p:spPr>
        <p:txBody>
          <a:bodyPr/>
          <a:lstStyle/>
          <a:p>
            <a:r>
              <a:rPr lang="en-US" dirty="0"/>
              <a:t>Goldstein filtering rationale</a:t>
            </a:r>
          </a:p>
        </p:txBody>
      </p:sp>
      <p:sp>
        <p:nvSpPr>
          <p:cNvPr id="4" name="Slide Number Placeholder 3"/>
          <p:cNvSpPr>
            <a:spLocks noGrp="1"/>
          </p:cNvSpPr>
          <p:nvPr>
            <p:ph type="sldNum" sz="quarter" idx="12"/>
          </p:nvPr>
        </p:nvSpPr>
        <p:spPr/>
        <p:txBody>
          <a:bodyPr/>
          <a:lstStyle/>
          <a:p>
            <a:fld id="{103EA872-A674-449B-A120-B97244F8E91D}" type="slidenum">
              <a:rPr lang="da-DK" smtClean="0"/>
              <a:pPr/>
              <a:t>44</a:t>
            </a:fld>
            <a:endParaRPr lang="da-DK" dirty="0"/>
          </a:p>
        </p:txBody>
      </p:sp>
      <p:sp>
        <p:nvSpPr>
          <p:cNvPr id="11" name="Rectangle 10"/>
          <p:cNvSpPr/>
          <p:nvPr/>
        </p:nvSpPr>
        <p:spPr>
          <a:xfrm>
            <a:off x="5115044" y="969774"/>
            <a:ext cx="4137475" cy="2431435"/>
          </a:xfrm>
          <a:prstGeom prst="rect">
            <a:avLst/>
          </a:prstGeom>
        </p:spPr>
        <p:txBody>
          <a:bodyPr wrap="square">
            <a:spAutoFit/>
          </a:bodyPr>
          <a:lstStyle/>
          <a:p>
            <a:pPr marL="285750" indent="-285750">
              <a:buFont typeface="Wingdings" panose="05000000000000000000" pitchFamily="2" charset="2"/>
              <a:buChar char="§"/>
            </a:pPr>
            <a:r>
              <a:rPr lang="en-US" dirty="0"/>
              <a:t>Applied to </a:t>
            </a:r>
            <a:r>
              <a:rPr lang="en-US" dirty="0" err="1"/>
              <a:t>multilooked</a:t>
            </a:r>
            <a:r>
              <a:rPr lang="en-US" dirty="0"/>
              <a:t> (averaged and decimated) </a:t>
            </a:r>
            <a:r>
              <a:rPr lang="en-US" dirty="0" err="1"/>
              <a:t>interferogram</a:t>
            </a:r>
            <a:endParaRPr lang="en-US" dirty="0"/>
          </a:p>
          <a:p>
            <a:pPr marL="285750" indent="-285750">
              <a:buFont typeface="Wingdings" panose="05000000000000000000" pitchFamily="2" charset="2"/>
              <a:buChar char="§"/>
            </a:pPr>
            <a:r>
              <a:rPr lang="en-US" dirty="0"/>
              <a:t>Two parameters: window size (W), and filter strength (alpha).</a:t>
            </a:r>
          </a:p>
          <a:p>
            <a:pPr marL="285750" indent="-285750">
              <a:buFont typeface="Wingdings" panose="05000000000000000000" pitchFamily="2" charset="2"/>
              <a:buChar char="§"/>
            </a:pPr>
            <a:r>
              <a:rPr lang="en-US" dirty="0"/>
              <a:t>Within a W x W window, dominant fringes are enhanced.</a:t>
            </a:r>
          </a:p>
          <a:p>
            <a:pPr marL="285750" indent="-285750">
              <a:buFont typeface="Wingdings" panose="05000000000000000000" pitchFamily="2" charset="2"/>
              <a:buChar char="§"/>
            </a:pPr>
            <a:r>
              <a:rPr lang="en-US" dirty="0"/>
              <a:t>How much depends on alpha     (0=do nothing; 1 = a strong filter)</a:t>
            </a:r>
          </a:p>
        </p:txBody>
      </p:sp>
      <p:sp>
        <p:nvSpPr>
          <p:cNvPr id="12" name="Rectangle 11"/>
          <p:cNvSpPr/>
          <p:nvPr/>
        </p:nvSpPr>
        <p:spPr>
          <a:xfrm>
            <a:off x="71448" y="4126000"/>
            <a:ext cx="4027346" cy="1077218"/>
          </a:xfrm>
          <a:prstGeom prst="rect">
            <a:avLst/>
          </a:prstGeom>
        </p:spPr>
        <p:txBody>
          <a:bodyPr wrap="square">
            <a:spAutoFit/>
          </a:bodyPr>
          <a:lstStyle/>
          <a:p>
            <a:pPr marL="285750" indent="-285750">
              <a:buFont typeface="Wingdings" panose="05000000000000000000" pitchFamily="2" charset="2"/>
              <a:buChar char="§"/>
            </a:pPr>
            <a:r>
              <a:rPr lang="en-US" dirty="0"/>
              <a:t>The filter is adaptive, because it adapts to spatial variations of the phase pattern by estimating the local dominant fringes</a:t>
            </a:r>
          </a:p>
        </p:txBody>
      </p:sp>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10625" t="13655" r="12201" b="6385"/>
          <a:stretch/>
        </p:blipFill>
        <p:spPr>
          <a:xfrm>
            <a:off x="112606" y="1159300"/>
            <a:ext cx="5003902" cy="2808312"/>
          </a:xfrm>
          <a:prstGeom prst="rect">
            <a:avLst/>
          </a:prstGeom>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l="10735" t="14258" r="12091" b="7235"/>
          <a:stretch/>
        </p:blipFill>
        <p:spPr>
          <a:xfrm>
            <a:off x="3923928" y="3429000"/>
            <a:ext cx="5073212" cy="2795444"/>
          </a:xfrm>
          <a:prstGeom prst="rect">
            <a:avLst/>
          </a:prstGeom>
        </p:spPr>
      </p:pic>
      <p:cxnSp>
        <p:nvCxnSpPr>
          <p:cNvPr id="15" name="Straight Arrow Connector 14"/>
          <p:cNvCxnSpPr/>
          <p:nvPr/>
        </p:nvCxnSpPr>
        <p:spPr bwMode="auto">
          <a:xfrm>
            <a:off x="3580426" y="3250172"/>
            <a:ext cx="975035" cy="864096"/>
          </a:xfrm>
          <a:prstGeom prst="straightConnector1">
            <a:avLst/>
          </a:prstGeom>
          <a:solidFill>
            <a:schemeClr val="accent1"/>
          </a:solidFill>
          <a:ln w="762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Rectangle 2"/>
          <p:cNvSpPr/>
          <p:nvPr/>
        </p:nvSpPr>
        <p:spPr>
          <a:xfrm>
            <a:off x="206779" y="5250919"/>
            <a:ext cx="3564448" cy="630942"/>
          </a:xfrm>
          <a:prstGeom prst="rect">
            <a:avLst/>
          </a:prstGeom>
        </p:spPr>
        <p:txBody>
          <a:bodyPr wrap="square">
            <a:spAutoFit/>
          </a:bodyPr>
          <a:lstStyle/>
          <a:p>
            <a:r>
              <a:rPr lang="en-US" sz="1000" dirty="0"/>
              <a:t>Reference paper:</a:t>
            </a:r>
          </a:p>
          <a:p>
            <a:r>
              <a:rPr lang="en-US" sz="1000" dirty="0"/>
              <a:t>Goldstein and Werner, (1998), “Radar </a:t>
            </a:r>
            <a:r>
              <a:rPr lang="en-US" sz="1000" dirty="0" err="1"/>
              <a:t>interferogram</a:t>
            </a:r>
            <a:r>
              <a:rPr lang="en-US" sz="1000" dirty="0"/>
              <a:t> filtering for geophysical applications”.</a:t>
            </a:r>
          </a:p>
        </p:txBody>
      </p:sp>
    </p:spTree>
    <p:extLst>
      <p:ext uri="{BB962C8B-B14F-4D97-AF65-F5344CB8AC3E}">
        <p14:creationId xmlns:p14="http://schemas.microsoft.com/office/powerpoint/2010/main" val="1577030355"/>
      </p:ext>
    </p:extLst>
  </p:cSld>
  <p:clrMapOvr>
    <a:masterClrMapping/>
  </p:clrMapOvr>
  <mc:AlternateContent xmlns:mc="http://schemas.openxmlformats.org/markup-compatibility/2006" xmlns:p14="http://schemas.microsoft.com/office/powerpoint/2010/main">
    <mc:Choice Requires="p14">
      <p:transition spd="slow" p14:dur="2000" advTm="64129"/>
    </mc:Choice>
    <mc:Fallback xmlns="">
      <p:transition spd="slow" advTm="64129"/>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18158"/>
            <a:ext cx="7772400" cy="395064"/>
          </a:xfrm>
        </p:spPr>
        <p:txBody>
          <a:bodyPr/>
          <a:lstStyle/>
          <a:p>
            <a:r>
              <a:rPr lang="en-US" dirty="0"/>
              <a:t>Interferometric coherence</a:t>
            </a:r>
          </a:p>
        </p:txBody>
      </p:sp>
      <p:sp>
        <p:nvSpPr>
          <p:cNvPr id="4" name="Slide Number Placeholder 3"/>
          <p:cNvSpPr>
            <a:spLocks noGrp="1"/>
          </p:cNvSpPr>
          <p:nvPr>
            <p:ph type="sldNum" sz="quarter" idx="12"/>
          </p:nvPr>
        </p:nvSpPr>
        <p:spPr/>
        <p:txBody>
          <a:bodyPr/>
          <a:lstStyle/>
          <a:p>
            <a:fld id="{103EA872-A674-449B-A120-B97244F8E91D}" type="slidenum">
              <a:rPr lang="da-DK" smtClean="0"/>
              <a:pPr/>
              <a:t>45</a:t>
            </a:fld>
            <a:endParaRPr lang="da-DK" dirty="0"/>
          </a:p>
        </p:txBody>
      </p:sp>
      <p:cxnSp>
        <p:nvCxnSpPr>
          <p:cNvPr id="8" name="Straight Arrow Connector 7"/>
          <p:cNvCxnSpPr/>
          <p:nvPr/>
        </p:nvCxnSpPr>
        <p:spPr bwMode="auto">
          <a:xfrm flipV="1">
            <a:off x="284289" y="1388404"/>
            <a:ext cx="0" cy="1008112"/>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Arrow Connector 8"/>
          <p:cNvCxnSpPr/>
          <p:nvPr/>
        </p:nvCxnSpPr>
        <p:spPr bwMode="auto">
          <a:xfrm flipV="1">
            <a:off x="7308304" y="6101499"/>
            <a:ext cx="855712" cy="8384"/>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TextBox 9"/>
          <p:cNvSpPr txBox="1"/>
          <p:nvPr/>
        </p:nvSpPr>
        <p:spPr>
          <a:xfrm rot="16200000">
            <a:off x="-347824" y="1620792"/>
            <a:ext cx="972648" cy="276999"/>
          </a:xfrm>
          <a:prstGeom prst="rect">
            <a:avLst/>
          </a:prstGeom>
          <a:noFill/>
        </p:spPr>
        <p:txBody>
          <a:bodyPr wrap="square" rtlCol="0">
            <a:spAutoFit/>
          </a:bodyPr>
          <a:lstStyle/>
          <a:p>
            <a:r>
              <a:rPr lang="en-US" sz="1200" dirty="0"/>
              <a:t>Azimuth</a:t>
            </a:r>
          </a:p>
        </p:txBody>
      </p:sp>
      <p:sp>
        <p:nvSpPr>
          <p:cNvPr id="11" name="TextBox 10"/>
          <p:cNvSpPr txBox="1"/>
          <p:nvPr/>
        </p:nvSpPr>
        <p:spPr>
          <a:xfrm>
            <a:off x="7201509" y="6104329"/>
            <a:ext cx="1258923" cy="276999"/>
          </a:xfrm>
          <a:prstGeom prst="rect">
            <a:avLst/>
          </a:prstGeom>
          <a:noFill/>
        </p:spPr>
        <p:txBody>
          <a:bodyPr wrap="square" rtlCol="0">
            <a:spAutoFit/>
          </a:bodyPr>
          <a:lstStyle/>
          <a:p>
            <a:r>
              <a:rPr lang="en-US" sz="1200" dirty="0"/>
              <a:t>Slant-range</a:t>
            </a:r>
          </a:p>
        </p:txBody>
      </p:sp>
      <p:pic>
        <p:nvPicPr>
          <p:cNvPr id="12" name="Google Shape;67;p10"/>
          <p:cNvPicPr preferRelativeResize="0"/>
          <p:nvPr/>
        </p:nvPicPr>
        <p:blipFill rotWithShape="1">
          <a:blip r:embed="rId3">
            <a:alphaModFix/>
          </a:blip>
          <a:srcRect l="86788" r="9245" b="5772"/>
          <a:stretch/>
        </p:blipFill>
        <p:spPr>
          <a:xfrm>
            <a:off x="8600517" y="1032926"/>
            <a:ext cx="435979" cy="5046271"/>
          </a:xfrm>
          <a:prstGeom prst="rect">
            <a:avLst/>
          </a:prstGeom>
          <a:noFill/>
          <a:ln>
            <a:noFill/>
          </a:ln>
        </p:spPr>
      </p:pic>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10625" t="13655" r="12201" b="6385"/>
          <a:stretch/>
        </p:blipFill>
        <p:spPr>
          <a:xfrm>
            <a:off x="415232" y="1394930"/>
            <a:ext cx="8099842" cy="4529979"/>
          </a:xfrm>
          <a:prstGeom prst="rect">
            <a:avLst/>
          </a:prstGeom>
        </p:spPr>
      </p:pic>
      <p:sp>
        <p:nvSpPr>
          <p:cNvPr id="3" name="Rectangle 2"/>
          <p:cNvSpPr/>
          <p:nvPr/>
        </p:nvSpPr>
        <p:spPr>
          <a:xfrm>
            <a:off x="8474144" y="908720"/>
            <a:ext cx="524503" cy="400110"/>
          </a:xfrm>
          <a:prstGeom prst="rect">
            <a:avLst/>
          </a:prstGeom>
        </p:spPr>
        <p:txBody>
          <a:bodyPr wrap="none">
            <a:spAutoFit/>
          </a:bodyPr>
          <a:lstStyle/>
          <a:p>
            <a:r>
              <a:rPr lang="en-US" sz="2000" dirty="0"/>
              <a:t>|</a:t>
            </a:r>
            <a:r>
              <a:rPr lang="en-US" sz="2000" dirty="0">
                <a:sym typeface="Symbol" panose="05050102010706020507" pitchFamily="18" charset="2"/>
              </a:rPr>
              <a:t></a:t>
            </a:r>
            <a:r>
              <a:rPr lang="en-US" sz="2000" dirty="0"/>
              <a:t>|</a:t>
            </a:r>
          </a:p>
        </p:txBody>
      </p: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17833" y="4399394"/>
            <a:ext cx="2427545" cy="1278245"/>
          </a:xfrm>
          <a:prstGeom prst="rect">
            <a:avLst/>
          </a:prstGeom>
        </p:spPr>
      </p:pic>
    </p:spTree>
    <p:extLst>
      <p:ext uri="{BB962C8B-B14F-4D97-AF65-F5344CB8AC3E}">
        <p14:creationId xmlns:p14="http://schemas.microsoft.com/office/powerpoint/2010/main" val="2402409255"/>
      </p:ext>
    </p:extLst>
  </p:cSld>
  <p:clrMapOvr>
    <a:masterClrMapping/>
  </p:clrMapOvr>
  <mc:AlternateContent xmlns:mc="http://schemas.openxmlformats.org/markup-compatibility/2006" xmlns:p14="http://schemas.microsoft.com/office/powerpoint/2010/main">
    <mc:Choice Requires="p14">
      <p:transition spd="slow" p14:dur="2000" advTm="23414"/>
    </mc:Choice>
    <mc:Fallback xmlns="">
      <p:transition spd="slow" advTm="23414"/>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24608"/>
            <a:ext cx="7772400" cy="683096"/>
          </a:xfrm>
        </p:spPr>
        <p:txBody>
          <a:bodyPr/>
          <a:lstStyle/>
          <a:p>
            <a:r>
              <a:rPr lang="en-US" dirty="0"/>
              <a:t>Coherence estimation</a:t>
            </a:r>
          </a:p>
        </p:txBody>
      </p:sp>
      <p:sp>
        <p:nvSpPr>
          <p:cNvPr id="4" name="Slide Number Placeholder 3"/>
          <p:cNvSpPr>
            <a:spLocks noGrp="1"/>
          </p:cNvSpPr>
          <p:nvPr>
            <p:ph type="sldNum" sz="quarter" idx="12"/>
          </p:nvPr>
        </p:nvSpPr>
        <p:spPr/>
        <p:txBody>
          <a:bodyPr/>
          <a:lstStyle/>
          <a:p>
            <a:fld id="{103EA872-A674-449B-A120-B97244F8E91D}" type="slidenum">
              <a:rPr lang="da-DK" smtClean="0"/>
              <a:pPr/>
              <a:t>46</a:t>
            </a:fld>
            <a:endParaRPr lang="da-DK" dirty="0"/>
          </a:p>
        </p:txBody>
      </p:sp>
      <p:sp>
        <p:nvSpPr>
          <p:cNvPr id="6" name="Rectangle 5"/>
          <p:cNvSpPr/>
          <p:nvPr/>
        </p:nvSpPr>
        <p:spPr>
          <a:xfrm>
            <a:off x="432145" y="3394422"/>
            <a:ext cx="4324056" cy="923330"/>
          </a:xfrm>
          <a:prstGeom prst="rect">
            <a:avLst/>
          </a:prstGeom>
        </p:spPr>
        <p:txBody>
          <a:bodyPr wrap="square">
            <a:spAutoFit/>
          </a:bodyPr>
          <a:lstStyle/>
          <a:p>
            <a:pPr marL="285750" indent="-285750">
              <a:buFont typeface="Arial" panose="020B0604020202020204" pitchFamily="34" charset="0"/>
              <a:buChar char="•"/>
            </a:pPr>
            <a:r>
              <a:rPr lang="en-US" sz="1800" dirty="0"/>
              <a:t>An operational way of estimating coherence is to compute the “sample coherence”:</a:t>
            </a:r>
          </a:p>
        </p:txBody>
      </p:sp>
      <p:sp>
        <p:nvSpPr>
          <p:cNvPr id="7" name="Rectangle 6"/>
          <p:cNvSpPr/>
          <p:nvPr/>
        </p:nvSpPr>
        <p:spPr>
          <a:xfrm>
            <a:off x="432145" y="2132128"/>
            <a:ext cx="4464497" cy="923330"/>
          </a:xfrm>
          <a:prstGeom prst="rect">
            <a:avLst/>
          </a:prstGeom>
        </p:spPr>
        <p:txBody>
          <a:bodyPr wrap="square">
            <a:spAutoFit/>
          </a:bodyPr>
          <a:lstStyle/>
          <a:p>
            <a:pPr marL="285750" indent="-285750">
              <a:buFont typeface="Arial" panose="020B0604020202020204" pitchFamily="34" charset="0"/>
              <a:buChar char="•"/>
            </a:pPr>
            <a:r>
              <a:rPr lang="en-US" sz="1800" dirty="0"/>
              <a:t>The coherence definition contains expected values, which cannot be evaluated in practice</a:t>
            </a:r>
          </a:p>
        </p:txBody>
      </p:sp>
      <mc:AlternateContent xmlns:mc="http://schemas.openxmlformats.org/markup-compatibility/2006" xmlns:a14="http://schemas.microsoft.com/office/drawing/2010/main">
        <mc:Choice Requires="a14">
          <p:sp>
            <p:nvSpPr>
              <p:cNvPr id="10" name="TextBox 9"/>
              <p:cNvSpPr txBox="1"/>
              <p:nvPr/>
            </p:nvSpPr>
            <p:spPr>
              <a:xfrm>
                <a:off x="5364303" y="3120191"/>
                <a:ext cx="3167983" cy="103784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pt-BR" sz="2000" i="1" smtClean="0">
                              <a:latin typeface="Cambria Math" panose="02040503050406030204" pitchFamily="18" charset="0"/>
                            </a:rPr>
                          </m:ctrlPr>
                        </m:accPr>
                        <m:e>
                          <m:r>
                            <a:rPr lang="pt-BR" sz="2000" i="1">
                              <a:latin typeface="Cambria Math" panose="02040503050406030204" pitchFamily="18" charset="0"/>
                              <a:ea typeface="Cambria Math" panose="02040503050406030204" pitchFamily="18" charset="0"/>
                            </a:rPr>
                            <m:t>𝛾</m:t>
                          </m:r>
                        </m:e>
                      </m:acc>
                      <m:r>
                        <a:rPr lang="pt-BR" sz="2000" i="1" smtClean="0">
                          <a:latin typeface="Cambria Math" panose="02040503050406030204" pitchFamily="18" charset="0"/>
                        </a:rPr>
                        <m:t>=</m:t>
                      </m:r>
                      <m:f>
                        <m:fPr>
                          <m:ctrlPr>
                            <a:rPr lang="pt-BR" sz="2000" i="1" smtClean="0">
                              <a:latin typeface="Cambria Math" panose="02040503050406030204" pitchFamily="18" charset="0"/>
                            </a:rPr>
                          </m:ctrlPr>
                        </m:fPr>
                        <m:num>
                          <m:nary>
                            <m:naryPr>
                              <m:chr m:val="∑"/>
                              <m:ctrlPr>
                                <a:rPr lang="pt-BR" sz="2000" i="1">
                                  <a:latin typeface="Cambria Math" panose="02040503050406030204" pitchFamily="18" charset="0"/>
                                </a:rPr>
                              </m:ctrlPr>
                            </m:naryPr>
                            <m:sub>
                              <m:r>
                                <a:rPr lang="en-US" sz="2000" b="0" i="1" smtClean="0">
                                  <a:latin typeface="Cambria Math" panose="02040503050406030204" pitchFamily="18" charset="0"/>
                                </a:rPr>
                                <m:t>𝑖</m:t>
                              </m:r>
                              <m:r>
                                <a:rPr lang="pt-BR" sz="2000" i="1">
                                  <a:latin typeface="Cambria Math" panose="02040503050406030204" pitchFamily="18" charset="0"/>
                                </a:rPr>
                                <m:t>=</m:t>
                              </m:r>
                              <m:r>
                                <a:rPr lang="en-US" sz="2000" b="0" i="1" smtClean="0">
                                  <a:latin typeface="Cambria Math" panose="02040503050406030204" pitchFamily="18" charset="0"/>
                                </a:rPr>
                                <m:t>1</m:t>
                              </m:r>
                            </m:sub>
                            <m:sup>
                              <m:r>
                                <a:rPr lang="en-US" sz="2000" b="0" i="1" smtClean="0">
                                  <a:latin typeface="Cambria Math" panose="02040503050406030204" pitchFamily="18" charset="0"/>
                                </a:rPr>
                                <m:t>𝐿</m:t>
                              </m:r>
                            </m:sup>
                            <m:e>
                              <m:sSubSup>
                                <m:sSubSupPr>
                                  <m:ctrlPr>
                                    <a:rPr lang="pt-BR" sz="2000" i="1" smtClean="0">
                                      <a:latin typeface="Cambria Math" panose="02040503050406030204" pitchFamily="18" charset="0"/>
                                    </a:rPr>
                                  </m:ctrlPr>
                                </m:sSubSupPr>
                                <m:e>
                                  <m:r>
                                    <a:rPr lang="en-US" sz="2000" b="0" i="1" smtClean="0">
                                      <a:latin typeface="Cambria Math" panose="02040503050406030204" pitchFamily="18" charset="0"/>
                                    </a:rPr>
                                    <m:t>𝑧</m:t>
                                  </m:r>
                                </m:e>
                                <m:sub>
                                  <m:r>
                                    <a:rPr lang="en-US" sz="2000" b="0" i="1" smtClean="0">
                                      <a:latin typeface="Cambria Math" panose="02040503050406030204" pitchFamily="18" charset="0"/>
                                    </a:rPr>
                                    <m:t>1</m:t>
                                  </m:r>
                                  <m:r>
                                    <a:rPr lang="en-US" sz="2000" b="0" i="1" smtClean="0">
                                      <a:latin typeface="Cambria Math" panose="02040503050406030204" pitchFamily="18" charset="0"/>
                                    </a:rPr>
                                    <m:t>𝑖</m:t>
                                  </m:r>
                                </m:sub>
                                <m:sup/>
                              </m:sSubSup>
                              <m:sSubSup>
                                <m:sSubSupPr>
                                  <m:ctrlPr>
                                    <a:rPr lang="pt-BR" sz="2000" i="1">
                                      <a:latin typeface="Cambria Math" panose="02040503050406030204" pitchFamily="18" charset="0"/>
                                    </a:rPr>
                                  </m:ctrlPr>
                                </m:sSubSupPr>
                                <m:e>
                                  <m:r>
                                    <a:rPr lang="en-US" sz="2000" i="1">
                                      <a:latin typeface="Cambria Math" panose="02040503050406030204" pitchFamily="18" charset="0"/>
                                    </a:rPr>
                                    <m:t>𝑧</m:t>
                                  </m:r>
                                </m:e>
                                <m:sub>
                                  <m:r>
                                    <a:rPr lang="en-US" sz="2000" b="0" i="1" smtClean="0">
                                      <a:latin typeface="Cambria Math" panose="02040503050406030204" pitchFamily="18" charset="0"/>
                                    </a:rPr>
                                    <m:t>2</m:t>
                                  </m:r>
                                  <m:r>
                                    <a:rPr lang="en-US" sz="2000" i="1">
                                      <a:latin typeface="Cambria Math" panose="02040503050406030204" pitchFamily="18" charset="0"/>
                                    </a:rPr>
                                    <m:t>𝑖</m:t>
                                  </m:r>
                                </m:sub>
                                <m:sup>
                                  <m:r>
                                    <a:rPr lang="en-US" sz="2000" b="0" i="1" smtClean="0">
                                      <a:latin typeface="Cambria Math" panose="02040503050406030204" pitchFamily="18" charset="0"/>
                                    </a:rPr>
                                    <m:t>∗</m:t>
                                  </m:r>
                                </m:sup>
                              </m:sSubSup>
                            </m:e>
                          </m:nary>
                        </m:num>
                        <m:den>
                          <m:rad>
                            <m:radPr>
                              <m:degHide m:val="on"/>
                              <m:ctrlPr>
                                <a:rPr lang="pt-BR" sz="2000" i="1" smtClean="0">
                                  <a:latin typeface="Cambria Math" panose="02040503050406030204" pitchFamily="18" charset="0"/>
                                </a:rPr>
                              </m:ctrlPr>
                            </m:radPr>
                            <m:deg/>
                            <m:e>
                              <m:nary>
                                <m:naryPr>
                                  <m:chr m:val="∑"/>
                                  <m:ctrlPr>
                                    <a:rPr lang="pt-BR" sz="2000" i="1" smtClean="0">
                                      <a:latin typeface="Cambria Math" panose="02040503050406030204" pitchFamily="18" charset="0"/>
                                    </a:rPr>
                                  </m:ctrlPr>
                                </m:naryPr>
                                <m:sub>
                                  <m:r>
                                    <m:rPr>
                                      <m:brk m:alnAt="23"/>
                                    </m:rPr>
                                    <a:rPr lang="en-US" sz="2000" b="0" i="1" smtClean="0">
                                      <a:latin typeface="Cambria Math" panose="02040503050406030204" pitchFamily="18" charset="0"/>
                                    </a:rPr>
                                    <m:t>𝑖</m:t>
                                  </m:r>
                                  <m:r>
                                    <a:rPr lang="en-US" sz="2000" b="0" i="1" smtClean="0">
                                      <a:latin typeface="Cambria Math" panose="02040503050406030204" pitchFamily="18" charset="0"/>
                                    </a:rPr>
                                    <m:t>=1</m:t>
                                  </m:r>
                                </m:sub>
                                <m:sup>
                                  <m:r>
                                    <a:rPr lang="en-US" sz="2000" b="0" i="1" smtClean="0">
                                      <a:latin typeface="Cambria Math" panose="02040503050406030204" pitchFamily="18" charset="0"/>
                                    </a:rPr>
                                    <m:t>𝐿</m:t>
                                  </m:r>
                                </m:sup>
                                <m:e>
                                  <m:sSup>
                                    <m:sSupPr>
                                      <m:ctrlPr>
                                        <a:rPr lang="pt-BR" sz="2000" i="1" smtClean="0">
                                          <a:latin typeface="Cambria Math" panose="02040503050406030204" pitchFamily="18" charset="0"/>
                                        </a:rPr>
                                      </m:ctrlPr>
                                    </m:sSupPr>
                                    <m:e>
                                      <m:d>
                                        <m:dPr>
                                          <m:begChr m:val="|"/>
                                          <m:endChr m:val="|"/>
                                          <m:ctrlPr>
                                            <a:rPr lang="pt-BR" sz="2000" i="1" smtClean="0">
                                              <a:latin typeface="Cambria Math" panose="02040503050406030204" pitchFamily="18" charset="0"/>
                                            </a:rPr>
                                          </m:ctrlPr>
                                        </m:dPr>
                                        <m:e>
                                          <m:sSub>
                                            <m:sSubPr>
                                              <m:ctrlPr>
                                                <a:rPr lang="pt-BR" sz="2000" i="1" smtClean="0">
                                                  <a:latin typeface="Cambria Math" panose="02040503050406030204" pitchFamily="18" charset="0"/>
                                                </a:rPr>
                                              </m:ctrlPr>
                                            </m:sSubPr>
                                            <m:e>
                                              <m:r>
                                                <a:rPr lang="en-US" sz="2000" b="0" i="1" smtClean="0">
                                                  <a:latin typeface="Cambria Math" panose="02040503050406030204" pitchFamily="18" charset="0"/>
                                                </a:rPr>
                                                <m:t>𝑧</m:t>
                                              </m:r>
                                            </m:e>
                                            <m:sub>
                                              <m:r>
                                                <a:rPr lang="en-US" sz="2000" b="0" i="1" smtClean="0">
                                                  <a:latin typeface="Cambria Math" panose="02040503050406030204" pitchFamily="18" charset="0"/>
                                                </a:rPr>
                                                <m:t>1</m:t>
                                              </m:r>
                                              <m:r>
                                                <a:rPr lang="en-US" sz="2000" b="0" i="1" smtClean="0">
                                                  <a:latin typeface="Cambria Math" panose="02040503050406030204" pitchFamily="18" charset="0"/>
                                                </a:rPr>
                                                <m:t>𝑖</m:t>
                                              </m:r>
                                            </m:sub>
                                          </m:sSub>
                                        </m:e>
                                      </m:d>
                                    </m:e>
                                    <m:sup>
                                      <m:r>
                                        <a:rPr lang="en-US" sz="2000" b="0" i="1" smtClean="0">
                                          <a:latin typeface="Cambria Math" panose="02040503050406030204" pitchFamily="18" charset="0"/>
                                        </a:rPr>
                                        <m:t>2</m:t>
                                      </m:r>
                                    </m:sup>
                                  </m:sSup>
                                </m:e>
                              </m:nary>
                            </m:e>
                          </m:rad>
                          <m:rad>
                            <m:radPr>
                              <m:degHide m:val="on"/>
                              <m:ctrlPr>
                                <a:rPr lang="pt-BR" sz="2000" i="1" smtClean="0">
                                  <a:latin typeface="Cambria Math" panose="02040503050406030204" pitchFamily="18" charset="0"/>
                                </a:rPr>
                              </m:ctrlPr>
                            </m:radPr>
                            <m:deg/>
                            <m:e>
                              <m:nary>
                                <m:naryPr>
                                  <m:chr m:val="∑"/>
                                  <m:ctrlPr>
                                    <a:rPr lang="pt-BR" sz="2000" i="1" smtClean="0">
                                      <a:latin typeface="Cambria Math" panose="02040503050406030204" pitchFamily="18" charset="0"/>
                                    </a:rPr>
                                  </m:ctrlPr>
                                </m:naryPr>
                                <m:sub>
                                  <m:r>
                                    <m:rPr>
                                      <m:brk m:alnAt="23"/>
                                    </m:rPr>
                                    <a:rPr lang="en-US" sz="2000" b="0" i="1" smtClean="0">
                                      <a:latin typeface="Cambria Math" panose="02040503050406030204" pitchFamily="18" charset="0"/>
                                    </a:rPr>
                                    <m:t>𝑖</m:t>
                                  </m:r>
                                  <m:r>
                                    <a:rPr lang="en-US" sz="2000" b="0" i="1" smtClean="0">
                                      <a:latin typeface="Cambria Math" panose="02040503050406030204" pitchFamily="18" charset="0"/>
                                    </a:rPr>
                                    <m:t>=1</m:t>
                                  </m:r>
                                </m:sub>
                                <m:sup>
                                  <m:r>
                                    <a:rPr lang="en-US" sz="2000" b="0" i="1" smtClean="0">
                                      <a:latin typeface="Cambria Math" panose="02040503050406030204" pitchFamily="18" charset="0"/>
                                    </a:rPr>
                                    <m:t>𝐿</m:t>
                                  </m:r>
                                </m:sup>
                                <m:e>
                                  <m:sSup>
                                    <m:sSupPr>
                                      <m:ctrlPr>
                                        <a:rPr lang="pt-BR" sz="2000" i="1" smtClean="0">
                                          <a:latin typeface="Cambria Math" panose="02040503050406030204" pitchFamily="18" charset="0"/>
                                        </a:rPr>
                                      </m:ctrlPr>
                                    </m:sSupPr>
                                    <m:e>
                                      <m:d>
                                        <m:dPr>
                                          <m:begChr m:val="|"/>
                                          <m:endChr m:val="|"/>
                                          <m:ctrlPr>
                                            <a:rPr lang="pt-BR" sz="2000" i="1" smtClean="0">
                                              <a:latin typeface="Cambria Math" panose="02040503050406030204" pitchFamily="18" charset="0"/>
                                            </a:rPr>
                                          </m:ctrlPr>
                                        </m:dPr>
                                        <m:e>
                                          <m:sSub>
                                            <m:sSubPr>
                                              <m:ctrlPr>
                                                <a:rPr lang="pt-BR" sz="2000" i="1" smtClean="0">
                                                  <a:latin typeface="Cambria Math" panose="02040503050406030204" pitchFamily="18" charset="0"/>
                                                </a:rPr>
                                              </m:ctrlPr>
                                            </m:sSubPr>
                                            <m:e>
                                              <m:r>
                                                <a:rPr lang="en-US" sz="2000" b="0" i="1" smtClean="0">
                                                  <a:latin typeface="Cambria Math" panose="02040503050406030204" pitchFamily="18" charset="0"/>
                                                </a:rPr>
                                                <m:t>𝑧</m:t>
                                              </m:r>
                                            </m:e>
                                            <m:sub>
                                              <m:r>
                                                <a:rPr lang="en-US" sz="2000" b="0" i="1" smtClean="0">
                                                  <a:latin typeface="Cambria Math" panose="02040503050406030204" pitchFamily="18" charset="0"/>
                                                </a:rPr>
                                                <m:t>2</m:t>
                                              </m:r>
                                              <m:r>
                                                <a:rPr lang="en-US" sz="2000" b="0" i="1" smtClean="0">
                                                  <a:latin typeface="Cambria Math" panose="02040503050406030204" pitchFamily="18" charset="0"/>
                                                </a:rPr>
                                                <m:t>𝑖</m:t>
                                              </m:r>
                                            </m:sub>
                                          </m:sSub>
                                        </m:e>
                                      </m:d>
                                    </m:e>
                                    <m:sup>
                                      <m:r>
                                        <a:rPr lang="en-US" sz="2000" b="0" i="1" smtClean="0">
                                          <a:latin typeface="Cambria Math" panose="02040503050406030204" pitchFamily="18" charset="0"/>
                                        </a:rPr>
                                        <m:t>2</m:t>
                                      </m:r>
                                    </m:sup>
                                  </m:sSup>
                                </m:e>
                              </m:nary>
                            </m:e>
                          </m:rad>
                        </m:den>
                      </m:f>
                    </m:oMath>
                  </m:oMathPara>
                </a14:m>
                <a:endParaRPr lang="en-US" sz="2000" dirty="0"/>
              </a:p>
            </p:txBody>
          </p:sp>
        </mc:Choice>
        <mc:Fallback xmlns="">
          <p:sp>
            <p:nvSpPr>
              <p:cNvPr id="10" name="TextBox 9"/>
              <p:cNvSpPr txBox="1">
                <a:spLocks noRot="1" noChangeAspect="1" noMove="1" noResize="1" noEditPoints="1" noAdjustHandles="1" noChangeArrowheads="1" noChangeShapeType="1" noTextEdit="1"/>
              </p:cNvSpPr>
              <p:nvPr/>
            </p:nvSpPr>
            <p:spPr>
              <a:xfrm>
                <a:off x="5364303" y="3120191"/>
                <a:ext cx="3167983" cy="1037848"/>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5400058" y="1988840"/>
                <a:ext cx="2745110" cy="78598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pt-BR" sz="2000" i="1" smtClean="0">
                          <a:latin typeface="Cambria Math" panose="02040503050406030204" pitchFamily="18" charset="0"/>
                          <a:ea typeface="Cambria Math" panose="02040503050406030204" pitchFamily="18" charset="0"/>
                        </a:rPr>
                        <m:t>𝛾</m:t>
                      </m:r>
                      <m:r>
                        <a:rPr lang="pt-BR" sz="2000" i="1" smtClean="0">
                          <a:latin typeface="Cambria Math" panose="02040503050406030204" pitchFamily="18" charset="0"/>
                        </a:rPr>
                        <m:t>=</m:t>
                      </m:r>
                      <m:f>
                        <m:fPr>
                          <m:ctrlPr>
                            <a:rPr lang="pt-BR" sz="2000" i="1" smtClean="0">
                              <a:latin typeface="Cambria Math" panose="02040503050406030204" pitchFamily="18" charset="0"/>
                            </a:rPr>
                          </m:ctrlPr>
                        </m:fPr>
                        <m:num>
                          <m:r>
                            <a:rPr lang="en-US" sz="2000" b="0" i="1" smtClean="0">
                              <a:latin typeface="Cambria Math" panose="02040503050406030204" pitchFamily="18" charset="0"/>
                            </a:rPr>
                            <m:t>𝐸</m:t>
                          </m:r>
                          <m:d>
                            <m:dPr>
                              <m:ctrlPr>
                                <a:rPr lang="pt-BR" sz="2000" i="1" smtClean="0">
                                  <a:latin typeface="Cambria Math" panose="02040503050406030204" pitchFamily="18" charset="0"/>
                                </a:rPr>
                              </m:ctrlPr>
                            </m:dPr>
                            <m:e>
                              <m:sSubSup>
                                <m:sSubSupPr>
                                  <m:ctrlPr>
                                    <a:rPr lang="pt-BR" sz="2000" i="1">
                                      <a:latin typeface="Cambria Math" panose="02040503050406030204" pitchFamily="18" charset="0"/>
                                    </a:rPr>
                                  </m:ctrlPr>
                                </m:sSubSupPr>
                                <m:e>
                                  <m:r>
                                    <a:rPr lang="en-US" sz="2000" i="1">
                                      <a:latin typeface="Cambria Math" panose="02040503050406030204" pitchFamily="18" charset="0"/>
                                    </a:rPr>
                                    <m:t>𝑧</m:t>
                                  </m:r>
                                </m:e>
                                <m:sub>
                                  <m:r>
                                    <a:rPr lang="en-US" sz="2000" i="1">
                                      <a:latin typeface="Cambria Math" panose="02040503050406030204" pitchFamily="18" charset="0"/>
                                    </a:rPr>
                                    <m:t>1</m:t>
                                  </m:r>
                                </m:sub>
                                <m:sup/>
                              </m:sSubSup>
                              <m:sSubSup>
                                <m:sSubSupPr>
                                  <m:ctrlPr>
                                    <a:rPr lang="pt-BR" sz="2000" i="1">
                                      <a:latin typeface="Cambria Math" panose="02040503050406030204" pitchFamily="18" charset="0"/>
                                    </a:rPr>
                                  </m:ctrlPr>
                                </m:sSubSupPr>
                                <m:e>
                                  <m:r>
                                    <a:rPr lang="en-US" sz="2000" i="1">
                                      <a:latin typeface="Cambria Math" panose="02040503050406030204" pitchFamily="18" charset="0"/>
                                    </a:rPr>
                                    <m:t>𝑧</m:t>
                                  </m:r>
                                </m:e>
                                <m:sub>
                                  <m:r>
                                    <a:rPr lang="en-US" sz="2000" i="1">
                                      <a:latin typeface="Cambria Math" panose="02040503050406030204" pitchFamily="18" charset="0"/>
                                    </a:rPr>
                                    <m:t>2</m:t>
                                  </m:r>
                                </m:sub>
                                <m:sup>
                                  <m:r>
                                    <a:rPr lang="en-US" sz="2000" i="1">
                                      <a:latin typeface="Cambria Math" panose="02040503050406030204" pitchFamily="18" charset="0"/>
                                    </a:rPr>
                                    <m:t>∗</m:t>
                                  </m:r>
                                </m:sup>
                              </m:sSubSup>
                            </m:e>
                          </m:d>
                        </m:num>
                        <m:den>
                          <m:rad>
                            <m:radPr>
                              <m:degHide m:val="on"/>
                              <m:ctrlPr>
                                <a:rPr lang="pt-BR" sz="2000" i="1" smtClean="0">
                                  <a:latin typeface="Cambria Math" panose="02040503050406030204" pitchFamily="18" charset="0"/>
                                </a:rPr>
                              </m:ctrlPr>
                            </m:radPr>
                            <m:deg/>
                            <m:e>
                              <m:r>
                                <a:rPr lang="en-US" sz="2000" b="0" i="1" smtClean="0">
                                  <a:latin typeface="Cambria Math" panose="02040503050406030204" pitchFamily="18" charset="0"/>
                                </a:rPr>
                                <m:t>𝐸</m:t>
                              </m:r>
                              <m:d>
                                <m:dPr>
                                  <m:ctrlPr>
                                    <a:rPr lang="pt-BR" sz="2000" i="1" smtClean="0">
                                      <a:latin typeface="Cambria Math" panose="02040503050406030204" pitchFamily="18" charset="0"/>
                                    </a:rPr>
                                  </m:ctrlPr>
                                </m:dPr>
                                <m:e>
                                  <m:sSup>
                                    <m:sSupPr>
                                      <m:ctrlPr>
                                        <a:rPr lang="pt-BR" sz="2000" i="1">
                                          <a:latin typeface="Cambria Math" panose="02040503050406030204" pitchFamily="18" charset="0"/>
                                        </a:rPr>
                                      </m:ctrlPr>
                                    </m:sSupPr>
                                    <m:e>
                                      <m:d>
                                        <m:dPr>
                                          <m:begChr m:val="|"/>
                                          <m:endChr m:val="|"/>
                                          <m:ctrlPr>
                                            <a:rPr lang="pt-BR" sz="2000" i="1">
                                              <a:latin typeface="Cambria Math" panose="02040503050406030204" pitchFamily="18" charset="0"/>
                                            </a:rPr>
                                          </m:ctrlPr>
                                        </m:dPr>
                                        <m:e>
                                          <m:sSub>
                                            <m:sSubPr>
                                              <m:ctrlPr>
                                                <a:rPr lang="pt-BR" sz="2000" i="1">
                                                  <a:latin typeface="Cambria Math" panose="02040503050406030204" pitchFamily="18" charset="0"/>
                                                </a:rPr>
                                              </m:ctrlPr>
                                            </m:sSubPr>
                                            <m:e>
                                              <m:r>
                                                <a:rPr lang="en-US" sz="2000" i="1">
                                                  <a:latin typeface="Cambria Math" panose="02040503050406030204" pitchFamily="18" charset="0"/>
                                                </a:rPr>
                                                <m:t>𝑧</m:t>
                                              </m:r>
                                            </m:e>
                                            <m:sub>
                                              <m:r>
                                                <a:rPr lang="en-US" sz="2000" i="1">
                                                  <a:latin typeface="Cambria Math" panose="02040503050406030204" pitchFamily="18" charset="0"/>
                                                </a:rPr>
                                                <m:t>1</m:t>
                                              </m:r>
                                            </m:sub>
                                          </m:sSub>
                                        </m:e>
                                      </m:d>
                                    </m:e>
                                    <m:sup>
                                      <m:r>
                                        <a:rPr lang="en-US" sz="2000" i="1">
                                          <a:latin typeface="Cambria Math" panose="02040503050406030204" pitchFamily="18" charset="0"/>
                                        </a:rPr>
                                        <m:t>2</m:t>
                                      </m:r>
                                    </m:sup>
                                  </m:sSup>
                                </m:e>
                              </m:d>
                            </m:e>
                          </m:rad>
                          <m:rad>
                            <m:radPr>
                              <m:degHide m:val="on"/>
                              <m:ctrlPr>
                                <a:rPr lang="pt-BR" sz="2000" i="1">
                                  <a:latin typeface="Cambria Math" panose="02040503050406030204" pitchFamily="18" charset="0"/>
                                </a:rPr>
                              </m:ctrlPr>
                            </m:radPr>
                            <m:deg/>
                            <m:e>
                              <m:r>
                                <a:rPr lang="en-US" sz="2000" i="1">
                                  <a:latin typeface="Cambria Math" panose="02040503050406030204" pitchFamily="18" charset="0"/>
                                </a:rPr>
                                <m:t>𝐸</m:t>
                              </m:r>
                              <m:d>
                                <m:dPr>
                                  <m:ctrlPr>
                                    <a:rPr lang="pt-BR" sz="2000" i="1">
                                      <a:latin typeface="Cambria Math" panose="02040503050406030204" pitchFamily="18" charset="0"/>
                                    </a:rPr>
                                  </m:ctrlPr>
                                </m:dPr>
                                <m:e>
                                  <m:sSup>
                                    <m:sSupPr>
                                      <m:ctrlPr>
                                        <a:rPr lang="pt-BR" sz="2000" i="1">
                                          <a:latin typeface="Cambria Math" panose="02040503050406030204" pitchFamily="18" charset="0"/>
                                        </a:rPr>
                                      </m:ctrlPr>
                                    </m:sSupPr>
                                    <m:e>
                                      <m:d>
                                        <m:dPr>
                                          <m:begChr m:val="|"/>
                                          <m:endChr m:val="|"/>
                                          <m:ctrlPr>
                                            <a:rPr lang="pt-BR" sz="2000" i="1">
                                              <a:latin typeface="Cambria Math" panose="02040503050406030204" pitchFamily="18" charset="0"/>
                                            </a:rPr>
                                          </m:ctrlPr>
                                        </m:dPr>
                                        <m:e>
                                          <m:sSub>
                                            <m:sSubPr>
                                              <m:ctrlPr>
                                                <a:rPr lang="pt-BR" sz="2000" i="1">
                                                  <a:latin typeface="Cambria Math" panose="02040503050406030204" pitchFamily="18" charset="0"/>
                                                </a:rPr>
                                              </m:ctrlPr>
                                            </m:sSubPr>
                                            <m:e>
                                              <m:r>
                                                <a:rPr lang="en-US" sz="2000" i="1">
                                                  <a:latin typeface="Cambria Math" panose="02040503050406030204" pitchFamily="18" charset="0"/>
                                                </a:rPr>
                                                <m:t>𝑧</m:t>
                                              </m:r>
                                            </m:e>
                                            <m:sub>
                                              <m:r>
                                                <a:rPr lang="en-US" sz="2000" b="0" i="1" smtClean="0">
                                                  <a:latin typeface="Cambria Math" panose="02040503050406030204" pitchFamily="18" charset="0"/>
                                                </a:rPr>
                                                <m:t>2</m:t>
                                              </m:r>
                                            </m:sub>
                                          </m:sSub>
                                        </m:e>
                                      </m:d>
                                    </m:e>
                                    <m:sup>
                                      <m:r>
                                        <a:rPr lang="en-US" sz="2000" i="1">
                                          <a:latin typeface="Cambria Math" panose="02040503050406030204" pitchFamily="18" charset="0"/>
                                        </a:rPr>
                                        <m:t>2</m:t>
                                      </m:r>
                                    </m:sup>
                                  </m:sSup>
                                </m:e>
                              </m:d>
                            </m:e>
                          </m:rad>
                        </m:den>
                      </m:f>
                    </m:oMath>
                  </m:oMathPara>
                </a14:m>
                <a:endParaRPr lang="en-US" sz="2000" dirty="0"/>
              </a:p>
            </p:txBody>
          </p:sp>
        </mc:Choice>
        <mc:Fallback xmlns="">
          <p:sp>
            <p:nvSpPr>
              <p:cNvPr id="11" name="TextBox 10"/>
              <p:cNvSpPr txBox="1">
                <a:spLocks noRot="1" noChangeAspect="1" noMove="1" noResize="1" noEditPoints="1" noAdjustHandles="1" noChangeArrowheads="1" noChangeShapeType="1" noTextEdit="1"/>
              </p:cNvSpPr>
              <p:nvPr/>
            </p:nvSpPr>
            <p:spPr>
              <a:xfrm>
                <a:off x="5400058" y="1988840"/>
                <a:ext cx="2745110" cy="785984"/>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5359716" y="4396198"/>
                <a:ext cx="3460756" cy="1056892"/>
              </a:xfrm>
              <a:prstGeom prst="rect">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pt-BR" sz="2000" i="1" smtClean="0">
                              <a:latin typeface="Cambria Math" panose="02040503050406030204" pitchFamily="18" charset="0"/>
                            </a:rPr>
                          </m:ctrlPr>
                        </m:accPr>
                        <m:e>
                          <m:r>
                            <a:rPr lang="pt-BR" sz="2000" i="1">
                              <a:latin typeface="Cambria Math" panose="02040503050406030204" pitchFamily="18" charset="0"/>
                              <a:ea typeface="Cambria Math" panose="02040503050406030204" pitchFamily="18" charset="0"/>
                            </a:rPr>
                            <m:t>𝛾</m:t>
                          </m:r>
                        </m:e>
                      </m:acc>
                      <m:r>
                        <a:rPr lang="pt-BR" sz="2000" i="1" smtClean="0">
                          <a:latin typeface="Cambria Math" panose="02040503050406030204" pitchFamily="18" charset="0"/>
                        </a:rPr>
                        <m:t>=</m:t>
                      </m:r>
                      <m:f>
                        <m:fPr>
                          <m:ctrlPr>
                            <a:rPr lang="pt-BR" sz="2000" i="1" smtClean="0">
                              <a:latin typeface="Cambria Math" panose="02040503050406030204" pitchFamily="18" charset="0"/>
                            </a:rPr>
                          </m:ctrlPr>
                        </m:fPr>
                        <m:num>
                          <m:nary>
                            <m:naryPr>
                              <m:chr m:val="∑"/>
                              <m:ctrlPr>
                                <a:rPr lang="pt-BR" sz="2000" i="1">
                                  <a:latin typeface="Cambria Math" panose="02040503050406030204" pitchFamily="18" charset="0"/>
                                </a:rPr>
                              </m:ctrlPr>
                            </m:naryPr>
                            <m:sub>
                              <m:r>
                                <a:rPr lang="en-US" sz="2000" b="0" i="1" smtClean="0">
                                  <a:latin typeface="Cambria Math" panose="02040503050406030204" pitchFamily="18" charset="0"/>
                                </a:rPr>
                                <m:t>𝑖</m:t>
                              </m:r>
                              <m:r>
                                <a:rPr lang="pt-BR" sz="2000" i="1">
                                  <a:latin typeface="Cambria Math" panose="02040503050406030204" pitchFamily="18" charset="0"/>
                                </a:rPr>
                                <m:t>=</m:t>
                              </m:r>
                              <m:r>
                                <a:rPr lang="en-US" sz="2000" b="0" i="1" smtClean="0">
                                  <a:latin typeface="Cambria Math" panose="02040503050406030204" pitchFamily="18" charset="0"/>
                                </a:rPr>
                                <m:t>1</m:t>
                              </m:r>
                            </m:sub>
                            <m:sup>
                              <m:r>
                                <a:rPr lang="en-US" sz="2000" b="0" i="1" smtClean="0">
                                  <a:latin typeface="Cambria Math" panose="02040503050406030204" pitchFamily="18" charset="0"/>
                                </a:rPr>
                                <m:t>𝐿</m:t>
                              </m:r>
                            </m:sup>
                            <m:e>
                              <m:sSubSup>
                                <m:sSubSupPr>
                                  <m:ctrlPr>
                                    <a:rPr lang="pt-BR" sz="2000" i="1" smtClean="0">
                                      <a:latin typeface="Cambria Math" panose="02040503050406030204" pitchFamily="18" charset="0"/>
                                    </a:rPr>
                                  </m:ctrlPr>
                                </m:sSubSupPr>
                                <m:e>
                                  <m:r>
                                    <a:rPr lang="en-US" sz="2000" b="0" i="1" smtClean="0">
                                      <a:latin typeface="Cambria Math" panose="02040503050406030204" pitchFamily="18" charset="0"/>
                                    </a:rPr>
                                    <m:t>𝑧</m:t>
                                  </m:r>
                                </m:e>
                                <m:sub>
                                  <m:r>
                                    <a:rPr lang="en-US" sz="2000" b="0" i="1" smtClean="0">
                                      <a:latin typeface="Cambria Math" panose="02040503050406030204" pitchFamily="18" charset="0"/>
                                    </a:rPr>
                                    <m:t>1</m:t>
                                  </m:r>
                                  <m:r>
                                    <a:rPr lang="en-US" sz="2000" b="0" i="1" smtClean="0">
                                      <a:latin typeface="Cambria Math" panose="02040503050406030204" pitchFamily="18" charset="0"/>
                                    </a:rPr>
                                    <m:t>𝑖</m:t>
                                  </m:r>
                                </m:sub>
                                <m:sup/>
                              </m:sSubSup>
                              <m:sSubSup>
                                <m:sSubSupPr>
                                  <m:ctrlPr>
                                    <a:rPr lang="pt-BR" sz="2000" i="1">
                                      <a:latin typeface="Cambria Math" panose="02040503050406030204" pitchFamily="18" charset="0"/>
                                    </a:rPr>
                                  </m:ctrlPr>
                                </m:sSubSupPr>
                                <m:e>
                                  <m:r>
                                    <a:rPr lang="en-US" sz="2000" i="1">
                                      <a:latin typeface="Cambria Math" panose="02040503050406030204" pitchFamily="18" charset="0"/>
                                    </a:rPr>
                                    <m:t>𝑧</m:t>
                                  </m:r>
                                </m:e>
                                <m:sub>
                                  <m:r>
                                    <a:rPr lang="en-US" sz="2000" b="0" i="1" smtClean="0">
                                      <a:latin typeface="Cambria Math" panose="02040503050406030204" pitchFamily="18" charset="0"/>
                                    </a:rPr>
                                    <m:t>2</m:t>
                                  </m:r>
                                  <m:r>
                                    <a:rPr lang="en-US" sz="2000" i="1">
                                      <a:latin typeface="Cambria Math" panose="02040503050406030204" pitchFamily="18" charset="0"/>
                                    </a:rPr>
                                    <m:t>𝑖</m:t>
                                  </m:r>
                                </m:sub>
                                <m:sup>
                                  <m:r>
                                    <a:rPr lang="en-US" sz="2000" b="0" i="1" smtClean="0">
                                      <a:latin typeface="Cambria Math" panose="02040503050406030204" pitchFamily="18" charset="0"/>
                                    </a:rPr>
                                    <m:t>∗</m:t>
                                  </m:r>
                                </m:sup>
                              </m:sSubSup>
                            </m:e>
                          </m:nary>
                          <m:sSup>
                            <m:sSupPr>
                              <m:ctrlPr>
                                <a:rPr lang="pt-BR" sz="2000" i="1" smtClean="0">
                                  <a:latin typeface="Cambria Math" panose="02040503050406030204" pitchFamily="18" charset="0"/>
                                </a:rPr>
                              </m:ctrlPr>
                            </m:sSupPr>
                            <m:e>
                              <m:r>
                                <a:rPr lang="en-US" sz="2000" b="0" i="1" smtClean="0">
                                  <a:latin typeface="Cambria Math" panose="02040503050406030204" pitchFamily="18" charset="0"/>
                                </a:rPr>
                                <m:t>𝑒</m:t>
                              </m:r>
                            </m:e>
                            <m:sup>
                              <m:r>
                                <a:rPr lang="en-US" sz="2000" i="1">
                                  <a:latin typeface="Cambria Math" panose="02040503050406030204" pitchFamily="18" charset="0"/>
                                </a:rPr>
                                <m:t>−</m:t>
                              </m:r>
                              <m:r>
                                <a:rPr lang="en-US" sz="2000" i="1">
                                  <a:latin typeface="Cambria Math" panose="02040503050406030204" pitchFamily="18" charset="0"/>
                                </a:rPr>
                                <m:t>𝑗</m:t>
                              </m:r>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m:rPr>
                                          <m:sty m:val="p"/>
                                        </m:rPr>
                                        <a:rPr lang="el-GR" sz="2000" i="1">
                                          <a:latin typeface="Cambria Math" panose="02040503050406030204" pitchFamily="18" charset="0"/>
                                          <a:ea typeface="Cambria Math" panose="02040503050406030204" pitchFamily="18" charset="0"/>
                                        </a:rPr>
                                        <m:t>ϕ</m:t>
                                      </m:r>
                                    </m:e>
                                    <m:sub>
                                      <m:r>
                                        <a:rPr lang="en-US" sz="2000" i="1">
                                          <a:latin typeface="Cambria Math" panose="02040503050406030204" pitchFamily="18" charset="0"/>
                                        </a:rPr>
                                        <m:t>𝑓𝑙𝑎𝑡</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m:rPr>
                                          <m:sty m:val="p"/>
                                        </m:rPr>
                                        <a:rPr lang="el-GR" sz="2000" i="1">
                                          <a:latin typeface="Cambria Math" panose="02040503050406030204" pitchFamily="18" charset="0"/>
                                          <a:ea typeface="Cambria Math" panose="02040503050406030204" pitchFamily="18" charset="0"/>
                                        </a:rPr>
                                        <m:t>ϕ</m:t>
                                      </m:r>
                                    </m:e>
                                    <m:sub>
                                      <m:r>
                                        <a:rPr lang="en-US" sz="2000" i="1">
                                          <a:latin typeface="Cambria Math" panose="02040503050406030204" pitchFamily="18" charset="0"/>
                                        </a:rPr>
                                        <m:t>𝑡𝑜𝑝𝑜</m:t>
                                      </m:r>
                                    </m:sub>
                                  </m:sSub>
                                </m:e>
                              </m:d>
                            </m:sup>
                          </m:sSup>
                          <m:r>
                            <a:rPr lang="en-US" sz="2000" b="0" i="1" smtClean="0">
                              <a:latin typeface="Cambria Math" panose="02040503050406030204" pitchFamily="18" charset="0"/>
                            </a:rPr>
                            <m:t>⁡</m:t>
                          </m:r>
                        </m:num>
                        <m:den>
                          <m:rad>
                            <m:radPr>
                              <m:degHide m:val="on"/>
                              <m:ctrlPr>
                                <a:rPr lang="pt-BR" sz="2000" i="1" smtClean="0">
                                  <a:latin typeface="Cambria Math" panose="02040503050406030204" pitchFamily="18" charset="0"/>
                                </a:rPr>
                              </m:ctrlPr>
                            </m:radPr>
                            <m:deg/>
                            <m:e>
                              <m:nary>
                                <m:naryPr>
                                  <m:chr m:val="∑"/>
                                  <m:ctrlPr>
                                    <a:rPr lang="pt-BR" sz="2000" i="1" smtClean="0">
                                      <a:latin typeface="Cambria Math" panose="02040503050406030204" pitchFamily="18" charset="0"/>
                                    </a:rPr>
                                  </m:ctrlPr>
                                </m:naryPr>
                                <m:sub>
                                  <m:r>
                                    <m:rPr>
                                      <m:brk m:alnAt="23"/>
                                    </m:rPr>
                                    <a:rPr lang="en-US" sz="2000" b="0" i="1" smtClean="0">
                                      <a:latin typeface="Cambria Math" panose="02040503050406030204" pitchFamily="18" charset="0"/>
                                    </a:rPr>
                                    <m:t>𝑖</m:t>
                                  </m:r>
                                  <m:r>
                                    <a:rPr lang="en-US" sz="2000" b="0" i="1" smtClean="0">
                                      <a:latin typeface="Cambria Math" panose="02040503050406030204" pitchFamily="18" charset="0"/>
                                    </a:rPr>
                                    <m:t>=1</m:t>
                                  </m:r>
                                </m:sub>
                                <m:sup>
                                  <m:r>
                                    <a:rPr lang="en-US" sz="2000" b="0" i="1" smtClean="0">
                                      <a:latin typeface="Cambria Math" panose="02040503050406030204" pitchFamily="18" charset="0"/>
                                    </a:rPr>
                                    <m:t>𝐿</m:t>
                                  </m:r>
                                </m:sup>
                                <m:e>
                                  <m:sSup>
                                    <m:sSupPr>
                                      <m:ctrlPr>
                                        <a:rPr lang="pt-BR" sz="2000" i="1" smtClean="0">
                                          <a:latin typeface="Cambria Math" panose="02040503050406030204" pitchFamily="18" charset="0"/>
                                        </a:rPr>
                                      </m:ctrlPr>
                                    </m:sSupPr>
                                    <m:e>
                                      <m:d>
                                        <m:dPr>
                                          <m:begChr m:val="|"/>
                                          <m:endChr m:val="|"/>
                                          <m:ctrlPr>
                                            <a:rPr lang="pt-BR" sz="2000" i="1" smtClean="0">
                                              <a:latin typeface="Cambria Math" panose="02040503050406030204" pitchFamily="18" charset="0"/>
                                            </a:rPr>
                                          </m:ctrlPr>
                                        </m:dPr>
                                        <m:e>
                                          <m:sSub>
                                            <m:sSubPr>
                                              <m:ctrlPr>
                                                <a:rPr lang="pt-BR" sz="2000" i="1" smtClean="0">
                                                  <a:latin typeface="Cambria Math" panose="02040503050406030204" pitchFamily="18" charset="0"/>
                                                </a:rPr>
                                              </m:ctrlPr>
                                            </m:sSubPr>
                                            <m:e>
                                              <m:r>
                                                <a:rPr lang="en-US" sz="2000" b="0" i="1" smtClean="0">
                                                  <a:latin typeface="Cambria Math" panose="02040503050406030204" pitchFamily="18" charset="0"/>
                                                </a:rPr>
                                                <m:t>𝑧</m:t>
                                              </m:r>
                                            </m:e>
                                            <m:sub>
                                              <m:r>
                                                <a:rPr lang="en-US" sz="2000" b="0" i="1" smtClean="0">
                                                  <a:latin typeface="Cambria Math" panose="02040503050406030204" pitchFamily="18" charset="0"/>
                                                </a:rPr>
                                                <m:t>1</m:t>
                                              </m:r>
                                              <m:r>
                                                <a:rPr lang="en-US" sz="2000" b="0" i="1" smtClean="0">
                                                  <a:latin typeface="Cambria Math" panose="02040503050406030204" pitchFamily="18" charset="0"/>
                                                </a:rPr>
                                                <m:t>𝑖</m:t>
                                              </m:r>
                                            </m:sub>
                                          </m:sSub>
                                        </m:e>
                                      </m:d>
                                    </m:e>
                                    <m:sup>
                                      <m:r>
                                        <a:rPr lang="en-US" sz="2000" b="0" i="1" smtClean="0">
                                          <a:latin typeface="Cambria Math" panose="02040503050406030204" pitchFamily="18" charset="0"/>
                                        </a:rPr>
                                        <m:t>2</m:t>
                                      </m:r>
                                    </m:sup>
                                  </m:sSup>
                                </m:e>
                              </m:nary>
                            </m:e>
                          </m:rad>
                          <m:rad>
                            <m:radPr>
                              <m:degHide m:val="on"/>
                              <m:ctrlPr>
                                <a:rPr lang="pt-BR" sz="2000" i="1" smtClean="0">
                                  <a:latin typeface="Cambria Math" panose="02040503050406030204" pitchFamily="18" charset="0"/>
                                </a:rPr>
                              </m:ctrlPr>
                            </m:radPr>
                            <m:deg/>
                            <m:e>
                              <m:nary>
                                <m:naryPr>
                                  <m:chr m:val="∑"/>
                                  <m:ctrlPr>
                                    <a:rPr lang="pt-BR" sz="2000" i="1" smtClean="0">
                                      <a:latin typeface="Cambria Math" panose="02040503050406030204" pitchFamily="18" charset="0"/>
                                    </a:rPr>
                                  </m:ctrlPr>
                                </m:naryPr>
                                <m:sub>
                                  <m:r>
                                    <m:rPr>
                                      <m:brk m:alnAt="23"/>
                                    </m:rPr>
                                    <a:rPr lang="en-US" sz="2000" b="0" i="1" smtClean="0">
                                      <a:latin typeface="Cambria Math" panose="02040503050406030204" pitchFamily="18" charset="0"/>
                                    </a:rPr>
                                    <m:t>𝑖</m:t>
                                  </m:r>
                                  <m:r>
                                    <a:rPr lang="en-US" sz="2000" b="0" i="1" smtClean="0">
                                      <a:latin typeface="Cambria Math" panose="02040503050406030204" pitchFamily="18" charset="0"/>
                                    </a:rPr>
                                    <m:t>=1</m:t>
                                  </m:r>
                                </m:sub>
                                <m:sup>
                                  <m:r>
                                    <a:rPr lang="en-US" sz="2000" b="0" i="1" smtClean="0">
                                      <a:latin typeface="Cambria Math" panose="02040503050406030204" pitchFamily="18" charset="0"/>
                                    </a:rPr>
                                    <m:t>𝐿</m:t>
                                  </m:r>
                                </m:sup>
                                <m:e>
                                  <m:sSup>
                                    <m:sSupPr>
                                      <m:ctrlPr>
                                        <a:rPr lang="pt-BR" sz="2000" i="1" smtClean="0">
                                          <a:latin typeface="Cambria Math" panose="02040503050406030204" pitchFamily="18" charset="0"/>
                                        </a:rPr>
                                      </m:ctrlPr>
                                    </m:sSupPr>
                                    <m:e>
                                      <m:d>
                                        <m:dPr>
                                          <m:begChr m:val="|"/>
                                          <m:endChr m:val="|"/>
                                          <m:ctrlPr>
                                            <a:rPr lang="pt-BR" sz="2000" i="1" smtClean="0">
                                              <a:latin typeface="Cambria Math" panose="02040503050406030204" pitchFamily="18" charset="0"/>
                                            </a:rPr>
                                          </m:ctrlPr>
                                        </m:dPr>
                                        <m:e>
                                          <m:sSub>
                                            <m:sSubPr>
                                              <m:ctrlPr>
                                                <a:rPr lang="pt-BR" sz="2000" i="1" smtClean="0">
                                                  <a:latin typeface="Cambria Math" panose="02040503050406030204" pitchFamily="18" charset="0"/>
                                                </a:rPr>
                                              </m:ctrlPr>
                                            </m:sSubPr>
                                            <m:e>
                                              <m:r>
                                                <a:rPr lang="en-US" sz="2000" b="0" i="1" smtClean="0">
                                                  <a:latin typeface="Cambria Math" panose="02040503050406030204" pitchFamily="18" charset="0"/>
                                                </a:rPr>
                                                <m:t>𝑧</m:t>
                                              </m:r>
                                            </m:e>
                                            <m:sub>
                                              <m:r>
                                                <a:rPr lang="en-US" sz="2000" b="0" i="1" smtClean="0">
                                                  <a:latin typeface="Cambria Math" panose="02040503050406030204" pitchFamily="18" charset="0"/>
                                                </a:rPr>
                                                <m:t>2</m:t>
                                              </m:r>
                                              <m:r>
                                                <a:rPr lang="en-US" sz="2000" b="0" i="1" smtClean="0">
                                                  <a:latin typeface="Cambria Math" panose="02040503050406030204" pitchFamily="18" charset="0"/>
                                                </a:rPr>
                                                <m:t>𝑖</m:t>
                                              </m:r>
                                            </m:sub>
                                          </m:sSub>
                                        </m:e>
                                      </m:d>
                                    </m:e>
                                    <m:sup>
                                      <m:r>
                                        <a:rPr lang="en-US" sz="2000" b="0" i="1" smtClean="0">
                                          <a:latin typeface="Cambria Math" panose="02040503050406030204" pitchFamily="18" charset="0"/>
                                        </a:rPr>
                                        <m:t>2</m:t>
                                      </m:r>
                                    </m:sup>
                                  </m:sSup>
                                </m:e>
                              </m:nary>
                            </m:e>
                          </m:rad>
                        </m:den>
                      </m:f>
                    </m:oMath>
                  </m:oMathPara>
                </a14:m>
                <a:endParaRPr lang="en-US" sz="2000" dirty="0"/>
              </a:p>
            </p:txBody>
          </p:sp>
        </mc:Choice>
        <mc:Fallback xmlns="">
          <p:sp>
            <p:nvSpPr>
              <p:cNvPr id="17" name="TextBox 16"/>
              <p:cNvSpPr txBox="1">
                <a:spLocks noRot="1" noChangeAspect="1" noMove="1" noResize="1" noEditPoints="1" noAdjustHandles="1" noChangeArrowheads="1" noChangeShapeType="1" noTextEdit="1"/>
              </p:cNvSpPr>
              <p:nvPr/>
            </p:nvSpPr>
            <p:spPr>
              <a:xfrm>
                <a:off x="5359716" y="4396198"/>
                <a:ext cx="3460756" cy="1056892"/>
              </a:xfrm>
              <a:prstGeom prst="rect">
                <a:avLst/>
              </a:prstGeom>
              <a:blipFill rotWithShape="0">
                <a:blip r:embed="rId5"/>
                <a:stretch>
                  <a:fillRect/>
                </a:stretch>
              </a:blipFill>
              <a:ln>
                <a:solidFill>
                  <a:schemeClr val="tx1"/>
                </a:solidFill>
              </a:ln>
            </p:spPr>
            <p:txBody>
              <a:bodyPr/>
              <a:lstStyle/>
              <a:p>
                <a:r>
                  <a:rPr lang="en-US">
                    <a:noFill/>
                  </a:rPr>
                  <a:t> </a:t>
                </a:r>
              </a:p>
            </p:txBody>
          </p:sp>
        </mc:Fallback>
      </mc:AlternateContent>
      <p:sp>
        <p:nvSpPr>
          <p:cNvPr id="18" name="Rectangle 17"/>
          <p:cNvSpPr/>
          <p:nvPr/>
        </p:nvSpPr>
        <p:spPr>
          <a:xfrm>
            <a:off x="432145" y="4462978"/>
            <a:ext cx="4324056" cy="923330"/>
          </a:xfrm>
          <a:prstGeom prst="rect">
            <a:avLst/>
          </a:prstGeom>
        </p:spPr>
        <p:txBody>
          <a:bodyPr wrap="square">
            <a:spAutoFit/>
          </a:bodyPr>
          <a:lstStyle/>
          <a:p>
            <a:pPr marL="285750" indent="-285750">
              <a:buFont typeface="Arial" panose="020B0604020202020204" pitchFamily="34" charset="0"/>
              <a:buChar char="•"/>
            </a:pPr>
            <a:r>
              <a:rPr lang="en-US" sz="1800" dirty="0"/>
              <a:t>In practice we also need to remove all known phase trends in the estimation window:</a:t>
            </a:r>
          </a:p>
        </p:txBody>
      </p:sp>
    </p:spTree>
    <p:extLst>
      <p:ext uri="{BB962C8B-B14F-4D97-AF65-F5344CB8AC3E}">
        <p14:creationId xmlns:p14="http://schemas.microsoft.com/office/powerpoint/2010/main" val="15782180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a:xfrm>
            <a:off x="609600" y="1295400"/>
            <a:ext cx="7850832" cy="838200"/>
          </a:xfrm>
        </p:spPr>
        <p:txBody>
          <a:bodyPr/>
          <a:lstStyle/>
          <a:p>
            <a:r>
              <a:rPr lang="da-DK" dirty="0"/>
              <a:t>Part 2: </a:t>
            </a:r>
            <a:r>
              <a:rPr lang="da-DK" dirty="0" err="1"/>
              <a:t>Phase</a:t>
            </a:r>
            <a:r>
              <a:rPr lang="da-DK" dirty="0"/>
              <a:t> </a:t>
            </a:r>
            <a:r>
              <a:rPr lang="da-DK" dirty="0" err="1"/>
              <a:t>unwrapping</a:t>
            </a:r>
            <a:r>
              <a:rPr lang="da-DK" dirty="0"/>
              <a:t> and line-of-</a:t>
            </a:r>
            <a:r>
              <a:rPr lang="da-DK" dirty="0" err="1"/>
              <a:t>sight</a:t>
            </a:r>
            <a:r>
              <a:rPr lang="da-DK" dirty="0"/>
              <a:t> deformation </a:t>
            </a:r>
            <a:r>
              <a:rPr lang="da-DK" dirty="0" err="1"/>
              <a:t>map</a:t>
            </a:r>
            <a:r>
              <a:rPr lang="da-DK" dirty="0"/>
              <a:t> generation</a:t>
            </a:r>
          </a:p>
        </p:txBody>
      </p:sp>
    </p:spTree>
    <p:custDataLst>
      <p:tags r:id="rId1"/>
    </p:custDataLst>
    <p:extLst>
      <p:ext uri="{BB962C8B-B14F-4D97-AF65-F5344CB8AC3E}">
        <p14:creationId xmlns:p14="http://schemas.microsoft.com/office/powerpoint/2010/main" val="812484848"/>
      </p:ext>
    </p:extLst>
  </p:cSld>
  <p:clrMapOvr>
    <a:masterClrMapping/>
  </p:clrMapOvr>
  <mc:AlternateContent xmlns:mc="http://schemas.openxmlformats.org/markup-compatibility/2006" xmlns:p14="http://schemas.microsoft.com/office/powerpoint/2010/main">
    <mc:Choice Requires="p14">
      <p:transition spd="slow" p14:dur="2000" advTm="10636"/>
    </mc:Choice>
    <mc:Fallback xmlns="">
      <p:transition spd="slow" advTm="10636"/>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3632" y="377667"/>
            <a:ext cx="7772400" cy="467072"/>
          </a:xfrm>
        </p:spPr>
        <p:txBody>
          <a:bodyPr/>
          <a:lstStyle/>
          <a:p>
            <a:r>
              <a:rPr lang="en-US"/>
              <a:t>Phase unwrapping</a:t>
            </a:r>
            <a:endParaRPr lang="en-US" dirty="0"/>
          </a:p>
        </p:txBody>
      </p:sp>
      <p:sp>
        <p:nvSpPr>
          <p:cNvPr id="4" name="Slide Number Placeholder 3"/>
          <p:cNvSpPr>
            <a:spLocks noGrp="1"/>
          </p:cNvSpPr>
          <p:nvPr>
            <p:ph type="sldNum" sz="quarter" idx="12"/>
          </p:nvPr>
        </p:nvSpPr>
        <p:spPr/>
        <p:txBody>
          <a:bodyPr/>
          <a:lstStyle/>
          <a:p>
            <a:fld id="{103EA872-A674-449B-A120-B97244F8E91D}" type="slidenum">
              <a:rPr lang="da-DK" smtClean="0"/>
              <a:pPr/>
              <a:t>48</a:t>
            </a:fld>
            <a:endParaRPr lang="da-DK" dirty="0"/>
          </a:p>
        </p:txBody>
      </p:sp>
      <p:sp>
        <p:nvSpPr>
          <p:cNvPr id="9" name="Rectangle 8"/>
          <p:cNvSpPr/>
          <p:nvPr/>
        </p:nvSpPr>
        <p:spPr>
          <a:xfrm>
            <a:off x="304223" y="5002238"/>
            <a:ext cx="8712969" cy="1200329"/>
          </a:xfrm>
          <a:prstGeom prst="rect">
            <a:avLst/>
          </a:prstGeom>
        </p:spPr>
        <p:txBody>
          <a:bodyPr wrap="square">
            <a:spAutoFit/>
          </a:bodyPr>
          <a:lstStyle/>
          <a:p>
            <a:pPr marL="285750" indent="-285750">
              <a:buFont typeface="Arial" panose="020B0604020202020204" pitchFamily="34" charset="0"/>
              <a:buChar char="•"/>
            </a:pPr>
            <a:r>
              <a:rPr lang="en-US" dirty="0"/>
              <a:t>Phase gradients are unwrapped with respect to a starting pixel (seed)</a:t>
            </a:r>
            <a:endParaRPr lang="en-US" b="1" dirty="0"/>
          </a:p>
          <a:p>
            <a:pPr marL="285750" indent="-285750">
              <a:buFont typeface="Arial" panose="020B0604020202020204" pitchFamily="34" charset="0"/>
              <a:buChar char="•"/>
            </a:pPr>
            <a:r>
              <a:rPr lang="en-US" dirty="0"/>
              <a:t>Phase differences between </a:t>
            </a:r>
            <a:r>
              <a:rPr lang="en-US" dirty="0" err="1"/>
              <a:t>neighbouring</a:t>
            </a:r>
            <a:r>
              <a:rPr lang="en-US" dirty="0"/>
              <a:t> pixels are integrated assuming differences are &lt; +/-</a:t>
            </a:r>
            <a:r>
              <a:rPr lang="el-GR" dirty="0"/>
              <a:t>ϖ</a:t>
            </a:r>
            <a:r>
              <a:rPr lang="en-US" dirty="0"/>
              <a:t>. Errors can result from violations of this assumption (e.g. due to decorrelation and/or large motion gradients).</a:t>
            </a:r>
          </a:p>
        </p:txBody>
      </p:sp>
      <p:sp>
        <p:nvSpPr>
          <p:cNvPr id="12" name="TextBox 11"/>
          <p:cNvSpPr txBox="1"/>
          <p:nvPr/>
        </p:nvSpPr>
        <p:spPr>
          <a:xfrm>
            <a:off x="196015" y="4516445"/>
            <a:ext cx="4231969" cy="307777"/>
          </a:xfrm>
          <a:prstGeom prst="rect">
            <a:avLst/>
          </a:prstGeom>
          <a:noFill/>
        </p:spPr>
        <p:txBody>
          <a:bodyPr wrap="square" rtlCol="0">
            <a:spAutoFit/>
          </a:bodyPr>
          <a:lstStyle/>
          <a:p>
            <a:r>
              <a:rPr lang="en-US" sz="1400" dirty="0"/>
              <a:t>Wrapped and filtered interferometric phase</a:t>
            </a:r>
          </a:p>
        </p:txBody>
      </p:sp>
      <p:sp>
        <p:nvSpPr>
          <p:cNvPr id="13" name="TextBox 12"/>
          <p:cNvSpPr txBox="1"/>
          <p:nvPr/>
        </p:nvSpPr>
        <p:spPr>
          <a:xfrm>
            <a:off x="5220072" y="4540482"/>
            <a:ext cx="3600400" cy="307777"/>
          </a:xfrm>
          <a:prstGeom prst="rect">
            <a:avLst/>
          </a:prstGeom>
          <a:noFill/>
        </p:spPr>
        <p:txBody>
          <a:bodyPr wrap="square" rtlCol="0">
            <a:spAutoFit/>
          </a:bodyPr>
          <a:lstStyle/>
          <a:p>
            <a:r>
              <a:rPr lang="en-US" sz="1400" dirty="0"/>
              <a:t>Unwrapped interferometric phase</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0735" t="14258" r="12091" b="7235"/>
          <a:stretch/>
        </p:blipFill>
        <p:spPr>
          <a:xfrm>
            <a:off x="35496" y="1245794"/>
            <a:ext cx="4177223" cy="3308699"/>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10625" t="12200" r="12201" b="6386"/>
          <a:stretch/>
        </p:blipFill>
        <p:spPr>
          <a:xfrm>
            <a:off x="4557350" y="1200920"/>
            <a:ext cx="4168674" cy="3375875"/>
          </a:xfrm>
          <a:prstGeom prst="rect">
            <a:avLst/>
          </a:prstGeom>
        </p:spPr>
      </p:pic>
      <p:pic>
        <p:nvPicPr>
          <p:cNvPr id="10" name="Google Shape;101;p15"/>
          <p:cNvPicPr preferRelativeResize="0"/>
          <p:nvPr/>
        </p:nvPicPr>
        <p:blipFill rotWithShape="1">
          <a:blip r:embed="rId5">
            <a:alphaModFix/>
          </a:blip>
          <a:srcRect l="86146" t="2664" r="9082" b="6579"/>
          <a:stretch/>
        </p:blipFill>
        <p:spPr>
          <a:xfrm>
            <a:off x="4178954" y="1124744"/>
            <a:ext cx="378396" cy="3429749"/>
          </a:xfrm>
          <a:prstGeom prst="rect">
            <a:avLst/>
          </a:prstGeom>
          <a:noFill/>
          <a:ln>
            <a:noFill/>
          </a:ln>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73374" y="1259528"/>
            <a:ext cx="373685" cy="3195123"/>
          </a:xfrm>
          <a:prstGeom prst="rect">
            <a:avLst/>
          </a:prstGeom>
        </p:spPr>
      </p:pic>
      <p:sp>
        <p:nvSpPr>
          <p:cNvPr id="3" name="5-Point Star 2"/>
          <p:cNvSpPr/>
          <p:nvPr/>
        </p:nvSpPr>
        <p:spPr bwMode="auto">
          <a:xfrm>
            <a:off x="3664246" y="3495732"/>
            <a:ext cx="216025" cy="216024"/>
          </a:xfrm>
          <a:prstGeom prst="star5">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14" name="5-Point Star 13"/>
          <p:cNvSpPr/>
          <p:nvPr/>
        </p:nvSpPr>
        <p:spPr bwMode="auto">
          <a:xfrm>
            <a:off x="8140152" y="3495732"/>
            <a:ext cx="216025" cy="216024"/>
          </a:xfrm>
          <a:prstGeom prst="star5">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5" name="Oval 4"/>
          <p:cNvSpPr/>
          <p:nvPr/>
        </p:nvSpPr>
        <p:spPr bwMode="auto">
          <a:xfrm>
            <a:off x="5724128" y="5024540"/>
            <a:ext cx="2232248" cy="322553"/>
          </a:xfrm>
          <a:prstGeom prst="ellipse">
            <a:avLst/>
          </a:prstGeom>
          <a:noFill/>
          <a:ln w="9525" cap="flat" cmpd="sng" algn="ctr">
            <a:solidFill>
              <a:schemeClr val="accent1"/>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cxnSp>
        <p:nvCxnSpPr>
          <p:cNvPr id="15" name="Straight Arrow Connector 14"/>
          <p:cNvCxnSpPr>
            <a:stCxn id="5" idx="7"/>
            <a:endCxn id="14" idx="2"/>
          </p:cNvCxnSpPr>
          <p:nvPr/>
        </p:nvCxnSpPr>
        <p:spPr bwMode="auto">
          <a:xfrm flipV="1">
            <a:off x="7629471" y="3711755"/>
            <a:ext cx="551938" cy="1360022"/>
          </a:xfrm>
          <a:prstGeom prst="straightConnector1">
            <a:avLst/>
          </a:prstGeom>
          <a:solidFill>
            <a:schemeClr val="accent1"/>
          </a:solidFill>
          <a:ln w="9525" cap="flat" cmpd="sng" algn="ctr">
            <a:solidFill>
              <a:schemeClr val="accent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TextBox 19"/>
          <p:cNvSpPr txBox="1"/>
          <p:nvPr/>
        </p:nvSpPr>
        <p:spPr>
          <a:xfrm>
            <a:off x="211279" y="2187818"/>
            <a:ext cx="895554" cy="276999"/>
          </a:xfrm>
          <a:prstGeom prst="rect">
            <a:avLst/>
          </a:prstGeom>
          <a:noFill/>
        </p:spPr>
        <p:txBody>
          <a:bodyPr wrap="square" rtlCol="0">
            <a:spAutoFit/>
          </a:bodyPr>
          <a:lstStyle/>
          <a:p>
            <a:r>
              <a:rPr lang="en-US" sz="1200" dirty="0"/>
              <a:t>5 fringes</a:t>
            </a:r>
          </a:p>
        </p:txBody>
      </p:sp>
      <p:sp>
        <p:nvSpPr>
          <p:cNvPr id="21" name="Rectangle 20"/>
          <p:cNvSpPr/>
          <p:nvPr/>
        </p:nvSpPr>
        <p:spPr>
          <a:xfrm>
            <a:off x="4734356" y="2198969"/>
            <a:ext cx="895310" cy="276999"/>
          </a:xfrm>
          <a:prstGeom prst="rect">
            <a:avLst/>
          </a:prstGeom>
        </p:spPr>
        <p:txBody>
          <a:bodyPr wrap="none">
            <a:spAutoFit/>
          </a:bodyPr>
          <a:lstStyle/>
          <a:p>
            <a:r>
              <a:rPr lang="en-US" sz="1200" dirty="0"/>
              <a:t>31.4 rad </a:t>
            </a:r>
          </a:p>
        </p:txBody>
      </p:sp>
      <p:cxnSp>
        <p:nvCxnSpPr>
          <p:cNvPr id="23" name="Straight Connector 22"/>
          <p:cNvCxnSpPr/>
          <p:nvPr/>
        </p:nvCxnSpPr>
        <p:spPr bwMode="auto">
          <a:xfrm>
            <a:off x="647905" y="1759658"/>
            <a:ext cx="557669" cy="900924"/>
          </a:xfrm>
          <a:prstGeom prst="line">
            <a:avLst/>
          </a:prstGeom>
          <a:solidFill>
            <a:schemeClr val="accent1"/>
          </a:solidFill>
          <a:ln w="9525"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Connector 24"/>
          <p:cNvCxnSpPr/>
          <p:nvPr/>
        </p:nvCxnSpPr>
        <p:spPr bwMode="auto">
          <a:xfrm>
            <a:off x="5166459" y="1748507"/>
            <a:ext cx="557669" cy="900924"/>
          </a:xfrm>
          <a:prstGeom prst="line">
            <a:avLst/>
          </a:prstGeom>
          <a:solidFill>
            <a:schemeClr val="accent1"/>
          </a:solidFill>
          <a:ln w="9525"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Rectangle 15"/>
          <p:cNvSpPr/>
          <p:nvPr/>
        </p:nvSpPr>
        <p:spPr>
          <a:xfrm>
            <a:off x="5972093" y="1292484"/>
            <a:ext cx="2336615" cy="584775"/>
          </a:xfrm>
          <a:prstGeom prst="rect">
            <a:avLst/>
          </a:prstGeom>
        </p:spPr>
        <p:txBody>
          <a:bodyPr wrap="square">
            <a:spAutoFit/>
          </a:bodyPr>
          <a:lstStyle/>
          <a:p>
            <a:r>
              <a:rPr lang="en-US" dirty="0"/>
              <a:t>Here the unwrapping algorithm gave up</a:t>
            </a:r>
          </a:p>
        </p:txBody>
      </p:sp>
      <p:cxnSp>
        <p:nvCxnSpPr>
          <p:cNvPr id="18" name="Straight Arrow Connector 17"/>
          <p:cNvCxnSpPr/>
          <p:nvPr/>
        </p:nvCxnSpPr>
        <p:spPr bwMode="auto">
          <a:xfrm flipH="1">
            <a:off x="7020272" y="1947927"/>
            <a:ext cx="165827" cy="630387"/>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947398393"/>
      </p:ext>
    </p:extLst>
  </p:cSld>
  <p:clrMapOvr>
    <a:masterClrMapping/>
  </p:clrMapOvr>
  <mc:AlternateContent xmlns:mc="http://schemas.openxmlformats.org/markup-compatibility/2006" xmlns:p14="http://schemas.microsoft.com/office/powerpoint/2010/main">
    <mc:Choice Requires="p14">
      <p:transition spd="slow" p14:dur="2000" advTm="73048"/>
    </mc:Choice>
    <mc:Fallback xmlns="">
      <p:transition spd="slow" advTm="73048"/>
    </mc:Fallback>
  </mc:AlternateContent>
  <p:extLst mod="1"/>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48680"/>
            <a:ext cx="7772400" cy="539080"/>
          </a:xfrm>
        </p:spPr>
        <p:txBody>
          <a:bodyPr/>
          <a:lstStyle/>
          <a:p>
            <a:r>
              <a:rPr lang="en-US" dirty="0"/>
              <a:t>Generating a </a:t>
            </a:r>
            <a:r>
              <a:rPr lang="en-US" dirty="0" err="1"/>
              <a:t>LoS</a:t>
            </a:r>
            <a:r>
              <a:rPr lang="en-US" dirty="0"/>
              <a:t> deformation map</a:t>
            </a:r>
            <a:endParaRPr lang="en-US" sz="1600" dirty="0"/>
          </a:p>
        </p:txBody>
      </p:sp>
      <p:sp>
        <p:nvSpPr>
          <p:cNvPr id="3" name="Content Placeholder 2"/>
          <p:cNvSpPr>
            <a:spLocks noGrp="1"/>
          </p:cNvSpPr>
          <p:nvPr>
            <p:ph idx="1"/>
          </p:nvPr>
        </p:nvSpPr>
        <p:spPr>
          <a:xfrm>
            <a:off x="609600" y="1340768"/>
            <a:ext cx="3602360" cy="1162584"/>
          </a:xfrm>
        </p:spPr>
        <p:txBody>
          <a:bodyPr/>
          <a:lstStyle/>
          <a:p>
            <a:r>
              <a:rPr lang="en-US" sz="1800" dirty="0"/>
              <a:t>The unwrapped phase needs to be converted to </a:t>
            </a:r>
            <a:r>
              <a:rPr lang="en-US" sz="1800" dirty="0" err="1"/>
              <a:t>LoS</a:t>
            </a:r>
            <a:r>
              <a:rPr lang="en-US" sz="1800" dirty="0"/>
              <a:t> displacement (</a:t>
            </a:r>
            <a:r>
              <a:rPr lang="en-US" sz="1800" i="1" dirty="0" err="1"/>
              <a:t>d</a:t>
            </a:r>
            <a:r>
              <a:rPr lang="en-US" sz="1800" i="1" baseline="-25000" dirty="0" err="1"/>
              <a:t>LOS</a:t>
            </a:r>
            <a:r>
              <a:rPr lang="en-US" sz="1800" dirty="0"/>
              <a:t>)</a:t>
            </a:r>
          </a:p>
          <a:p>
            <a:pPr marL="379412" lvl="1" indent="0">
              <a:buNone/>
            </a:pPr>
            <a:endParaRPr lang="en-US" sz="1800" dirty="0"/>
          </a:p>
        </p:txBody>
      </p:sp>
      <p:sp>
        <p:nvSpPr>
          <p:cNvPr id="4" name="Slide Number Placeholder 3"/>
          <p:cNvSpPr>
            <a:spLocks noGrp="1"/>
          </p:cNvSpPr>
          <p:nvPr>
            <p:ph type="sldNum" sz="quarter" idx="12"/>
          </p:nvPr>
        </p:nvSpPr>
        <p:spPr/>
        <p:txBody>
          <a:bodyPr/>
          <a:lstStyle/>
          <a:p>
            <a:fld id="{103EA872-A674-449B-A120-B97244F8E91D}" type="slidenum">
              <a:rPr lang="da-DK" smtClean="0"/>
              <a:pPr/>
              <a:t>49</a:t>
            </a:fld>
            <a:endParaRPr lang="da-DK" dirty="0"/>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0625" t="13655" r="12201" b="7839"/>
          <a:stretch/>
        </p:blipFill>
        <p:spPr>
          <a:xfrm>
            <a:off x="4582192" y="1275037"/>
            <a:ext cx="4118615" cy="321614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76727" y="1245793"/>
            <a:ext cx="320070" cy="3208857"/>
          </a:xfrm>
          <a:prstGeom prst="rect">
            <a:avLst/>
          </a:prstGeom>
        </p:spPr>
      </p:pic>
      <p:sp>
        <p:nvSpPr>
          <p:cNvPr id="8" name="Rectangle 7"/>
          <p:cNvSpPr/>
          <p:nvPr/>
        </p:nvSpPr>
        <p:spPr>
          <a:xfrm>
            <a:off x="548928" y="5469551"/>
            <a:ext cx="7893744" cy="338554"/>
          </a:xfrm>
          <a:prstGeom prst="rect">
            <a:avLst/>
          </a:prstGeom>
        </p:spPr>
        <p:txBody>
          <a:bodyPr wrap="square">
            <a:spAutoFit/>
          </a:bodyPr>
          <a:lstStyle/>
          <a:p>
            <a:endParaRPr lang="en-US" dirty="0"/>
          </a:p>
        </p:txBody>
      </p:sp>
      <p:sp>
        <p:nvSpPr>
          <p:cNvPr id="9" name="Content Placeholder 2"/>
          <p:cNvSpPr txBox="1">
            <a:spLocks/>
          </p:cNvSpPr>
          <p:nvPr/>
        </p:nvSpPr>
        <p:spPr bwMode="auto">
          <a:xfrm>
            <a:off x="540528" y="5049476"/>
            <a:ext cx="7917806" cy="1174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marL="188913" indent="-188913" algn="l" rtl="0" eaLnBrk="1" fontAlgn="base" hangingPunct="1">
              <a:spcBef>
                <a:spcPct val="20000"/>
              </a:spcBef>
              <a:spcAft>
                <a:spcPct val="0"/>
              </a:spcAft>
              <a:buChar char="•"/>
              <a:defRPr sz="1600">
                <a:solidFill>
                  <a:schemeClr val="tx1"/>
                </a:solidFill>
                <a:latin typeface="+mn-lt"/>
                <a:ea typeface="+mn-ea"/>
                <a:cs typeface="+mn-cs"/>
              </a:defRPr>
            </a:lvl1pPr>
            <a:lvl2pPr marL="574675" indent="-195263" algn="l" rtl="0" eaLnBrk="1" fontAlgn="base" hangingPunct="1">
              <a:spcBef>
                <a:spcPct val="20000"/>
              </a:spcBef>
              <a:spcAft>
                <a:spcPct val="0"/>
              </a:spcAft>
              <a:buChar char="–"/>
              <a:defRPr sz="1600">
                <a:solidFill>
                  <a:schemeClr val="tx1"/>
                </a:solidFill>
                <a:latin typeface="+mn-lt"/>
                <a:ea typeface="+mn-ea"/>
              </a:defRPr>
            </a:lvl2pPr>
            <a:lvl3pPr marL="1279525" indent="-228600" algn="l" rtl="0" eaLnBrk="1" fontAlgn="base" hangingPunct="1">
              <a:spcBef>
                <a:spcPct val="20000"/>
              </a:spcBef>
              <a:spcAft>
                <a:spcPct val="0"/>
              </a:spcAft>
              <a:buChar char="•"/>
              <a:defRPr sz="1600">
                <a:solidFill>
                  <a:schemeClr val="tx1"/>
                </a:solidFill>
                <a:latin typeface="+mn-lt"/>
                <a:ea typeface="+mn-ea"/>
              </a:defRPr>
            </a:lvl3pPr>
            <a:lvl4pPr marL="1698625" indent="-228600" algn="l" rtl="0" eaLnBrk="1" fontAlgn="base" hangingPunct="1">
              <a:spcBef>
                <a:spcPct val="20000"/>
              </a:spcBef>
              <a:spcAft>
                <a:spcPct val="0"/>
              </a:spcAft>
              <a:buChar char="–"/>
              <a:defRPr sz="1600">
                <a:solidFill>
                  <a:schemeClr val="tx1"/>
                </a:solidFill>
                <a:latin typeface="+mn-lt"/>
                <a:ea typeface="+mn-ea"/>
              </a:defRPr>
            </a:lvl4pPr>
            <a:lvl5pPr marL="2117725" indent="-228600" algn="l" rtl="0" eaLnBrk="1" fontAlgn="base" hangingPunct="1">
              <a:spcBef>
                <a:spcPct val="20000"/>
              </a:spcBef>
              <a:spcAft>
                <a:spcPct val="0"/>
              </a:spcAft>
              <a:buChar char="»"/>
              <a:defRPr sz="1600">
                <a:solidFill>
                  <a:schemeClr val="tx1"/>
                </a:solidFill>
                <a:latin typeface="+mn-lt"/>
                <a:ea typeface="+mn-ea"/>
              </a:defRPr>
            </a:lvl5pPr>
            <a:lvl6pPr marL="2574925" indent="-228600" algn="l" rtl="0" eaLnBrk="1" fontAlgn="base" hangingPunct="1">
              <a:spcBef>
                <a:spcPct val="20000"/>
              </a:spcBef>
              <a:spcAft>
                <a:spcPct val="0"/>
              </a:spcAft>
              <a:buChar char="»"/>
              <a:defRPr sz="1600">
                <a:solidFill>
                  <a:schemeClr val="tx1"/>
                </a:solidFill>
                <a:latin typeface="+mn-lt"/>
                <a:ea typeface="+mn-ea"/>
              </a:defRPr>
            </a:lvl6pPr>
            <a:lvl7pPr marL="3032125" indent="-228600" algn="l" rtl="0" eaLnBrk="1" fontAlgn="base" hangingPunct="1">
              <a:spcBef>
                <a:spcPct val="20000"/>
              </a:spcBef>
              <a:spcAft>
                <a:spcPct val="0"/>
              </a:spcAft>
              <a:buChar char="»"/>
              <a:defRPr sz="1600">
                <a:solidFill>
                  <a:schemeClr val="tx1"/>
                </a:solidFill>
                <a:latin typeface="+mn-lt"/>
                <a:ea typeface="+mn-ea"/>
              </a:defRPr>
            </a:lvl7pPr>
            <a:lvl8pPr marL="3489325" indent="-228600" algn="l" rtl="0" eaLnBrk="1" fontAlgn="base" hangingPunct="1">
              <a:spcBef>
                <a:spcPct val="20000"/>
              </a:spcBef>
              <a:spcAft>
                <a:spcPct val="0"/>
              </a:spcAft>
              <a:buChar char="»"/>
              <a:defRPr sz="1600">
                <a:solidFill>
                  <a:schemeClr val="tx1"/>
                </a:solidFill>
                <a:latin typeface="+mn-lt"/>
                <a:ea typeface="+mn-ea"/>
              </a:defRPr>
            </a:lvl8pPr>
            <a:lvl9pPr marL="3946525" indent="-228600" algn="l" rtl="0" eaLnBrk="1" fontAlgn="base" hangingPunct="1">
              <a:spcBef>
                <a:spcPct val="20000"/>
              </a:spcBef>
              <a:spcAft>
                <a:spcPct val="0"/>
              </a:spcAft>
              <a:buChar char="»"/>
              <a:defRPr sz="1600">
                <a:solidFill>
                  <a:schemeClr val="tx1"/>
                </a:solidFill>
                <a:latin typeface="+mn-lt"/>
                <a:ea typeface="+mn-ea"/>
              </a:defRPr>
            </a:lvl9pPr>
          </a:lstStyle>
          <a:p>
            <a:r>
              <a:rPr lang="en-US" sz="1800" dirty="0"/>
              <a:t>The sign convention of the scaling factor is arbitrary! With the choice above, positive values in the </a:t>
            </a:r>
            <a:r>
              <a:rPr lang="en-US" sz="1800" dirty="0" err="1"/>
              <a:t>LoS</a:t>
            </a:r>
            <a:r>
              <a:rPr lang="en-US" sz="1800" dirty="0"/>
              <a:t> deformation map will indicate motion towards the radar, and negative values motion away from the radar</a:t>
            </a:r>
            <a:endParaRPr lang="en-US" sz="1800" kern="0" dirty="0"/>
          </a:p>
        </p:txBody>
      </p:sp>
      <p:sp>
        <p:nvSpPr>
          <p:cNvPr id="10" name="Rectangle 9"/>
          <p:cNvSpPr/>
          <p:nvPr/>
        </p:nvSpPr>
        <p:spPr>
          <a:xfrm>
            <a:off x="5364088" y="1634024"/>
            <a:ext cx="2049344" cy="276999"/>
          </a:xfrm>
          <a:prstGeom prst="rect">
            <a:avLst/>
          </a:prstGeom>
        </p:spPr>
        <p:txBody>
          <a:bodyPr wrap="none">
            <a:spAutoFit/>
          </a:bodyPr>
          <a:lstStyle/>
          <a:p>
            <a:r>
              <a:rPr lang="en-US" sz="1200" dirty="0"/>
              <a:t>(-) Away from the radar</a:t>
            </a:r>
          </a:p>
        </p:txBody>
      </p:sp>
      <p:sp>
        <p:nvSpPr>
          <p:cNvPr id="11" name="Rectangle 10"/>
          <p:cNvSpPr/>
          <p:nvPr/>
        </p:nvSpPr>
        <p:spPr>
          <a:xfrm>
            <a:off x="6810899" y="3154660"/>
            <a:ext cx="2125863" cy="276999"/>
          </a:xfrm>
          <a:prstGeom prst="rect">
            <a:avLst/>
          </a:prstGeom>
        </p:spPr>
        <p:txBody>
          <a:bodyPr wrap="square">
            <a:spAutoFit/>
          </a:bodyPr>
          <a:lstStyle/>
          <a:p>
            <a:r>
              <a:rPr lang="en-US" sz="1200" dirty="0"/>
              <a:t>(+) Towards the radar</a:t>
            </a:r>
          </a:p>
        </p:txBody>
      </p:sp>
      <p:sp>
        <p:nvSpPr>
          <p:cNvPr id="12" name="TextBox 11"/>
          <p:cNvSpPr txBox="1"/>
          <p:nvPr/>
        </p:nvSpPr>
        <p:spPr>
          <a:xfrm>
            <a:off x="5666905" y="4457147"/>
            <a:ext cx="2686247" cy="523220"/>
          </a:xfrm>
          <a:prstGeom prst="rect">
            <a:avLst/>
          </a:prstGeom>
          <a:noFill/>
        </p:spPr>
        <p:txBody>
          <a:bodyPr wrap="square" rtlCol="0">
            <a:spAutoFit/>
          </a:bodyPr>
          <a:lstStyle/>
          <a:p>
            <a:r>
              <a:rPr lang="en-US" sz="1400" dirty="0"/>
              <a:t>Line-of-sight deformation (relative to the star)</a:t>
            </a:r>
          </a:p>
        </p:txBody>
      </p:sp>
      <p:sp>
        <p:nvSpPr>
          <p:cNvPr id="13" name="5-Point Star 12"/>
          <p:cNvSpPr/>
          <p:nvPr/>
        </p:nvSpPr>
        <p:spPr bwMode="auto">
          <a:xfrm>
            <a:off x="8140152" y="3495732"/>
            <a:ext cx="216025" cy="216024"/>
          </a:xfrm>
          <a:prstGeom prst="star5">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14" name="TextBox 13"/>
          <p:cNvSpPr txBox="1"/>
          <p:nvPr/>
        </p:nvSpPr>
        <p:spPr>
          <a:xfrm>
            <a:off x="8458334" y="1020388"/>
            <a:ext cx="737013" cy="276999"/>
          </a:xfrm>
          <a:prstGeom prst="rect">
            <a:avLst/>
          </a:prstGeom>
          <a:noFill/>
        </p:spPr>
        <p:txBody>
          <a:bodyPr wrap="square" rtlCol="0">
            <a:spAutoFit/>
          </a:bodyPr>
          <a:lstStyle/>
          <a:p>
            <a:r>
              <a:rPr lang="en-US" sz="1200" dirty="0"/>
              <a:t>meters</a:t>
            </a:r>
          </a:p>
        </p:txBody>
      </p:sp>
      <mc:AlternateContent xmlns:mc="http://schemas.openxmlformats.org/markup-compatibility/2006" xmlns:a14="http://schemas.microsoft.com/office/drawing/2010/main">
        <mc:Choice Requires="a14">
          <p:sp>
            <p:nvSpPr>
              <p:cNvPr id="17" name="TextBox 16"/>
              <p:cNvSpPr txBox="1"/>
              <p:nvPr/>
            </p:nvSpPr>
            <p:spPr>
              <a:xfrm>
                <a:off x="762600" y="3513775"/>
                <a:ext cx="2136482" cy="5844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𝑑</m:t>
                          </m:r>
                        </m:e>
                        <m:sub>
                          <m:r>
                            <a:rPr lang="en-US" sz="2000" b="0" i="1" smtClean="0">
                              <a:latin typeface="Cambria Math" panose="02040503050406030204" pitchFamily="18" charset="0"/>
                              <a:ea typeface="Cambria Math" panose="02040503050406030204" pitchFamily="18" charset="0"/>
                            </a:rPr>
                            <m:t>𝐿𝑂𝑆</m:t>
                          </m:r>
                        </m:sub>
                      </m:sSub>
                      <m:r>
                        <a:rPr lang="en-US" sz="2000" i="1" smtClean="0">
                          <a:latin typeface="Cambria Math" panose="02040503050406030204" pitchFamily="18" charset="0"/>
                        </a:rPr>
                        <m:t>=</m:t>
                      </m:r>
                      <m:r>
                        <a:rPr lang="en-US" sz="2000" b="0" i="1" smtClean="0">
                          <a:latin typeface="Cambria Math" panose="02040503050406030204" pitchFamily="18" charset="0"/>
                        </a:rPr>
                        <m:t>−</m:t>
                      </m:r>
                      <m:f>
                        <m:fPr>
                          <m:ctrlPr>
                            <a:rPr lang="en-US" sz="2000" i="1" smtClean="0">
                              <a:latin typeface="Cambria Math" panose="02040503050406030204" pitchFamily="18" charset="0"/>
                            </a:rPr>
                          </m:ctrlPr>
                        </m:fPr>
                        <m:num>
                          <m:r>
                            <m:rPr>
                              <m:sty m:val="p"/>
                            </m:rPr>
                            <a:rPr lang="el-GR" sz="2000" i="1">
                              <a:latin typeface="Cambria Math" panose="02040503050406030204" pitchFamily="18" charset="0"/>
                            </a:rPr>
                            <m:t>λ</m:t>
                          </m:r>
                        </m:num>
                        <m:den>
                          <m:r>
                            <a:rPr lang="en-US" sz="2000" i="1">
                              <a:latin typeface="Cambria Math" panose="02040503050406030204" pitchFamily="18" charset="0"/>
                            </a:rPr>
                            <m:t>4</m:t>
                          </m:r>
                          <m:r>
                            <a:rPr lang="el-GR" sz="2000" i="1">
                              <a:latin typeface="Cambria Math" panose="02040503050406030204" pitchFamily="18" charset="0"/>
                            </a:rPr>
                            <m:t>𝜋</m:t>
                          </m:r>
                        </m:den>
                      </m:f>
                      <m:sSub>
                        <m:sSubPr>
                          <m:ctrlPr>
                            <a:rPr lang="el-GR" sz="2000" i="1">
                              <a:latin typeface="Cambria Math" panose="02040503050406030204" pitchFamily="18" charset="0"/>
                              <a:ea typeface="Cambria Math" panose="02040503050406030204" pitchFamily="18" charset="0"/>
                            </a:rPr>
                          </m:ctrlPr>
                        </m:sSubPr>
                        <m:e>
                          <m:r>
                            <a:rPr lang="el-GR" sz="2000" i="1">
                              <a:latin typeface="Cambria Math" panose="02040503050406030204" pitchFamily="18" charset="0"/>
                              <a:ea typeface="Cambria Math" panose="02040503050406030204" pitchFamily="18" charset="0"/>
                            </a:rPr>
                            <m:t>𝜙</m:t>
                          </m:r>
                        </m:e>
                        <m:sub>
                          <m:r>
                            <a:rPr lang="en-US" sz="2000" i="1">
                              <a:latin typeface="Cambria Math" panose="02040503050406030204" pitchFamily="18" charset="0"/>
                              <a:ea typeface="Cambria Math" panose="02040503050406030204" pitchFamily="18" charset="0"/>
                            </a:rPr>
                            <m:t>𝑑𝑒𝑓𝑜</m:t>
                          </m:r>
                        </m:sub>
                      </m:sSub>
                    </m:oMath>
                  </m:oMathPara>
                </a14:m>
                <a:endParaRPr lang="en-US" sz="2000" dirty="0"/>
              </a:p>
            </p:txBody>
          </p:sp>
        </mc:Choice>
        <mc:Fallback xmlns="">
          <p:sp>
            <p:nvSpPr>
              <p:cNvPr id="17" name="TextBox 16"/>
              <p:cNvSpPr txBox="1">
                <a:spLocks noRot="1" noChangeAspect="1" noMove="1" noResize="1" noEditPoints="1" noAdjustHandles="1" noChangeArrowheads="1" noChangeShapeType="1" noTextEdit="1"/>
              </p:cNvSpPr>
              <p:nvPr/>
            </p:nvSpPr>
            <p:spPr>
              <a:xfrm>
                <a:off x="762600" y="3513775"/>
                <a:ext cx="2136482" cy="584455"/>
              </a:xfrm>
              <a:prstGeom prst="rect">
                <a:avLst/>
              </a:prstGeom>
              <a:blipFill rotWithShape="0">
                <a:blip r:embed="rId6"/>
                <a:stretch>
                  <a:fillRect/>
                </a:stretch>
              </a:blipFill>
            </p:spPr>
            <p:txBody>
              <a:bodyPr/>
              <a:lstStyle/>
              <a:p>
                <a:r>
                  <a:rPr lang="en-US">
                    <a:noFill/>
                  </a:rPr>
                  <a:t> </a:t>
                </a:r>
              </a:p>
            </p:txBody>
          </p:sp>
        </mc:Fallback>
      </mc:AlternateContent>
      <p:graphicFrame>
        <p:nvGraphicFramePr>
          <p:cNvPr id="18" name="Object 17"/>
          <p:cNvGraphicFramePr>
            <a:graphicFrameLocks noChangeAspect="1"/>
          </p:cNvGraphicFramePr>
          <p:nvPr>
            <p:extLst/>
          </p:nvPr>
        </p:nvGraphicFramePr>
        <p:xfrm>
          <a:off x="788550" y="2682633"/>
          <a:ext cx="3608387" cy="669925"/>
        </p:xfrm>
        <a:graphic>
          <a:graphicData uri="http://schemas.openxmlformats.org/presentationml/2006/ole">
            <mc:AlternateContent xmlns:mc="http://schemas.openxmlformats.org/markup-compatibility/2006">
              <mc:Choice xmlns:v="urn:schemas-microsoft-com:vml" Requires="v">
                <p:oleObj spid="_x0000_s32788" name="Microsoft Equation 3.0" r:id="rId7" imgW="2120760" imgH="393480" progId="Equation.3">
                  <p:embed/>
                </p:oleObj>
              </mc:Choice>
              <mc:Fallback>
                <p:oleObj name="Microsoft Equation 3.0" r:id="rId7" imgW="2120760" imgH="393480" progId="Equation.3">
                  <p:embed/>
                  <p:pic>
                    <p:nvPicPr>
                      <p:cNvPr id="18" name="Object 17"/>
                      <p:cNvPicPr/>
                      <p:nvPr/>
                    </p:nvPicPr>
                    <p:blipFill>
                      <a:blip r:embed="rId8"/>
                      <a:stretch>
                        <a:fillRect/>
                      </a:stretch>
                    </p:blipFill>
                    <p:spPr>
                      <a:xfrm>
                        <a:off x="788550" y="2682633"/>
                        <a:ext cx="3608387" cy="669925"/>
                      </a:xfrm>
                      <a:prstGeom prst="rect">
                        <a:avLst/>
                      </a:prstGeom>
                    </p:spPr>
                  </p:pic>
                </p:oleObj>
              </mc:Fallback>
            </mc:AlternateContent>
          </a:graphicData>
        </a:graphic>
      </p:graphicFrame>
    </p:spTree>
    <p:extLst>
      <p:ext uri="{BB962C8B-B14F-4D97-AF65-F5344CB8AC3E}">
        <p14:creationId xmlns:p14="http://schemas.microsoft.com/office/powerpoint/2010/main" val="1617614951"/>
      </p:ext>
    </p:extLst>
  </p:cSld>
  <p:clrMapOvr>
    <a:masterClrMapping/>
  </p:clrMapOvr>
  <mc:AlternateContent xmlns:mc="http://schemas.openxmlformats.org/markup-compatibility/2006" xmlns:p14="http://schemas.microsoft.com/office/powerpoint/2010/main">
    <mc:Choice Requires="p14">
      <p:transition spd="slow" p14:dur="2000" advTm="41293"/>
    </mc:Choice>
    <mc:Fallback xmlns="">
      <p:transition spd="slow" advTm="41293"/>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04664"/>
            <a:ext cx="7772400" cy="611088"/>
          </a:xfrm>
        </p:spPr>
        <p:txBody>
          <a:bodyPr/>
          <a:lstStyle/>
          <a:p>
            <a:r>
              <a:rPr lang="en-US" dirty="0"/>
              <a:t>… 35 days later (ENVISAT repeat cycle)</a:t>
            </a:r>
          </a:p>
        </p:txBody>
      </p:sp>
      <p:sp>
        <p:nvSpPr>
          <p:cNvPr id="4" name="Slide Number Placeholder 3"/>
          <p:cNvSpPr>
            <a:spLocks noGrp="1"/>
          </p:cNvSpPr>
          <p:nvPr>
            <p:ph type="sldNum" sz="quarter" idx="12"/>
          </p:nvPr>
        </p:nvSpPr>
        <p:spPr/>
        <p:txBody>
          <a:bodyPr/>
          <a:lstStyle/>
          <a:p>
            <a:fld id="{103EA872-A674-449B-A120-B97244F8E91D}" type="slidenum">
              <a:rPr lang="da-DK" smtClean="0"/>
              <a:pPr/>
              <a:t>5</a:t>
            </a:fld>
            <a:endParaRPr lang="da-DK" dirty="0"/>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28797" t="45650" r="42795" b="45800"/>
          <a:stretch/>
        </p:blipFill>
        <p:spPr>
          <a:xfrm flipV="1">
            <a:off x="35496" y="1052736"/>
            <a:ext cx="9073007" cy="5341514"/>
          </a:xfrm>
          <a:prstGeom prst="rect">
            <a:avLst/>
          </a:prstGeom>
        </p:spPr>
      </p:pic>
      <p:sp>
        <p:nvSpPr>
          <p:cNvPr id="9" name="TextBox 8"/>
          <p:cNvSpPr txBox="1"/>
          <p:nvPr/>
        </p:nvSpPr>
        <p:spPr>
          <a:xfrm>
            <a:off x="7308303" y="1074222"/>
            <a:ext cx="1800201" cy="584775"/>
          </a:xfrm>
          <a:prstGeom prst="rect">
            <a:avLst/>
          </a:prstGeom>
          <a:solidFill>
            <a:schemeClr val="bg1"/>
          </a:solidFill>
          <a:ln>
            <a:solidFill>
              <a:schemeClr val="tx1"/>
            </a:solidFill>
          </a:ln>
        </p:spPr>
        <p:txBody>
          <a:bodyPr wrap="square" rtlCol="0">
            <a:spAutoFit/>
          </a:bodyPr>
          <a:lstStyle/>
          <a:p>
            <a:r>
              <a:rPr lang="en-US" dirty="0"/>
              <a:t>ENVISAT ASAR, Aug. 19</a:t>
            </a:r>
            <a:r>
              <a:rPr lang="en-US" baseline="30000" dirty="0"/>
              <a:t>th</a:t>
            </a:r>
            <a:r>
              <a:rPr lang="en-US" dirty="0"/>
              <a:t>, 2010</a:t>
            </a:r>
          </a:p>
        </p:txBody>
      </p:sp>
      <p:sp>
        <p:nvSpPr>
          <p:cNvPr id="10" name="TextBox 9"/>
          <p:cNvSpPr txBox="1"/>
          <p:nvPr/>
        </p:nvSpPr>
        <p:spPr>
          <a:xfrm>
            <a:off x="3517395" y="5686364"/>
            <a:ext cx="5591108" cy="707886"/>
          </a:xfrm>
          <a:prstGeom prst="rect">
            <a:avLst/>
          </a:prstGeom>
          <a:solidFill>
            <a:schemeClr val="bg1"/>
          </a:solidFill>
          <a:ln>
            <a:solidFill>
              <a:schemeClr val="tx1"/>
            </a:solidFill>
          </a:ln>
        </p:spPr>
        <p:txBody>
          <a:bodyPr wrap="square" rtlCol="0">
            <a:spAutoFit/>
          </a:bodyPr>
          <a:lstStyle/>
          <a:p>
            <a:r>
              <a:rPr lang="da-DK" sz="2000" dirty="0"/>
              <a:t>If </a:t>
            </a:r>
            <a:r>
              <a:rPr lang="da-DK" sz="2000" dirty="0" err="1"/>
              <a:t>you</a:t>
            </a:r>
            <a:r>
              <a:rPr lang="da-DK" sz="2000" dirty="0"/>
              <a:t> </a:t>
            </a:r>
            <a:r>
              <a:rPr lang="da-DK" sz="2000" dirty="0" err="1"/>
              <a:t>saw</a:t>
            </a:r>
            <a:r>
              <a:rPr lang="da-DK" sz="2000" dirty="0"/>
              <a:t> </a:t>
            </a:r>
            <a:r>
              <a:rPr lang="da-DK" sz="2000" dirty="0" err="1"/>
              <a:t>something</a:t>
            </a:r>
            <a:r>
              <a:rPr lang="da-DK" sz="2000" dirty="0"/>
              <a:t> </a:t>
            </a:r>
            <a:r>
              <a:rPr lang="da-DK" sz="2000" dirty="0" err="1"/>
              <a:t>moving</a:t>
            </a:r>
            <a:r>
              <a:rPr lang="da-DK" sz="2000" dirty="0"/>
              <a:t>, </a:t>
            </a:r>
            <a:r>
              <a:rPr lang="da-DK" sz="2000" dirty="0" err="1"/>
              <a:t>you</a:t>
            </a:r>
            <a:r>
              <a:rPr lang="da-DK" sz="2000" dirty="0"/>
              <a:t> have just </a:t>
            </a:r>
            <a:r>
              <a:rPr lang="da-DK" sz="2000" dirty="0" err="1"/>
              <a:t>carried</a:t>
            </a:r>
            <a:r>
              <a:rPr lang="da-DK" sz="2000" dirty="0"/>
              <a:t> out SAR ”feature </a:t>
            </a:r>
            <a:r>
              <a:rPr lang="da-DK" sz="2000" dirty="0" err="1"/>
              <a:t>tracking</a:t>
            </a:r>
            <a:r>
              <a:rPr lang="da-DK" sz="2000" dirty="0"/>
              <a:t>”!</a:t>
            </a:r>
            <a:endParaRPr lang="en-US" sz="2000" dirty="0"/>
          </a:p>
        </p:txBody>
      </p:sp>
    </p:spTree>
    <p:custDataLst>
      <p:tags r:id="rId1"/>
    </p:custDataLst>
    <p:extLst>
      <p:ext uri="{BB962C8B-B14F-4D97-AF65-F5344CB8AC3E}">
        <p14:creationId xmlns:p14="http://schemas.microsoft.com/office/powerpoint/2010/main" val="1357538386"/>
      </p:ext>
    </p:extLst>
  </p:cSld>
  <p:clrMapOvr>
    <a:masterClrMapping/>
  </p:clrMapOvr>
  <mc:AlternateContent xmlns:mc="http://schemas.openxmlformats.org/markup-compatibility/2006" xmlns:p14="http://schemas.microsoft.com/office/powerpoint/2010/main">
    <mc:Choice Requires="p14">
      <p:transition spd="slow" p14:dur="2000" advTm="24112"/>
    </mc:Choice>
    <mc:Fallback xmlns="">
      <p:transition spd="slow" advTm="2411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extLst mod="1"/>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2318" y="404664"/>
            <a:ext cx="7772400" cy="494928"/>
          </a:xfrm>
        </p:spPr>
        <p:txBody>
          <a:bodyPr/>
          <a:lstStyle/>
          <a:p>
            <a:r>
              <a:rPr lang="en-US" dirty="0"/>
              <a:t>Geocoding</a:t>
            </a:r>
          </a:p>
        </p:txBody>
      </p:sp>
      <p:sp>
        <p:nvSpPr>
          <p:cNvPr id="4" name="Slide Number Placeholder 3"/>
          <p:cNvSpPr>
            <a:spLocks noGrp="1"/>
          </p:cNvSpPr>
          <p:nvPr>
            <p:ph type="sldNum" sz="quarter" idx="12"/>
          </p:nvPr>
        </p:nvSpPr>
        <p:spPr/>
        <p:txBody>
          <a:bodyPr/>
          <a:lstStyle/>
          <a:p>
            <a:fld id="{103EA872-A674-449B-A120-B97244F8E91D}" type="slidenum">
              <a:rPr lang="da-DK" smtClean="0"/>
              <a:pPr/>
              <a:t>50</a:t>
            </a:fld>
            <a:endParaRPr lang="da-DK" dirty="0"/>
          </a:p>
        </p:txBody>
      </p:sp>
      <p:sp>
        <p:nvSpPr>
          <p:cNvPr id="3" name="Rectangle 2"/>
          <p:cNvSpPr/>
          <p:nvPr/>
        </p:nvSpPr>
        <p:spPr>
          <a:xfrm>
            <a:off x="0" y="5708540"/>
            <a:ext cx="8748464" cy="738664"/>
          </a:xfrm>
          <a:prstGeom prst="rect">
            <a:avLst/>
          </a:prstGeom>
        </p:spPr>
        <p:txBody>
          <a:bodyPr wrap="square">
            <a:spAutoFit/>
          </a:bodyPr>
          <a:lstStyle/>
          <a:p>
            <a:pPr lvl="1"/>
            <a:r>
              <a:rPr lang="en-US" sz="1400" dirty="0"/>
              <a:t>Given the precise orbit state vectors and a Digital Elevation Model, a grid of geographic coordinates (</a:t>
            </a:r>
            <a:r>
              <a:rPr lang="en-US" sz="1400" dirty="0" err="1"/>
              <a:t>lat</a:t>
            </a:r>
            <a:r>
              <a:rPr lang="en-US" sz="1400" dirty="0"/>
              <a:t>/</a:t>
            </a:r>
            <a:r>
              <a:rPr lang="en-US" sz="1400" dirty="0" err="1"/>
              <a:t>lon</a:t>
            </a:r>
            <a:r>
              <a:rPr lang="en-US" sz="1400" dirty="0"/>
              <a:t>/height) can be converted to SAR coordinates (azimuth/slant-range) and the existing measurements in SAR geometry can be resampled to this grid.</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1052736"/>
            <a:ext cx="6347295" cy="4593899"/>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5389" y="4769191"/>
            <a:ext cx="781159" cy="790685"/>
          </a:xfrm>
          <a:prstGeom prst="rect">
            <a:avLst/>
          </a:prstGeom>
        </p:spPr>
      </p:pic>
      <p:sp>
        <p:nvSpPr>
          <p:cNvPr id="10" name="5-Point Star 9"/>
          <p:cNvSpPr/>
          <p:nvPr/>
        </p:nvSpPr>
        <p:spPr bwMode="auto">
          <a:xfrm>
            <a:off x="5519255" y="3473978"/>
            <a:ext cx="216025" cy="216024"/>
          </a:xfrm>
          <a:prstGeom prst="star5">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11" name="Rectangle 10"/>
          <p:cNvSpPr/>
          <p:nvPr/>
        </p:nvSpPr>
        <p:spPr>
          <a:xfrm>
            <a:off x="539552" y="5327707"/>
            <a:ext cx="4348113" cy="307777"/>
          </a:xfrm>
          <a:prstGeom prst="rect">
            <a:avLst/>
          </a:prstGeom>
          <a:solidFill>
            <a:schemeClr val="bg1"/>
          </a:solidFill>
        </p:spPr>
        <p:txBody>
          <a:bodyPr wrap="none">
            <a:spAutoFit/>
          </a:bodyPr>
          <a:lstStyle/>
          <a:p>
            <a:r>
              <a:rPr lang="en-US" sz="1400" dirty="0"/>
              <a:t>Geocoded ascending line-of-sight deformation</a:t>
            </a:r>
          </a:p>
        </p:txBody>
      </p:sp>
      <p:sp>
        <p:nvSpPr>
          <p:cNvPr id="13" name="Rectangle 12"/>
          <p:cNvSpPr/>
          <p:nvPr/>
        </p:nvSpPr>
        <p:spPr>
          <a:xfrm>
            <a:off x="1929954" y="2204864"/>
            <a:ext cx="1783245" cy="276999"/>
          </a:xfrm>
          <a:prstGeom prst="rect">
            <a:avLst/>
          </a:prstGeom>
        </p:spPr>
        <p:txBody>
          <a:bodyPr wrap="none">
            <a:spAutoFit/>
          </a:bodyPr>
          <a:lstStyle/>
          <a:p>
            <a:r>
              <a:rPr lang="en-US" sz="1200" dirty="0"/>
              <a:t>Away from the radar</a:t>
            </a:r>
          </a:p>
        </p:txBody>
      </p:sp>
      <p:sp>
        <p:nvSpPr>
          <p:cNvPr id="14" name="Rectangle 13"/>
          <p:cNvSpPr/>
          <p:nvPr/>
        </p:nvSpPr>
        <p:spPr>
          <a:xfrm>
            <a:off x="3779912" y="3376217"/>
            <a:ext cx="1585819" cy="276999"/>
          </a:xfrm>
          <a:prstGeom prst="rect">
            <a:avLst/>
          </a:prstGeom>
        </p:spPr>
        <p:txBody>
          <a:bodyPr wrap="none">
            <a:spAutoFit/>
          </a:bodyPr>
          <a:lstStyle/>
          <a:p>
            <a:r>
              <a:rPr lang="en-US" sz="1200" dirty="0"/>
              <a:t>Towards the radar</a:t>
            </a:r>
          </a:p>
        </p:txBody>
      </p:sp>
      <p:cxnSp>
        <p:nvCxnSpPr>
          <p:cNvPr id="15" name="Straight Arrow Connector 14"/>
          <p:cNvCxnSpPr/>
          <p:nvPr/>
        </p:nvCxnSpPr>
        <p:spPr bwMode="auto">
          <a:xfrm flipH="1" flipV="1">
            <a:off x="1112254" y="4224689"/>
            <a:ext cx="215943" cy="893529"/>
          </a:xfrm>
          <a:prstGeom prst="straightConnector1">
            <a:avLst/>
          </a:prstGeom>
          <a:solidFill>
            <a:schemeClr val="accent1"/>
          </a:solidFill>
          <a:ln w="9525"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TextBox 15"/>
          <p:cNvSpPr txBox="1"/>
          <p:nvPr/>
        </p:nvSpPr>
        <p:spPr>
          <a:xfrm rot="15426538">
            <a:off x="490395" y="4550543"/>
            <a:ext cx="972648" cy="276999"/>
          </a:xfrm>
          <a:prstGeom prst="rect">
            <a:avLst/>
          </a:prstGeom>
          <a:solidFill>
            <a:schemeClr val="bg1"/>
          </a:solidFill>
        </p:spPr>
        <p:txBody>
          <a:bodyPr wrap="square" rtlCol="0">
            <a:spAutoFit/>
          </a:bodyPr>
          <a:lstStyle/>
          <a:p>
            <a:r>
              <a:rPr lang="en-US" sz="1200" dirty="0"/>
              <a:t>Azimuth</a:t>
            </a:r>
          </a:p>
        </p:txBody>
      </p:sp>
      <p:cxnSp>
        <p:nvCxnSpPr>
          <p:cNvPr id="19" name="Straight Arrow Connector 18"/>
          <p:cNvCxnSpPr/>
          <p:nvPr/>
        </p:nvCxnSpPr>
        <p:spPr bwMode="auto">
          <a:xfrm flipV="1">
            <a:off x="3568324" y="4759666"/>
            <a:ext cx="820490" cy="163572"/>
          </a:xfrm>
          <a:prstGeom prst="straightConnector1">
            <a:avLst/>
          </a:prstGeom>
          <a:solidFill>
            <a:schemeClr val="accent1"/>
          </a:solidFill>
          <a:ln w="9525"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TextBox 19"/>
          <p:cNvSpPr txBox="1"/>
          <p:nvPr/>
        </p:nvSpPr>
        <p:spPr>
          <a:xfrm rot="21023587">
            <a:off x="3582610" y="4881983"/>
            <a:ext cx="1258923" cy="276999"/>
          </a:xfrm>
          <a:prstGeom prst="rect">
            <a:avLst/>
          </a:prstGeom>
          <a:solidFill>
            <a:schemeClr val="bg1"/>
          </a:solidFill>
        </p:spPr>
        <p:txBody>
          <a:bodyPr wrap="square" rtlCol="0">
            <a:spAutoFit/>
          </a:bodyPr>
          <a:lstStyle/>
          <a:p>
            <a:r>
              <a:rPr lang="en-US" sz="1200" dirty="0"/>
              <a:t>Ground-range</a:t>
            </a:r>
          </a:p>
        </p:txBody>
      </p:sp>
      <p:sp>
        <p:nvSpPr>
          <p:cNvPr id="17" name="TextBox 16"/>
          <p:cNvSpPr txBox="1"/>
          <p:nvPr/>
        </p:nvSpPr>
        <p:spPr>
          <a:xfrm>
            <a:off x="6330760" y="4432554"/>
            <a:ext cx="355609" cy="276999"/>
          </a:xfrm>
          <a:prstGeom prst="rect">
            <a:avLst/>
          </a:prstGeom>
          <a:solidFill>
            <a:schemeClr val="bg1"/>
          </a:solidFill>
        </p:spPr>
        <p:txBody>
          <a:bodyPr wrap="square" rtlCol="0">
            <a:spAutoFit/>
          </a:bodyPr>
          <a:lstStyle/>
          <a:p>
            <a:r>
              <a:rPr lang="en-US" sz="1200" dirty="0"/>
              <a:t>m</a:t>
            </a:r>
          </a:p>
        </p:txBody>
      </p:sp>
    </p:spTree>
    <p:extLst>
      <p:ext uri="{BB962C8B-B14F-4D97-AF65-F5344CB8AC3E}">
        <p14:creationId xmlns:p14="http://schemas.microsoft.com/office/powerpoint/2010/main" val="445451271"/>
      </p:ext>
    </p:extLst>
  </p:cSld>
  <p:clrMapOvr>
    <a:masterClrMapping/>
  </p:clrMapOvr>
  <mc:AlternateContent xmlns:mc="http://schemas.openxmlformats.org/markup-compatibility/2006" xmlns:p14="http://schemas.microsoft.com/office/powerpoint/2010/main">
    <mc:Choice Requires="p14">
      <p:transition spd="slow" p14:dur="2000" advTm="32197"/>
    </mc:Choice>
    <mc:Fallback xmlns="">
      <p:transition spd="slow" advTm="32197"/>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548680"/>
            <a:ext cx="7772400" cy="395064"/>
          </a:xfrm>
          <a:ln>
            <a:noFill/>
          </a:ln>
        </p:spPr>
        <p:txBody>
          <a:bodyPr/>
          <a:lstStyle/>
          <a:p>
            <a:r>
              <a:rPr lang="en-US" dirty="0"/>
              <a:t>But wasn’t ground deformation 3D?</a:t>
            </a:r>
          </a:p>
        </p:txBody>
      </p:sp>
      <p:sp>
        <p:nvSpPr>
          <p:cNvPr id="4" name="Slide Number Placeholder 3"/>
          <p:cNvSpPr>
            <a:spLocks noGrp="1"/>
          </p:cNvSpPr>
          <p:nvPr>
            <p:ph type="sldNum" sz="quarter" idx="12"/>
          </p:nvPr>
        </p:nvSpPr>
        <p:spPr/>
        <p:txBody>
          <a:bodyPr/>
          <a:lstStyle/>
          <a:p>
            <a:fld id="{103EA872-A674-449B-A120-B97244F8E91D}" type="slidenum">
              <a:rPr lang="da-DK" smtClean="0"/>
              <a:pPr/>
              <a:t>51</a:t>
            </a:fld>
            <a:endParaRPr lang="da-DK"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274" y="1150681"/>
            <a:ext cx="6086475" cy="2686050"/>
          </a:xfrm>
          <a:prstGeom prst="rect">
            <a:avLst/>
          </a:prstGeom>
        </p:spPr>
      </p:pic>
      <p:sp>
        <p:nvSpPr>
          <p:cNvPr id="8" name="Rectangle 7"/>
          <p:cNvSpPr/>
          <p:nvPr/>
        </p:nvSpPr>
        <p:spPr>
          <a:xfrm>
            <a:off x="132247" y="3767077"/>
            <a:ext cx="4439753" cy="553998"/>
          </a:xfrm>
          <a:prstGeom prst="rect">
            <a:avLst/>
          </a:prstGeom>
        </p:spPr>
        <p:txBody>
          <a:bodyPr wrap="square">
            <a:spAutoFit/>
          </a:bodyPr>
          <a:lstStyle/>
          <a:p>
            <a:r>
              <a:rPr lang="en-US" sz="1000" dirty="0" err="1">
                <a:solidFill>
                  <a:srgbClr val="333333"/>
                </a:solidFill>
                <a:latin typeface="Arial" panose="020B0604020202020204" pitchFamily="34" charset="0"/>
                <a:cs typeface="Arial" panose="020B0604020202020204" pitchFamily="34" charset="0"/>
              </a:rPr>
              <a:t>Himematsu</a:t>
            </a:r>
            <a:r>
              <a:rPr lang="en-US" sz="1000" dirty="0">
                <a:solidFill>
                  <a:srgbClr val="333333"/>
                </a:solidFill>
                <a:latin typeface="Arial" panose="020B0604020202020204" pitchFamily="34" charset="0"/>
                <a:cs typeface="Arial" panose="020B0604020202020204" pitchFamily="34" charset="0"/>
              </a:rPr>
              <a:t> Y, </a:t>
            </a:r>
            <a:r>
              <a:rPr lang="en-US" sz="1000" dirty="0" err="1">
                <a:solidFill>
                  <a:srgbClr val="333333"/>
                </a:solidFill>
                <a:latin typeface="Arial" panose="020B0604020202020204" pitchFamily="34" charset="0"/>
                <a:cs typeface="Arial" panose="020B0604020202020204" pitchFamily="34" charset="0"/>
              </a:rPr>
              <a:t>Furuya</a:t>
            </a:r>
            <a:r>
              <a:rPr lang="en-US" sz="1000" dirty="0">
                <a:solidFill>
                  <a:srgbClr val="333333"/>
                </a:solidFill>
                <a:latin typeface="Arial" panose="020B0604020202020204" pitchFamily="34" charset="0"/>
                <a:cs typeface="Arial" panose="020B0604020202020204" pitchFamily="34" charset="0"/>
              </a:rPr>
              <a:t> M (2016) Fault source model for the 2016 Kumamoto earthquake sequence based on ALOS-2/PALSAR-2 pixel-offset data: evidence for dynamic slip partitioning. Earth Planets Space 68:169. </a:t>
            </a:r>
            <a:endParaRPr lang="en-US" sz="1000" dirty="0">
              <a:latin typeface="Arial" panose="020B0604020202020204" pitchFamily="34" charset="0"/>
              <a:cs typeface="Arial" panose="020B0604020202020204" pitchFamily="34" charset="0"/>
            </a:endParaRPr>
          </a:p>
        </p:txBody>
      </p:sp>
      <p:sp>
        <p:nvSpPr>
          <p:cNvPr id="17" name="TextBox 16"/>
          <p:cNvSpPr txBox="1"/>
          <p:nvPr/>
        </p:nvSpPr>
        <p:spPr>
          <a:xfrm>
            <a:off x="546657" y="4711728"/>
            <a:ext cx="2441167" cy="461665"/>
          </a:xfrm>
          <a:prstGeom prst="rect">
            <a:avLst/>
          </a:prstGeom>
          <a:noFill/>
        </p:spPr>
        <p:txBody>
          <a:bodyPr wrap="square" rtlCol="0">
            <a:spAutoFit/>
          </a:bodyPr>
          <a:lstStyle/>
          <a:p>
            <a:r>
              <a:rPr lang="en-US" sz="1200" dirty="0"/>
              <a:t>Primarily due to Eastward deformation component</a:t>
            </a:r>
          </a:p>
        </p:txBody>
      </p:sp>
      <p:sp>
        <p:nvSpPr>
          <p:cNvPr id="19" name="TextBox 18"/>
          <p:cNvSpPr txBox="1"/>
          <p:nvPr/>
        </p:nvSpPr>
        <p:spPr>
          <a:xfrm>
            <a:off x="548804" y="5487510"/>
            <a:ext cx="2772712" cy="461665"/>
          </a:xfrm>
          <a:prstGeom prst="rect">
            <a:avLst/>
          </a:prstGeom>
          <a:noFill/>
        </p:spPr>
        <p:txBody>
          <a:bodyPr wrap="square" rtlCol="0">
            <a:spAutoFit/>
          </a:bodyPr>
          <a:lstStyle/>
          <a:p>
            <a:r>
              <a:rPr lang="en-US" sz="1200" dirty="0"/>
              <a:t>Primarily due to Westward deformation component</a:t>
            </a:r>
          </a:p>
        </p:txBody>
      </p:sp>
      <p:sp>
        <p:nvSpPr>
          <p:cNvPr id="11" name="Freeform 10"/>
          <p:cNvSpPr/>
          <p:nvPr/>
        </p:nvSpPr>
        <p:spPr bwMode="auto">
          <a:xfrm>
            <a:off x="49255" y="2543552"/>
            <a:ext cx="697877" cy="2362985"/>
          </a:xfrm>
          <a:custGeom>
            <a:avLst/>
            <a:gdLst>
              <a:gd name="connsiteX0" fmla="*/ 530608 w 697877"/>
              <a:gd name="connsiteY0" fmla="*/ 2362985 h 2362985"/>
              <a:gd name="connsiteX1" fmla="*/ 95711 w 697877"/>
              <a:gd name="connsiteY1" fmla="*/ 1649307 h 2362985"/>
              <a:gd name="connsiteX2" fmla="*/ 51106 w 697877"/>
              <a:gd name="connsiteY2" fmla="*/ 244253 h 2362985"/>
              <a:gd name="connsiteX3" fmla="*/ 697877 w 697877"/>
              <a:gd name="connsiteY3" fmla="*/ 10077 h 2362985"/>
            </a:gdLst>
            <a:ahLst/>
            <a:cxnLst>
              <a:cxn ang="0">
                <a:pos x="connsiteX0" y="connsiteY0"/>
              </a:cxn>
              <a:cxn ang="0">
                <a:pos x="connsiteX1" y="connsiteY1"/>
              </a:cxn>
              <a:cxn ang="0">
                <a:pos x="connsiteX2" y="connsiteY2"/>
              </a:cxn>
              <a:cxn ang="0">
                <a:pos x="connsiteX3" y="connsiteY3"/>
              </a:cxn>
            </a:cxnLst>
            <a:rect l="l" t="t" r="r" b="b"/>
            <a:pathLst>
              <a:path w="697877" h="2362985">
                <a:moveTo>
                  <a:pt x="530608" y="2362985"/>
                </a:moveTo>
                <a:cubicBezTo>
                  <a:pt x="353118" y="2182707"/>
                  <a:pt x="175628" y="2002429"/>
                  <a:pt x="95711" y="1649307"/>
                </a:cubicBezTo>
                <a:cubicBezTo>
                  <a:pt x="15794" y="1296185"/>
                  <a:pt x="-49255" y="517458"/>
                  <a:pt x="51106" y="244253"/>
                </a:cubicBezTo>
                <a:cubicBezTo>
                  <a:pt x="151467" y="-28952"/>
                  <a:pt x="424672" y="-9438"/>
                  <a:pt x="697877" y="10077"/>
                </a:cubicBezTo>
              </a:path>
            </a:pathLst>
          </a:custGeom>
          <a:noFill/>
          <a:ln w="19050" cap="flat" cmpd="sng" algn="ctr">
            <a:solidFill>
              <a:schemeClr val="accent4"/>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12" name="Freeform 11"/>
          <p:cNvSpPr/>
          <p:nvPr/>
        </p:nvSpPr>
        <p:spPr bwMode="auto">
          <a:xfrm>
            <a:off x="55579" y="2564780"/>
            <a:ext cx="1326668" cy="3166947"/>
          </a:xfrm>
          <a:custGeom>
            <a:avLst/>
            <a:gdLst>
              <a:gd name="connsiteX0" fmla="*/ 357016 w 1326668"/>
              <a:gd name="connsiteY0" fmla="*/ 3166947 h 3166947"/>
              <a:gd name="connsiteX1" fmla="*/ 177 w 1326668"/>
              <a:gd name="connsiteY1" fmla="*/ 1550020 h 3166947"/>
              <a:gd name="connsiteX2" fmla="*/ 323562 w 1326668"/>
              <a:gd name="connsiteY2" fmla="*/ 847493 h 3166947"/>
              <a:gd name="connsiteX3" fmla="*/ 1215660 w 1326668"/>
              <a:gd name="connsiteY3" fmla="*/ 735981 h 3166947"/>
              <a:gd name="connsiteX4" fmla="*/ 1282567 w 1326668"/>
              <a:gd name="connsiteY4" fmla="*/ 0 h 3166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6668" h="3166947">
                <a:moveTo>
                  <a:pt x="357016" y="3166947"/>
                </a:moveTo>
                <a:cubicBezTo>
                  <a:pt x="181384" y="2551771"/>
                  <a:pt x="5753" y="1936596"/>
                  <a:pt x="177" y="1550020"/>
                </a:cubicBezTo>
                <a:cubicBezTo>
                  <a:pt x="-5399" y="1163444"/>
                  <a:pt x="120982" y="983166"/>
                  <a:pt x="323562" y="847493"/>
                </a:cubicBezTo>
                <a:cubicBezTo>
                  <a:pt x="526142" y="711820"/>
                  <a:pt x="1055826" y="877230"/>
                  <a:pt x="1215660" y="735981"/>
                </a:cubicBezTo>
                <a:cubicBezTo>
                  <a:pt x="1375494" y="594732"/>
                  <a:pt x="1329030" y="297366"/>
                  <a:pt x="1282567" y="0"/>
                </a:cubicBezTo>
              </a:path>
            </a:pathLst>
          </a:custGeom>
          <a:noFill/>
          <a:ln w="19050" cap="flat" cmpd="sng" algn="ctr">
            <a:solidFill>
              <a:schemeClr val="accent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23" name="TextBox 22"/>
          <p:cNvSpPr txBox="1"/>
          <p:nvPr/>
        </p:nvSpPr>
        <p:spPr>
          <a:xfrm>
            <a:off x="6289447" y="1268760"/>
            <a:ext cx="2441167" cy="461665"/>
          </a:xfrm>
          <a:prstGeom prst="rect">
            <a:avLst/>
          </a:prstGeom>
          <a:noFill/>
        </p:spPr>
        <p:txBody>
          <a:bodyPr wrap="square" rtlCol="0">
            <a:spAutoFit/>
          </a:bodyPr>
          <a:lstStyle/>
          <a:p>
            <a:r>
              <a:rPr lang="en-US" sz="1200" dirty="0"/>
              <a:t>East/North/Up deformation from ALOS-2 offset-tracking</a:t>
            </a:r>
          </a:p>
        </p:txBody>
      </p:sp>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69438" y="3810091"/>
            <a:ext cx="3705073" cy="2681573"/>
          </a:xfrm>
          <a:prstGeom prst="rect">
            <a:avLst/>
          </a:prstGeom>
        </p:spPr>
      </p:pic>
      <p:sp>
        <p:nvSpPr>
          <p:cNvPr id="33" name="Freeform 32"/>
          <p:cNvSpPr/>
          <p:nvPr/>
        </p:nvSpPr>
        <p:spPr bwMode="auto">
          <a:xfrm>
            <a:off x="2676292" y="4643688"/>
            <a:ext cx="3479883" cy="181962"/>
          </a:xfrm>
          <a:custGeom>
            <a:avLst/>
            <a:gdLst>
              <a:gd name="connsiteX0" fmla="*/ 2397512 w 2397512"/>
              <a:gd name="connsiteY0" fmla="*/ 19175 h 387165"/>
              <a:gd name="connsiteX1" fmla="*/ 892097 w 2397512"/>
              <a:gd name="connsiteY1" fmla="*/ 41478 h 387165"/>
              <a:gd name="connsiteX2" fmla="*/ 0 w 2397512"/>
              <a:gd name="connsiteY2" fmla="*/ 387165 h 387165"/>
            </a:gdLst>
            <a:ahLst/>
            <a:cxnLst>
              <a:cxn ang="0">
                <a:pos x="connsiteX0" y="connsiteY0"/>
              </a:cxn>
              <a:cxn ang="0">
                <a:pos x="connsiteX1" y="connsiteY1"/>
              </a:cxn>
              <a:cxn ang="0">
                <a:pos x="connsiteX2" y="connsiteY2"/>
              </a:cxn>
            </a:cxnLst>
            <a:rect l="l" t="t" r="r" b="b"/>
            <a:pathLst>
              <a:path w="2397512" h="387165">
                <a:moveTo>
                  <a:pt x="2397512" y="19175"/>
                </a:moveTo>
                <a:cubicBezTo>
                  <a:pt x="1844597" y="-340"/>
                  <a:pt x="1291682" y="-19854"/>
                  <a:pt x="892097" y="41478"/>
                </a:cubicBezTo>
                <a:cubicBezTo>
                  <a:pt x="492512" y="102810"/>
                  <a:pt x="246256" y="244987"/>
                  <a:pt x="0" y="387165"/>
                </a:cubicBezTo>
              </a:path>
            </a:pathLst>
          </a:custGeom>
          <a:noFill/>
          <a:ln w="952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34" name="Freeform 33"/>
          <p:cNvSpPr/>
          <p:nvPr/>
        </p:nvSpPr>
        <p:spPr bwMode="auto">
          <a:xfrm>
            <a:off x="2720898" y="5071726"/>
            <a:ext cx="4155358" cy="169707"/>
          </a:xfrm>
          <a:custGeom>
            <a:avLst/>
            <a:gdLst>
              <a:gd name="connsiteX0" fmla="*/ 4248614 w 4248614"/>
              <a:gd name="connsiteY0" fmla="*/ 358918 h 503884"/>
              <a:gd name="connsiteX1" fmla="*/ 1416204 w 4248614"/>
              <a:gd name="connsiteY1" fmla="*/ 2079 h 503884"/>
              <a:gd name="connsiteX2" fmla="*/ 0 w 4248614"/>
              <a:gd name="connsiteY2" fmla="*/ 503884 h 503884"/>
            </a:gdLst>
            <a:ahLst/>
            <a:cxnLst>
              <a:cxn ang="0">
                <a:pos x="connsiteX0" y="connsiteY0"/>
              </a:cxn>
              <a:cxn ang="0">
                <a:pos x="connsiteX1" y="connsiteY1"/>
              </a:cxn>
              <a:cxn ang="0">
                <a:pos x="connsiteX2" y="connsiteY2"/>
              </a:cxn>
            </a:cxnLst>
            <a:rect l="l" t="t" r="r" b="b"/>
            <a:pathLst>
              <a:path w="4248614" h="503884">
                <a:moveTo>
                  <a:pt x="4248614" y="358918"/>
                </a:moveTo>
                <a:cubicBezTo>
                  <a:pt x="3186460" y="168418"/>
                  <a:pt x="2124306" y="-22082"/>
                  <a:pt x="1416204" y="2079"/>
                </a:cubicBezTo>
                <a:cubicBezTo>
                  <a:pt x="708102" y="26240"/>
                  <a:pt x="354051" y="265062"/>
                  <a:pt x="0" y="503884"/>
                </a:cubicBezTo>
              </a:path>
            </a:pathLst>
          </a:custGeom>
          <a:noFill/>
          <a:ln w="952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pic>
        <p:nvPicPr>
          <p:cNvPr id="35" name="Picture 3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23455" y="5815301"/>
            <a:ext cx="651056" cy="658995"/>
          </a:xfrm>
          <a:prstGeom prst="rect">
            <a:avLst/>
          </a:prstGeom>
        </p:spPr>
      </p:pic>
      <p:sp>
        <p:nvSpPr>
          <p:cNvPr id="37" name="Rectangle 36"/>
          <p:cNvSpPr/>
          <p:nvPr/>
        </p:nvSpPr>
        <p:spPr>
          <a:xfrm>
            <a:off x="5584437" y="4282327"/>
            <a:ext cx="936103" cy="400110"/>
          </a:xfrm>
          <a:prstGeom prst="rect">
            <a:avLst/>
          </a:prstGeom>
        </p:spPr>
        <p:txBody>
          <a:bodyPr wrap="square">
            <a:spAutoFit/>
          </a:bodyPr>
          <a:lstStyle/>
          <a:p>
            <a:r>
              <a:rPr lang="en-US" sz="1000" dirty="0"/>
              <a:t>Away from the radar</a:t>
            </a:r>
          </a:p>
        </p:txBody>
      </p:sp>
      <p:sp>
        <p:nvSpPr>
          <p:cNvPr id="38" name="Rectangle 37"/>
          <p:cNvSpPr/>
          <p:nvPr/>
        </p:nvSpPr>
        <p:spPr>
          <a:xfrm>
            <a:off x="6876256" y="5041378"/>
            <a:ext cx="828169" cy="400110"/>
          </a:xfrm>
          <a:prstGeom prst="rect">
            <a:avLst/>
          </a:prstGeom>
        </p:spPr>
        <p:txBody>
          <a:bodyPr wrap="square">
            <a:spAutoFit/>
          </a:bodyPr>
          <a:lstStyle/>
          <a:p>
            <a:r>
              <a:rPr lang="en-US" sz="1000" dirty="0"/>
              <a:t>Towards the radar</a:t>
            </a:r>
          </a:p>
        </p:txBody>
      </p:sp>
      <p:sp>
        <p:nvSpPr>
          <p:cNvPr id="39" name="TextBox 38"/>
          <p:cNvSpPr txBox="1"/>
          <p:nvPr/>
        </p:nvSpPr>
        <p:spPr>
          <a:xfrm>
            <a:off x="8028384" y="5550030"/>
            <a:ext cx="294719" cy="246221"/>
          </a:xfrm>
          <a:prstGeom prst="rect">
            <a:avLst/>
          </a:prstGeom>
          <a:solidFill>
            <a:schemeClr val="bg1"/>
          </a:solidFill>
        </p:spPr>
        <p:txBody>
          <a:bodyPr wrap="square" rtlCol="0">
            <a:spAutoFit/>
          </a:bodyPr>
          <a:lstStyle/>
          <a:p>
            <a:r>
              <a:rPr lang="en-US" sz="1000" dirty="0"/>
              <a:t>m</a:t>
            </a:r>
          </a:p>
        </p:txBody>
      </p:sp>
    </p:spTree>
    <p:extLst>
      <p:ext uri="{BB962C8B-B14F-4D97-AF65-F5344CB8AC3E}">
        <p14:creationId xmlns:p14="http://schemas.microsoft.com/office/powerpoint/2010/main" val="3058409240"/>
      </p:ext>
    </p:extLst>
  </p:cSld>
  <p:clrMapOvr>
    <a:masterClrMapping/>
  </p:clrMapOvr>
  <mc:AlternateContent xmlns:mc="http://schemas.openxmlformats.org/markup-compatibility/2006" xmlns:p14="http://schemas.microsoft.com/office/powerpoint/2010/main">
    <mc:Choice Requires="p14">
      <p:transition spd="slow" p14:dur="2000" advTm="112763"/>
    </mc:Choice>
    <mc:Fallback xmlns="">
      <p:transition spd="slow" advTm="112763"/>
    </mc:Fallback>
  </mc:AlternateContent>
  <p:extLst mod="1"/>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56032"/>
            <a:ext cx="7772400" cy="540720"/>
          </a:xfrm>
        </p:spPr>
        <p:txBody>
          <a:bodyPr/>
          <a:lstStyle/>
          <a:p>
            <a:r>
              <a:rPr lang="en-US" dirty="0"/>
              <a:t>In equations</a:t>
            </a:r>
          </a:p>
        </p:txBody>
      </p:sp>
      <p:sp>
        <p:nvSpPr>
          <p:cNvPr id="4" name="Slide Number Placeholder 3"/>
          <p:cNvSpPr>
            <a:spLocks noGrp="1"/>
          </p:cNvSpPr>
          <p:nvPr>
            <p:ph type="sldNum" sz="quarter" idx="12"/>
          </p:nvPr>
        </p:nvSpPr>
        <p:spPr/>
        <p:txBody>
          <a:bodyPr/>
          <a:lstStyle/>
          <a:p>
            <a:fld id="{103EA872-A674-449B-A120-B97244F8E91D}" type="slidenum">
              <a:rPr lang="da-DK" smtClean="0"/>
              <a:pPr/>
              <a:t>52</a:t>
            </a:fld>
            <a:endParaRPr lang="da-DK" dirty="0"/>
          </a:p>
        </p:txBody>
      </p:sp>
      <p:cxnSp>
        <p:nvCxnSpPr>
          <p:cNvPr id="5" name="Straight Arrow Connector 4"/>
          <p:cNvCxnSpPr/>
          <p:nvPr/>
        </p:nvCxnSpPr>
        <p:spPr>
          <a:xfrm flipV="1">
            <a:off x="1953480" y="2559333"/>
            <a:ext cx="9330" cy="175720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1953480" y="3285534"/>
            <a:ext cx="1206597" cy="103100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972343" y="4312220"/>
            <a:ext cx="1389497" cy="809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5496" y="3203577"/>
            <a:ext cx="690412" cy="307777"/>
          </a:xfrm>
          <a:prstGeom prst="rect">
            <a:avLst/>
          </a:prstGeom>
          <a:noFill/>
        </p:spPr>
        <p:txBody>
          <a:bodyPr wrap="square" rtlCol="0">
            <a:spAutoFit/>
          </a:bodyPr>
          <a:lstStyle/>
          <a:p>
            <a:r>
              <a:rPr lang="en-US" sz="1400" dirty="0"/>
              <a:t>SAR</a:t>
            </a:r>
          </a:p>
        </p:txBody>
      </p:sp>
      <p:cxnSp>
        <p:nvCxnSpPr>
          <p:cNvPr id="9" name="Straight Arrow Connector 8"/>
          <p:cNvCxnSpPr/>
          <p:nvPr/>
        </p:nvCxnSpPr>
        <p:spPr>
          <a:xfrm flipV="1">
            <a:off x="1953479" y="3285534"/>
            <a:ext cx="783750" cy="103100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438446" y="4307011"/>
            <a:ext cx="1525025" cy="23520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920159" y="3030451"/>
            <a:ext cx="1153940" cy="307777"/>
          </a:xfrm>
          <a:prstGeom prst="rect">
            <a:avLst/>
          </a:prstGeom>
          <a:noFill/>
        </p:spPr>
        <p:txBody>
          <a:bodyPr wrap="square" rtlCol="0">
            <a:spAutoFit/>
          </a:bodyPr>
          <a:lstStyle/>
          <a:p>
            <a:r>
              <a:rPr lang="en-US" sz="1400" dirty="0"/>
              <a:t>Azimuth</a:t>
            </a:r>
          </a:p>
        </p:txBody>
      </p:sp>
      <p:sp>
        <p:nvSpPr>
          <p:cNvPr id="13" name="TextBox 12"/>
          <p:cNvSpPr txBox="1"/>
          <p:nvPr/>
        </p:nvSpPr>
        <p:spPr>
          <a:xfrm>
            <a:off x="2753462" y="3493257"/>
            <a:ext cx="877915" cy="307777"/>
          </a:xfrm>
          <a:prstGeom prst="rect">
            <a:avLst/>
          </a:prstGeom>
          <a:noFill/>
        </p:spPr>
        <p:txBody>
          <a:bodyPr wrap="square" rtlCol="0">
            <a:spAutoFit/>
          </a:bodyPr>
          <a:lstStyle/>
          <a:p>
            <a:r>
              <a:rPr lang="en-US" sz="1400" dirty="0"/>
              <a:t>North</a:t>
            </a:r>
          </a:p>
        </p:txBody>
      </p:sp>
      <p:sp>
        <p:nvSpPr>
          <p:cNvPr id="14" name="TextBox 13"/>
          <p:cNvSpPr txBox="1"/>
          <p:nvPr/>
        </p:nvSpPr>
        <p:spPr>
          <a:xfrm>
            <a:off x="2851712" y="4290315"/>
            <a:ext cx="616730" cy="307777"/>
          </a:xfrm>
          <a:prstGeom prst="rect">
            <a:avLst/>
          </a:prstGeom>
          <a:noFill/>
        </p:spPr>
        <p:txBody>
          <a:bodyPr wrap="square" rtlCol="0">
            <a:spAutoFit/>
          </a:bodyPr>
          <a:lstStyle/>
          <a:p>
            <a:r>
              <a:rPr lang="en-US" sz="1400" dirty="0"/>
              <a:t>East</a:t>
            </a:r>
          </a:p>
        </p:txBody>
      </p:sp>
      <p:sp>
        <p:nvSpPr>
          <p:cNvPr id="15" name="TextBox 14"/>
          <p:cNvSpPr txBox="1"/>
          <p:nvPr/>
        </p:nvSpPr>
        <p:spPr>
          <a:xfrm>
            <a:off x="1989834" y="2330624"/>
            <a:ext cx="471196" cy="307777"/>
          </a:xfrm>
          <a:prstGeom prst="rect">
            <a:avLst/>
          </a:prstGeom>
          <a:noFill/>
        </p:spPr>
        <p:txBody>
          <a:bodyPr wrap="square" rtlCol="0">
            <a:spAutoFit/>
          </a:bodyPr>
          <a:lstStyle/>
          <a:p>
            <a:r>
              <a:rPr lang="en-US" sz="1400" dirty="0"/>
              <a:t>Up</a:t>
            </a:r>
          </a:p>
        </p:txBody>
      </p:sp>
      <p:cxnSp>
        <p:nvCxnSpPr>
          <p:cNvPr id="17" name="Straight Connector 16"/>
          <p:cNvCxnSpPr/>
          <p:nvPr/>
        </p:nvCxnSpPr>
        <p:spPr>
          <a:xfrm flipH="1">
            <a:off x="472721" y="4307010"/>
            <a:ext cx="149009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33998" y="3199631"/>
            <a:ext cx="0" cy="134104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54404" y="3470492"/>
            <a:ext cx="1501894" cy="307777"/>
          </a:xfrm>
          <a:prstGeom prst="rect">
            <a:avLst/>
          </a:prstGeom>
          <a:noFill/>
        </p:spPr>
        <p:txBody>
          <a:bodyPr wrap="square" rtlCol="0">
            <a:spAutoFit/>
          </a:bodyPr>
          <a:lstStyle/>
          <a:p>
            <a:r>
              <a:rPr lang="en-US" sz="1400" dirty="0"/>
              <a:t>line-of-sight</a:t>
            </a:r>
          </a:p>
        </p:txBody>
      </p:sp>
      <p:sp>
        <p:nvSpPr>
          <p:cNvPr id="20" name="TextBox 19"/>
          <p:cNvSpPr txBox="1"/>
          <p:nvPr/>
        </p:nvSpPr>
        <p:spPr>
          <a:xfrm>
            <a:off x="34333" y="4922004"/>
            <a:ext cx="1981273" cy="523220"/>
          </a:xfrm>
          <a:prstGeom prst="rect">
            <a:avLst/>
          </a:prstGeom>
          <a:noFill/>
        </p:spPr>
        <p:txBody>
          <a:bodyPr wrap="square" rtlCol="0">
            <a:spAutoFit/>
          </a:bodyPr>
          <a:lstStyle/>
          <a:p>
            <a:r>
              <a:rPr lang="en-US" sz="1400" dirty="0"/>
              <a:t>Ground-projection of the line-of-sight</a:t>
            </a:r>
          </a:p>
        </p:txBody>
      </p:sp>
      <p:sp>
        <p:nvSpPr>
          <p:cNvPr id="21" name="Arc 20"/>
          <p:cNvSpPr/>
          <p:nvPr/>
        </p:nvSpPr>
        <p:spPr>
          <a:xfrm rot="14319493">
            <a:off x="1323321" y="3952251"/>
            <a:ext cx="755779" cy="671804"/>
          </a:xfrm>
          <a:prstGeom prst="arc">
            <a:avLst>
              <a:gd name="adj1" fmla="val 16863509"/>
              <a:gd name="adj2" fmla="val 0"/>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Arc 21"/>
          <p:cNvSpPr/>
          <p:nvPr/>
        </p:nvSpPr>
        <p:spPr>
          <a:xfrm rot="9502913">
            <a:off x="1452041" y="3920204"/>
            <a:ext cx="755779" cy="671804"/>
          </a:xfrm>
          <a:prstGeom prst="arc">
            <a:avLst>
              <a:gd name="adj1" fmla="val 12549751"/>
              <a:gd name="adj2" fmla="val 157897"/>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3" name="Rectangle 22"/>
              <p:cNvSpPr/>
              <p:nvPr/>
            </p:nvSpPr>
            <p:spPr>
              <a:xfrm>
                <a:off x="1045099" y="3926462"/>
                <a:ext cx="378245"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𝜃</m:t>
                      </m:r>
                    </m:oMath>
                  </m:oMathPara>
                </a14:m>
                <a:endParaRPr lang="en-US" dirty="0"/>
              </a:p>
            </p:txBody>
          </p:sp>
        </mc:Choice>
        <mc:Fallback xmlns="">
          <p:sp>
            <p:nvSpPr>
              <p:cNvPr id="23" name="Rectangle 22"/>
              <p:cNvSpPr>
                <a:spLocks noRot="1" noChangeAspect="1" noMove="1" noResize="1" noEditPoints="1" noAdjustHandles="1" noChangeArrowheads="1" noChangeShapeType="1" noTextEdit="1"/>
              </p:cNvSpPr>
              <p:nvPr/>
            </p:nvSpPr>
            <p:spPr>
              <a:xfrm>
                <a:off x="1045099" y="3926462"/>
                <a:ext cx="378245" cy="338554"/>
              </a:xfrm>
              <a:prstGeom prst="rect">
                <a:avLst/>
              </a:prstGeom>
              <a:blipFill>
                <a:blip r:embed="rId3"/>
                <a:stretch>
                  <a:fillRect/>
                </a:stretch>
              </a:blipFill>
            </p:spPr>
            <p:txBody>
              <a:bodyPr/>
              <a:lstStyle/>
              <a:p>
                <a:r>
                  <a:rPr lang="en-DK">
                    <a:noFill/>
                  </a:rPr>
                  <a:t> </a:t>
                </a:r>
              </a:p>
            </p:txBody>
          </p:sp>
        </mc:Fallback>
      </mc:AlternateContent>
      <mc:AlternateContent xmlns:mc="http://schemas.openxmlformats.org/markup-compatibility/2006" xmlns:a14="http://schemas.microsoft.com/office/drawing/2010/main">
        <mc:Choice Requires="a14">
          <p:sp>
            <p:nvSpPr>
              <p:cNvPr id="24" name="Rectangle 23"/>
              <p:cNvSpPr/>
              <p:nvPr/>
            </p:nvSpPr>
            <p:spPr>
              <a:xfrm>
                <a:off x="2014669" y="4409643"/>
                <a:ext cx="916148"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𝜑</m:t>
                      </m:r>
                      <m:r>
                        <a:rPr lang="en-US" b="0" i="1" smtClean="0">
                          <a:latin typeface="Cambria Math" panose="02040503050406030204" pitchFamily="18" charset="0"/>
                          <a:ea typeface="Cambria Math" panose="02040503050406030204" pitchFamily="18" charset="0"/>
                        </a:rPr>
                        <m:t>(&lt;0)</m:t>
                      </m:r>
                    </m:oMath>
                  </m:oMathPara>
                </a14:m>
                <a:endParaRPr lang="en-US" dirty="0"/>
              </a:p>
            </p:txBody>
          </p:sp>
        </mc:Choice>
        <mc:Fallback xmlns="">
          <p:sp>
            <p:nvSpPr>
              <p:cNvPr id="24" name="Rectangle 23"/>
              <p:cNvSpPr>
                <a:spLocks noRot="1" noChangeAspect="1" noMove="1" noResize="1" noEditPoints="1" noAdjustHandles="1" noChangeArrowheads="1" noChangeShapeType="1" noTextEdit="1"/>
              </p:cNvSpPr>
              <p:nvPr/>
            </p:nvSpPr>
            <p:spPr>
              <a:xfrm>
                <a:off x="2014669" y="4409643"/>
                <a:ext cx="916148" cy="338554"/>
              </a:xfrm>
              <a:prstGeom prst="rect">
                <a:avLst/>
              </a:prstGeom>
              <a:blipFill>
                <a:blip r:embed="rId4"/>
                <a:stretch>
                  <a:fillRect b="-12500"/>
                </a:stretch>
              </a:blipFill>
            </p:spPr>
            <p:txBody>
              <a:bodyPr/>
              <a:lstStyle/>
              <a:p>
                <a:r>
                  <a:rPr lang="en-DK">
                    <a:noFill/>
                  </a:rPr>
                  <a:t> </a:t>
                </a:r>
              </a:p>
            </p:txBody>
          </p:sp>
        </mc:Fallback>
      </mc:AlternateContent>
      <p:cxnSp>
        <p:nvCxnSpPr>
          <p:cNvPr id="25" name="Straight Arrow Connector 24"/>
          <p:cNvCxnSpPr/>
          <p:nvPr/>
        </p:nvCxnSpPr>
        <p:spPr>
          <a:xfrm flipV="1">
            <a:off x="8219900" y="4070523"/>
            <a:ext cx="3141" cy="179458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5255750" y="5567035"/>
            <a:ext cx="1089726" cy="995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flipV="1">
            <a:off x="5255750" y="4184945"/>
            <a:ext cx="1231" cy="136697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5866865" y="5218204"/>
            <a:ext cx="577343" cy="307777"/>
          </a:xfrm>
          <a:prstGeom prst="rect">
            <a:avLst/>
          </a:prstGeom>
          <a:noFill/>
        </p:spPr>
        <p:txBody>
          <a:bodyPr wrap="square" rtlCol="0">
            <a:spAutoFit/>
          </a:bodyPr>
          <a:lstStyle/>
          <a:p>
            <a:r>
              <a:rPr lang="en-US" sz="1400" dirty="0"/>
              <a:t>East</a:t>
            </a:r>
          </a:p>
        </p:txBody>
      </p:sp>
      <p:sp>
        <p:nvSpPr>
          <p:cNvPr id="29" name="TextBox 28"/>
          <p:cNvSpPr txBox="1"/>
          <p:nvPr/>
        </p:nvSpPr>
        <p:spPr>
          <a:xfrm>
            <a:off x="5285667" y="4142186"/>
            <a:ext cx="746449" cy="307777"/>
          </a:xfrm>
          <a:prstGeom prst="rect">
            <a:avLst/>
          </a:prstGeom>
          <a:noFill/>
        </p:spPr>
        <p:txBody>
          <a:bodyPr wrap="square" rtlCol="0">
            <a:spAutoFit/>
          </a:bodyPr>
          <a:lstStyle/>
          <a:p>
            <a:r>
              <a:rPr lang="en-US" sz="1400" dirty="0"/>
              <a:t>North</a:t>
            </a:r>
          </a:p>
        </p:txBody>
      </p:sp>
      <p:sp>
        <p:nvSpPr>
          <p:cNvPr id="30" name="TextBox 29"/>
          <p:cNvSpPr txBox="1"/>
          <p:nvPr/>
        </p:nvSpPr>
        <p:spPr>
          <a:xfrm>
            <a:off x="8229921" y="4037613"/>
            <a:ext cx="471196" cy="307777"/>
          </a:xfrm>
          <a:prstGeom prst="rect">
            <a:avLst/>
          </a:prstGeom>
          <a:noFill/>
        </p:spPr>
        <p:txBody>
          <a:bodyPr wrap="square" rtlCol="0">
            <a:spAutoFit/>
          </a:bodyPr>
          <a:lstStyle/>
          <a:p>
            <a:r>
              <a:rPr lang="en-US" sz="1400" dirty="0"/>
              <a:t>Up</a:t>
            </a:r>
          </a:p>
        </p:txBody>
      </p:sp>
      <p:cxnSp>
        <p:nvCxnSpPr>
          <p:cNvPr id="31" name="Straight Arrow Connector 30"/>
          <p:cNvCxnSpPr/>
          <p:nvPr/>
        </p:nvCxnSpPr>
        <p:spPr>
          <a:xfrm flipH="1">
            <a:off x="4346515" y="5575271"/>
            <a:ext cx="907848" cy="20462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4825683" y="5555952"/>
            <a:ext cx="406076" cy="27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3" name="Arc 32"/>
          <p:cNvSpPr/>
          <p:nvPr/>
        </p:nvSpPr>
        <p:spPr>
          <a:xfrm rot="15654292">
            <a:off x="7594120" y="5391937"/>
            <a:ext cx="755779" cy="671804"/>
          </a:xfrm>
          <a:prstGeom prst="arc">
            <a:avLst>
              <a:gd name="adj1" fmla="val 14927071"/>
              <a:gd name="adj2" fmla="val 0"/>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Arc 33"/>
          <p:cNvSpPr/>
          <p:nvPr/>
        </p:nvSpPr>
        <p:spPr>
          <a:xfrm rot="9502913">
            <a:off x="4894702" y="5197417"/>
            <a:ext cx="755779" cy="671804"/>
          </a:xfrm>
          <a:prstGeom prst="arc">
            <a:avLst>
              <a:gd name="adj1" fmla="val 12549751"/>
              <a:gd name="adj2" fmla="val 157897"/>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TextBox 34"/>
          <p:cNvSpPr txBox="1"/>
          <p:nvPr/>
        </p:nvSpPr>
        <p:spPr>
          <a:xfrm>
            <a:off x="7472789" y="4542181"/>
            <a:ext cx="1347683" cy="307777"/>
          </a:xfrm>
          <a:prstGeom prst="rect">
            <a:avLst/>
          </a:prstGeom>
          <a:noFill/>
        </p:spPr>
        <p:txBody>
          <a:bodyPr wrap="square" rtlCol="0">
            <a:spAutoFit/>
          </a:bodyPr>
          <a:lstStyle/>
          <a:p>
            <a:r>
              <a:rPr lang="en-US" sz="1400" dirty="0"/>
              <a:t>line-of-sight</a:t>
            </a:r>
          </a:p>
        </p:txBody>
      </p:sp>
      <p:sp>
        <p:nvSpPr>
          <p:cNvPr id="36" name="TextBox 35"/>
          <p:cNvSpPr txBox="1"/>
          <p:nvPr/>
        </p:nvSpPr>
        <p:spPr>
          <a:xfrm>
            <a:off x="6916169" y="3975678"/>
            <a:ext cx="593942" cy="307777"/>
          </a:xfrm>
          <a:prstGeom prst="rect">
            <a:avLst/>
          </a:prstGeom>
          <a:noFill/>
        </p:spPr>
        <p:txBody>
          <a:bodyPr wrap="square" rtlCol="0">
            <a:spAutoFit/>
          </a:bodyPr>
          <a:lstStyle/>
          <a:p>
            <a:r>
              <a:rPr lang="en-US" sz="1400" dirty="0"/>
              <a:t>SAR</a:t>
            </a:r>
          </a:p>
        </p:txBody>
      </p:sp>
      <p:cxnSp>
        <p:nvCxnSpPr>
          <p:cNvPr id="37" name="Straight Arrow Connector 36"/>
          <p:cNvCxnSpPr/>
          <p:nvPr/>
        </p:nvCxnSpPr>
        <p:spPr>
          <a:xfrm flipH="1" flipV="1">
            <a:off x="4990560" y="4345556"/>
            <a:ext cx="269237" cy="122141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4194350" y="4611255"/>
            <a:ext cx="1029091" cy="307777"/>
          </a:xfrm>
          <a:prstGeom prst="rect">
            <a:avLst/>
          </a:prstGeom>
          <a:noFill/>
        </p:spPr>
        <p:txBody>
          <a:bodyPr wrap="square" rtlCol="0">
            <a:spAutoFit/>
          </a:bodyPr>
          <a:lstStyle/>
          <a:p>
            <a:r>
              <a:rPr lang="en-US" sz="1400" dirty="0"/>
              <a:t>Azimuth</a:t>
            </a:r>
          </a:p>
        </p:txBody>
      </p:sp>
      <p:sp>
        <p:nvSpPr>
          <p:cNvPr id="39" name="TextBox 38"/>
          <p:cNvSpPr txBox="1"/>
          <p:nvPr/>
        </p:nvSpPr>
        <p:spPr>
          <a:xfrm>
            <a:off x="2847177" y="5215941"/>
            <a:ext cx="2034444" cy="523220"/>
          </a:xfrm>
          <a:prstGeom prst="rect">
            <a:avLst/>
          </a:prstGeom>
          <a:noFill/>
        </p:spPr>
        <p:txBody>
          <a:bodyPr wrap="square" rtlCol="0">
            <a:spAutoFit/>
          </a:bodyPr>
          <a:lstStyle/>
          <a:p>
            <a:r>
              <a:rPr lang="en-US" sz="1400" dirty="0"/>
              <a:t>Ground-projection of the line-of-sight</a:t>
            </a:r>
          </a:p>
        </p:txBody>
      </p:sp>
      <p:cxnSp>
        <p:nvCxnSpPr>
          <p:cNvPr id="40" name="Straight Arrow Connector 39"/>
          <p:cNvCxnSpPr/>
          <p:nvPr/>
        </p:nvCxnSpPr>
        <p:spPr>
          <a:xfrm>
            <a:off x="6543498" y="5878286"/>
            <a:ext cx="2174033" cy="0"/>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flipV="1">
            <a:off x="7271045" y="4287016"/>
            <a:ext cx="958876" cy="159923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Oval 41"/>
          <p:cNvSpPr/>
          <p:nvPr/>
        </p:nvSpPr>
        <p:spPr>
          <a:xfrm>
            <a:off x="7237134" y="4277491"/>
            <a:ext cx="115025" cy="11149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Arrow Connector 42"/>
          <p:cNvCxnSpPr/>
          <p:nvPr/>
        </p:nvCxnSpPr>
        <p:spPr>
          <a:xfrm flipH="1">
            <a:off x="7271045" y="5875810"/>
            <a:ext cx="943394" cy="442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7271045" y="4309676"/>
            <a:ext cx="4551" cy="158530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6661334" y="5840393"/>
            <a:ext cx="2034444" cy="523220"/>
          </a:xfrm>
          <a:prstGeom prst="rect">
            <a:avLst/>
          </a:prstGeom>
          <a:noFill/>
        </p:spPr>
        <p:txBody>
          <a:bodyPr wrap="square" rtlCol="0">
            <a:spAutoFit/>
          </a:bodyPr>
          <a:lstStyle/>
          <a:p>
            <a:r>
              <a:rPr lang="en-US" sz="1400" dirty="0"/>
              <a:t>Ground-projection of the line-of-sight</a:t>
            </a:r>
          </a:p>
        </p:txBody>
      </p:sp>
      <mc:AlternateContent xmlns:mc="http://schemas.openxmlformats.org/markup-compatibility/2006" xmlns:a14="http://schemas.microsoft.com/office/drawing/2010/main">
        <mc:Choice Requires="a14">
          <p:sp>
            <p:nvSpPr>
              <p:cNvPr id="46" name="Rectangle 45"/>
              <p:cNvSpPr/>
              <p:nvPr/>
            </p:nvSpPr>
            <p:spPr>
              <a:xfrm>
                <a:off x="5433812" y="5743982"/>
                <a:ext cx="895309"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𝜑</m:t>
                      </m:r>
                      <m:r>
                        <a:rPr lang="en-US" b="0" i="1" smtClean="0">
                          <a:latin typeface="Cambria Math" panose="02040503050406030204" pitchFamily="18" charset="0"/>
                          <a:ea typeface="Cambria Math" panose="02040503050406030204" pitchFamily="18" charset="0"/>
                        </a:rPr>
                        <m:t>(&lt;0)</m:t>
                      </m:r>
                    </m:oMath>
                  </m:oMathPara>
                </a14:m>
                <a:endParaRPr lang="en-US" dirty="0"/>
              </a:p>
            </p:txBody>
          </p:sp>
        </mc:Choice>
        <mc:Fallback xmlns="">
          <p:sp>
            <p:nvSpPr>
              <p:cNvPr id="46" name="Rectangle 45"/>
              <p:cNvSpPr>
                <a:spLocks noRot="1" noChangeAspect="1" noMove="1" noResize="1" noEditPoints="1" noAdjustHandles="1" noChangeArrowheads="1" noChangeShapeType="1" noTextEdit="1"/>
              </p:cNvSpPr>
              <p:nvPr/>
            </p:nvSpPr>
            <p:spPr>
              <a:xfrm>
                <a:off x="5433812" y="5743982"/>
                <a:ext cx="895309" cy="338554"/>
              </a:xfrm>
              <a:prstGeom prst="rect">
                <a:avLst/>
              </a:prstGeom>
              <a:blipFill rotWithShape="0">
                <a:blip r:embed="rId5"/>
                <a:stretch>
                  <a:fillRect b="-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Rectangle 46"/>
              <p:cNvSpPr/>
              <p:nvPr/>
            </p:nvSpPr>
            <p:spPr>
              <a:xfrm>
                <a:off x="7320988" y="5248041"/>
                <a:ext cx="378245"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𝜃</m:t>
                      </m:r>
                    </m:oMath>
                  </m:oMathPara>
                </a14:m>
                <a:endParaRPr lang="en-US" dirty="0"/>
              </a:p>
            </p:txBody>
          </p:sp>
        </mc:Choice>
        <mc:Fallback xmlns="">
          <p:sp>
            <p:nvSpPr>
              <p:cNvPr id="47" name="Rectangle 46"/>
              <p:cNvSpPr>
                <a:spLocks noRot="1" noChangeAspect="1" noMove="1" noResize="1" noEditPoints="1" noAdjustHandles="1" noChangeArrowheads="1" noChangeShapeType="1" noTextEdit="1"/>
              </p:cNvSpPr>
              <p:nvPr/>
            </p:nvSpPr>
            <p:spPr>
              <a:xfrm>
                <a:off x="7320988" y="5248041"/>
                <a:ext cx="378245" cy="338554"/>
              </a:xfrm>
              <a:prstGeom prst="rect">
                <a:avLst/>
              </a:prstGeom>
              <a:blipFill rotWithShape="0">
                <a:blip r:embed="rId6"/>
                <a:stretch>
                  <a:fillRect/>
                </a:stretch>
              </a:blipFill>
            </p:spPr>
            <p:txBody>
              <a:bodyPr/>
              <a:lstStyle/>
              <a:p>
                <a:r>
                  <a:rPr lang="en-US">
                    <a:noFill/>
                  </a:rPr>
                  <a:t> </a:t>
                </a:r>
              </a:p>
            </p:txBody>
          </p:sp>
        </mc:Fallback>
      </mc:AlternateContent>
      <p:sp>
        <p:nvSpPr>
          <p:cNvPr id="48" name="TextBox 47"/>
          <p:cNvSpPr txBox="1"/>
          <p:nvPr/>
        </p:nvSpPr>
        <p:spPr>
          <a:xfrm>
            <a:off x="833013" y="1907608"/>
            <a:ext cx="1038703" cy="338554"/>
          </a:xfrm>
          <a:prstGeom prst="rect">
            <a:avLst/>
          </a:prstGeom>
          <a:noFill/>
          <a:ln>
            <a:solidFill>
              <a:schemeClr val="tx1"/>
            </a:solidFill>
          </a:ln>
        </p:spPr>
        <p:txBody>
          <a:bodyPr wrap="square" rtlCol="0">
            <a:spAutoFit/>
          </a:bodyPr>
          <a:lstStyle/>
          <a:p>
            <a:r>
              <a:rPr lang="en-US" dirty="0"/>
              <a:t>3D view</a:t>
            </a:r>
          </a:p>
        </p:txBody>
      </p:sp>
      <p:sp>
        <p:nvSpPr>
          <p:cNvPr id="49" name="TextBox 48"/>
          <p:cNvSpPr txBox="1"/>
          <p:nvPr/>
        </p:nvSpPr>
        <p:spPr>
          <a:xfrm>
            <a:off x="6089778" y="3615933"/>
            <a:ext cx="1147356" cy="338554"/>
          </a:xfrm>
          <a:prstGeom prst="rect">
            <a:avLst/>
          </a:prstGeom>
          <a:noFill/>
          <a:ln>
            <a:solidFill>
              <a:schemeClr val="tx1"/>
            </a:solidFill>
          </a:ln>
        </p:spPr>
        <p:txBody>
          <a:bodyPr wrap="square" rtlCol="0">
            <a:spAutoFit/>
          </a:bodyPr>
          <a:lstStyle/>
          <a:p>
            <a:r>
              <a:rPr lang="en-US" dirty="0"/>
              <a:t>2D views</a:t>
            </a:r>
          </a:p>
        </p:txBody>
      </p:sp>
      <p:sp>
        <p:nvSpPr>
          <p:cNvPr id="50" name="Oval 49"/>
          <p:cNvSpPr/>
          <p:nvPr/>
        </p:nvSpPr>
        <p:spPr>
          <a:xfrm>
            <a:off x="380702" y="3147209"/>
            <a:ext cx="115025" cy="11149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Straight Arrow Connector 50"/>
          <p:cNvCxnSpPr/>
          <p:nvPr/>
        </p:nvCxnSpPr>
        <p:spPr>
          <a:xfrm flipH="1" flipV="1">
            <a:off x="425800" y="3188385"/>
            <a:ext cx="1539048" cy="112005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2" name="Rectangle 51"/>
              <p:cNvSpPr/>
              <p:nvPr/>
            </p:nvSpPr>
            <p:spPr>
              <a:xfrm>
                <a:off x="3059832" y="2123107"/>
                <a:ext cx="6046847"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i="1">
                              <a:latin typeface="Cambria Math" panose="02040503050406030204" pitchFamily="18" charset="0"/>
                            </a:rPr>
                            <m:t>𝑑</m:t>
                          </m:r>
                        </m:e>
                        <m:sub>
                          <m:r>
                            <a:rPr lang="en-US" sz="2000" i="1">
                              <a:latin typeface="Cambria Math" panose="02040503050406030204" pitchFamily="18" charset="0"/>
                            </a:rPr>
                            <m:t>𝑙𝑜𝑠</m:t>
                          </m:r>
                        </m:sub>
                      </m:sSub>
                      <m:r>
                        <a:rPr lang="en-US" sz="2000">
                          <a:latin typeface="Cambria Math" panose="02040503050406030204" pitchFamily="18" charset="0"/>
                        </a:rPr>
                        <m:t>=</m:t>
                      </m:r>
                      <m:r>
                        <a:rPr lang="en-US" sz="2000" b="0" i="1" smtClean="0">
                          <a:latin typeface="Cambria Math" panose="02040503050406030204" pitchFamily="18" charset="0"/>
                        </a:rPr>
                        <m:t>𝑐𝑜𝑠</m:t>
                      </m:r>
                      <m:r>
                        <a:rPr lang="en-US" sz="2000" b="0" i="1" smtClean="0">
                          <a:latin typeface="Cambria Math" panose="02040503050406030204" pitchFamily="18" charset="0"/>
                          <a:ea typeface="Cambria Math" panose="02040503050406030204" pitchFamily="18" charset="0"/>
                        </a:rPr>
                        <m:t>𝜑</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𝑐𝑜𝑠</m:t>
                      </m:r>
                      <m:r>
                        <a:rPr lang="en-US" sz="2000" b="0" i="1" smtClean="0">
                          <a:latin typeface="Cambria Math" panose="02040503050406030204" pitchFamily="18" charset="0"/>
                          <a:ea typeface="Cambria Math" panose="02040503050406030204" pitchFamily="18" charset="0"/>
                        </a:rPr>
                        <m:t>𝜃</m:t>
                      </m:r>
                      <m:sSub>
                        <m:sSubPr>
                          <m:ctrlPr>
                            <a:rPr lang="en-US" sz="2000" i="1">
                              <a:latin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m:t>
                          </m:r>
                          <m:r>
                            <a:rPr lang="en-US" sz="2000" i="1">
                              <a:latin typeface="Cambria Math" panose="02040503050406030204" pitchFamily="18" charset="0"/>
                            </a:rPr>
                            <m:t>𝑑</m:t>
                          </m:r>
                        </m:e>
                        <m:sub>
                          <m:r>
                            <a:rPr lang="en-US" sz="2000" i="1">
                              <a:latin typeface="Cambria Math" panose="02040503050406030204" pitchFamily="18" charset="0"/>
                            </a:rPr>
                            <m:t>𝑒</m:t>
                          </m:r>
                        </m:sub>
                      </m:sSub>
                      <m:r>
                        <a:rPr lang="en-US" sz="2000" b="0" i="1" smtClean="0">
                          <a:latin typeface="Cambria Math" panose="02040503050406030204" pitchFamily="18" charset="0"/>
                        </a:rPr>
                        <m:t>+ </m:t>
                      </m:r>
                      <m:r>
                        <a:rPr lang="en-US" sz="2000" b="0" i="1" smtClean="0">
                          <a:latin typeface="Cambria Math" panose="02040503050406030204" pitchFamily="18" charset="0"/>
                        </a:rPr>
                        <m:t>𝑠𝑖𝑛</m:t>
                      </m:r>
                      <m:r>
                        <a:rPr lang="en-US" sz="2000" i="1">
                          <a:latin typeface="Cambria Math" panose="02040503050406030204" pitchFamily="18" charset="0"/>
                          <a:ea typeface="Cambria Math" panose="02040503050406030204" pitchFamily="18" charset="0"/>
                        </a:rPr>
                        <m:t>𝜑</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𝑐𝑜𝑠</m:t>
                      </m:r>
                      <m:r>
                        <a:rPr lang="en-US" sz="2000" i="1">
                          <a:latin typeface="Cambria Math" panose="02040503050406030204" pitchFamily="18" charset="0"/>
                          <a:ea typeface="Cambria Math" panose="02040503050406030204" pitchFamily="18" charset="0"/>
                        </a:rPr>
                        <m:t>𝜃</m:t>
                      </m:r>
                      <m:sSub>
                        <m:sSubPr>
                          <m:ctrlPr>
                            <a:rPr lang="en-US" sz="2000" i="1">
                              <a:latin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rPr>
                            <m:t>𝑑</m:t>
                          </m:r>
                        </m:e>
                        <m:sub>
                          <m:r>
                            <a:rPr lang="en-US" sz="2000" b="0" i="1" smtClean="0">
                              <a:latin typeface="Cambria Math" panose="02040503050406030204" pitchFamily="18" charset="0"/>
                            </a:rPr>
                            <m:t>𝑛</m:t>
                          </m:r>
                        </m:sub>
                      </m:sSub>
                      <m:r>
                        <a:rPr lang="en-US" sz="2000" b="0" i="1" smtClean="0">
                          <a:latin typeface="Cambria Math" panose="02040503050406030204" pitchFamily="18" charset="0"/>
                        </a:rPr>
                        <m:t>+ </m:t>
                      </m:r>
                      <m:r>
                        <a:rPr lang="en-US" sz="2000" b="0" i="1" smtClean="0">
                          <a:latin typeface="Cambria Math" panose="02040503050406030204" pitchFamily="18" charset="0"/>
                        </a:rPr>
                        <m:t>𝑠𝑖𝑛</m:t>
                      </m:r>
                      <m:r>
                        <a:rPr lang="en-US" sz="2000" i="1">
                          <a:latin typeface="Cambria Math" panose="02040503050406030204" pitchFamily="18" charset="0"/>
                          <a:ea typeface="Cambria Math" panose="02040503050406030204" pitchFamily="18" charset="0"/>
                        </a:rPr>
                        <m:t>𝜃</m:t>
                      </m:r>
                      <m:sSub>
                        <m:sSubPr>
                          <m:ctrlPr>
                            <a:rPr lang="en-US" sz="2000" i="1">
                              <a:latin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rPr>
                            <m:t>𝑑</m:t>
                          </m:r>
                        </m:e>
                        <m:sub>
                          <m:r>
                            <a:rPr lang="en-US" sz="2000" b="0" i="1" smtClean="0">
                              <a:latin typeface="Cambria Math" panose="02040503050406030204" pitchFamily="18" charset="0"/>
                            </a:rPr>
                            <m:t>𝑢</m:t>
                          </m:r>
                        </m:sub>
                      </m:sSub>
                    </m:oMath>
                  </m:oMathPara>
                </a14:m>
                <a:endParaRPr lang="en-US" sz="2000" dirty="0"/>
              </a:p>
            </p:txBody>
          </p:sp>
        </mc:Choice>
        <mc:Fallback xmlns="">
          <p:sp>
            <p:nvSpPr>
              <p:cNvPr id="52" name="Rectangle 51"/>
              <p:cNvSpPr>
                <a:spLocks noRot="1" noChangeAspect="1" noMove="1" noResize="1" noEditPoints="1" noAdjustHandles="1" noChangeArrowheads="1" noChangeShapeType="1" noTextEdit="1"/>
              </p:cNvSpPr>
              <p:nvPr/>
            </p:nvSpPr>
            <p:spPr>
              <a:xfrm>
                <a:off x="3059832" y="2123107"/>
                <a:ext cx="6046847" cy="400110"/>
              </a:xfrm>
              <a:prstGeom prst="rect">
                <a:avLst/>
              </a:prstGeom>
              <a:blipFill rotWithShape="0">
                <a:blip r:embed="rId7"/>
                <a:stretch>
                  <a:fillRect b="-10606"/>
                </a:stretch>
              </a:blipFill>
            </p:spPr>
            <p:txBody>
              <a:bodyPr/>
              <a:lstStyle/>
              <a:p>
                <a:r>
                  <a:rPr lang="en-US">
                    <a:noFill/>
                  </a:rPr>
                  <a:t> </a:t>
                </a:r>
              </a:p>
            </p:txBody>
          </p:sp>
        </mc:Fallback>
      </mc:AlternateContent>
      <p:sp>
        <p:nvSpPr>
          <p:cNvPr id="53" name="TextBox 52"/>
          <p:cNvSpPr txBox="1"/>
          <p:nvPr/>
        </p:nvSpPr>
        <p:spPr>
          <a:xfrm>
            <a:off x="3238264" y="1556793"/>
            <a:ext cx="1224077" cy="307777"/>
          </a:xfrm>
          <a:prstGeom prst="rect">
            <a:avLst/>
          </a:prstGeom>
          <a:noFill/>
          <a:ln>
            <a:solidFill>
              <a:schemeClr val="tx1"/>
            </a:solidFill>
          </a:ln>
        </p:spPr>
        <p:txBody>
          <a:bodyPr wrap="square" rtlCol="0">
            <a:spAutoFit/>
          </a:bodyPr>
          <a:lstStyle/>
          <a:p>
            <a:r>
              <a:rPr lang="en-US" sz="1400" dirty="0" err="1"/>
              <a:t>LoS</a:t>
            </a:r>
            <a:r>
              <a:rPr lang="en-US" sz="1400" dirty="0"/>
              <a:t> motion</a:t>
            </a:r>
          </a:p>
        </p:txBody>
      </p:sp>
      <p:sp>
        <p:nvSpPr>
          <p:cNvPr id="54" name="TextBox 53"/>
          <p:cNvSpPr txBox="1"/>
          <p:nvPr/>
        </p:nvSpPr>
        <p:spPr>
          <a:xfrm>
            <a:off x="5408495" y="1556792"/>
            <a:ext cx="3522782" cy="307777"/>
          </a:xfrm>
          <a:prstGeom prst="rect">
            <a:avLst/>
          </a:prstGeom>
          <a:noFill/>
          <a:ln>
            <a:solidFill>
              <a:schemeClr val="tx1"/>
            </a:solidFill>
          </a:ln>
        </p:spPr>
        <p:txBody>
          <a:bodyPr wrap="square" rtlCol="0">
            <a:spAutoFit/>
          </a:bodyPr>
          <a:lstStyle/>
          <a:p>
            <a:r>
              <a:rPr lang="en-US" sz="1400" dirty="0"/>
              <a:t>ENU (Cartesian) motion components</a:t>
            </a:r>
          </a:p>
        </p:txBody>
      </p:sp>
      <p:cxnSp>
        <p:nvCxnSpPr>
          <p:cNvPr id="57" name="Straight Arrow Connector 56"/>
          <p:cNvCxnSpPr/>
          <p:nvPr/>
        </p:nvCxnSpPr>
        <p:spPr bwMode="auto">
          <a:xfrm>
            <a:off x="3449710" y="2047366"/>
            <a:ext cx="0" cy="270558"/>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 name="Straight Arrow Connector 58"/>
          <p:cNvCxnSpPr/>
          <p:nvPr/>
        </p:nvCxnSpPr>
        <p:spPr bwMode="auto">
          <a:xfrm>
            <a:off x="5508104" y="1881072"/>
            <a:ext cx="0" cy="270558"/>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 name="Straight Arrow Connector 60"/>
          <p:cNvCxnSpPr/>
          <p:nvPr/>
        </p:nvCxnSpPr>
        <p:spPr bwMode="auto">
          <a:xfrm>
            <a:off x="7524328" y="1881072"/>
            <a:ext cx="0" cy="270558"/>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 name="Straight Arrow Connector 61"/>
          <p:cNvCxnSpPr/>
          <p:nvPr/>
        </p:nvCxnSpPr>
        <p:spPr bwMode="auto">
          <a:xfrm>
            <a:off x="8748464" y="1873717"/>
            <a:ext cx="0" cy="270558"/>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56" name="Rectangle 55">
                <a:extLst>
                  <a:ext uri="{FF2B5EF4-FFF2-40B4-BE49-F238E27FC236}">
                    <a16:creationId xmlns:a16="http://schemas.microsoft.com/office/drawing/2014/main" id="{AD875B04-E7A3-45AF-99D1-3009C29938D6}"/>
                  </a:ext>
                </a:extLst>
              </p:cNvPr>
              <p:cNvSpPr/>
              <p:nvPr/>
            </p:nvSpPr>
            <p:spPr>
              <a:xfrm>
                <a:off x="3054436" y="2501742"/>
                <a:ext cx="3308918"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i="1">
                              <a:latin typeface="Cambria Math" panose="02040503050406030204" pitchFamily="18" charset="0"/>
                            </a:rPr>
                            <m:t>𝑑</m:t>
                          </m:r>
                        </m:e>
                        <m:sub>
                          <m:r>
                            <a:rPr lang="en-US" sz="2000" b="0" i="1" smtClean="0">
                              <a:latin typeface="Cambria Math" panose="02040503050406030204" pitchFamily="18" charset="0"/>
                            </a:rPr>
                            <m:t>𝑎𝑧𝑖</m:t>
                          </m:r>
                        </m:sub>
                      </m:sSub>
                      <m:r>
                        <a:rPr lang="en-US" sz="2000">
                          <a:latin typeface="Cambria Math" panose="02040503050406030204" pitchFamily="18" charset="0"/>
                        </a:rPr>
                        <m:t>=</m:t>
                      </m:r>
                      <m:r>
                        <a:rPr lang="en-US" sz="2000" b="0" i="1" smtClean="0">
                          <a:latin typeface="Cambria Math" panose="02040503050406030204" pitchFamily="18" charset="0"/>
                        </a:rPr>
                        <m:t>𝑠𝑖𝑛</m:t>
                      </m:r>
                      <m:r>
                        <a:rPr lang="en-US" sz="2000" b="0" i="1" smtClean="0">
                          <a:latin typeface="Cambria Math" panose="02040503050406030204" pitchFamily="18" charset="0"/>
                          <a:ea typeface="Cambria Math" panose="02040503050406030204" pitchFamily="18" charset="0"/>
                        </a:rPr>
                        <m:t>𝜑</m:t>
                      </m:r>
                      <m:sSub>
                        <m:sSubPr>
                          <m:ctrlPr>
                            <a:rPr lang="en-US" sz="2000" i="1">
                              <a:latin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m:t>
                          </m:r>
                          <m:r>
                            <a:rPr lang="en-US" sz="2000" i="1">
                              <a:latin typeface="Cambria Math" panose="02040503050406030204" pitchFamily="18" charset="0"/>
                            </a:rPr>
                            <m:t>𝑑</m:t>
                          </m:r>
                        </m:e>
                        <m:sub>
                          <m:r>
                            <a:rPr lang="en-US" sz="2000" i="1">
                              <a:latin typeface="Cambria Math" panose="02040503050406030204" pitchFamily="18" charset="0"/>
                            </a:rPr>
                            <m:t>𝑒</m:t>
                          </m:r>
                        </m:sub>
                      </m:sSub>
                      <m:r>
                        <a:rPr lang="en-US" sz="2000" b="0" i="1" smtClean="0">
                          <a:latin typeface="Cambria Math" panose="02040503050406030204" pitchFamily="18" charset="0"/>
                        </a:rPr>
                        <m:t>−</m:t>
                      </m:r>
                      <m:r>
                        <a:rPr lang="en-US" sz="2000" b="0" i="1" smtClean="0">
                          <a:latin typeface="Cambria Math" panose="02040503050406030204" pitchFamily="18" charset="0"/>
                        </a:rPr>
                        <m:t>𝑐𝑜𝑠</m:t>
                      </m:r>
                      <m:r>
                        <a:rPr lang="en-US" sz="2000" i="1">
                          <a:latin typeface="Cambria Math" panose="02040503050406030204" pitchFamily="18" charset="0"/>
                          <a:ea typeface="Cambria Math" panose="02040503050406030204" pitchFamily="18" charset="0"/>
                        </a:rPr>
                        <m:t>𝜑</m:t>
                      </m:r>
                      <m:sSub>
                        <m:sSubPr>
                          <m:ctrlPr>
                            <a:rPr lang="en-US" sz="2000" i="1">
                              <a:latin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rPr>
                            <m:t>𝑑</m:t>
                          </m:r>
                        </m:e>
                        <m:sub>
                          <m:r>
                            <a:rPr lang="en-US" sz="2000" b="0" i="1" smtClean="0">
                              <a:latin typeface="Cambria Math" panose="02040503050406030204" pitchFamily="18" charset="0"/>
                            </a:rPr>
                            <m:t>𝑛</m:t>
                          </m:r>
                        </m:sub>
                      </m:sSub>
                    </m:oMath>
                  </m:oMathPara>
                </a14:m>
                <a:endParaRPr lang="en-US" sz="2000" dirty="0"/>
              </a:p>
            </p:txBody>
          </p:sp>
        </mc:Choice>
        <mc:Fallback xmlns="">
          <p:sp>
            <p:nvSpPr>
              <p:cNvPr id="56" name="Rectangle 55">
                <a:extLst>
                  <a:ext uri="{FF2B5EF4-FFF2-40B4-BE49-F238E27FC236}">
                    <a16:creationId xmlns:a16="http://schemas.microsoft.com/office/drawing/2014/main" id="{AD875B04-E7A3-45AF-99D1-3009C29938D6}"/>
                  </a:ext>
                </a:extLst>
              </p:cNvPr>
              <p:cNvSpPr>
                <a:spLocks noRot="1" noChangeAspect="1" noMove="1" noResize="1" noEditPoints="1" noAdjustHandles="1" noChangeArrowheads="1" noChangeShapeType="1" noTextEdit="1"/>
              </p:cNvSpPr>
              <p:nvPr/>
            </p:nvSpPr>
            <p:spPr>
              <a:xfrm>
                <a:off x="3054436" y="2501742"/>
                <a:ext cx="3308918" cy="400110"/>
              </a:xfrm>
              <a:prstGeom prst="rect">
                <a:avLst/>
              </a:prstGeom>
              <a:blipFill>
                <a:blip r:embed="rId8"/>
                <a:stretch>
                  <a:fillRect b="-10606"/>
                </a:stretch>
              </a:blipFill>
            </p:spPr>
            <p:txBody>
              <a:bodyPr/>
              <a:lstStyle/>
              <a:p>
                <a:r>
                  <a:rPr lang="en-DK">
                    <a:noFill/>
                  </a:rPr>
                  <a:t> </a:t>
                </a:r>
              </a:p>
            </p:txBody>
          </p:sp>
        </mc:Fallback>
      </mc:AlternateContent>
    </p:spTree>
    <p:extLst>
      <p:ext uri="{BB962C8B-B14F-4D97-AF65-F5344CB8AC3E}">
        <p14:creationId xmlns:p14="http://schemas.microsoft.com/office/powerpoint/2010/main" val="37990726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a:xfrm>
            <a:off x="609600" y="1295400"/>
            <a:ext cx="7850832" cy="838200"/>
          </a:xfrm>
        </p:spPr>
        <p:txBody>
          <a:bodyPr/>
          <a:lstStyle/>
          <a:p>
            <a:r>
              <a:rPr lang="da-DK"/>
              <a:t>Offset-tracking</a:t>
            </a:r>
            <a:endParaRPr lang="da-DK" dirty="0"/>
          </a:p>
        </p:txBody>
      </p:sp>
    </p:spTree>
    <p:custDataLst>
      <p:tags r:id="rId1"/>
    </p:custDataLst>
    <p:extLst>
      <p:ext uri="{BB962C8B-B14F-4D97-AF65-F5344CB8AC3E}">
        <p14:creationId xmlns:p14="http://schemas.microsoft.com/office/powerpoint/2010/main" val="62732188"/>
      </p:ext>
    </p:extLst>
  </p:cSld>
  <p:clrMapOvr>
    <a:masterClrMapping/>
  </p:clrMapOvr>
  <mc:AlternateContent xmlns:mc="http://schemas.openxmlformats.org/markup-compatibility/2006" xmlns:p14="http://schemas.microsoft.com/office/powerpoint/2010/main">
    <mc:Choice Requires="p14">
      <p:transition spd="slow" p14:dur="2000" advTm="10636"/>
    </mc:Choice>
    <mc:Fallback xmlns="">
      <p:transition spd="slow" advTm="10636"/>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088" y="472874"/>
            <a:ext cx="7772400" cy="487463"/>
          </a:xfrm>
        </p:spPr>
        <p:txBody>
          <a:bodyPr/>
          <a:lstStyle/>
          <a:p>
            <a:r>
              <a:rPr lang="en-US" dirty="0"/>
              <a:t>Our starting point in </a:t>
            </a:r>
            <a:r>
              <a:rPr lang="en-US"/>
              <a:t>this lecture</a:t>
            </a:r>
            <a:endParaRPr lang="en-US" dirty="0"/>
          </a:p>
        </p:txBody>
      </p:sp>
      <mc:AlternateContent xmlns:mc="http://schemas.openxmlformats.org/markup-compatibility/2006" xmlns:a14="http://schemas.microsoft.com/office/drawing/2010/main">
        <mc:Choice Requires="a14">
          <p:sp>
            <p:nvSpPr>
              <p:cNvPr id="7" name="Rectangle 6"/>
              <p:cNvSpPr/>
              <p:nvPr/>
            </p:nvSpPr>
            <p:spPr>
              <a:xfrm>
                <a:off x="463352" y="1796646"/>
                <a:ext cx="8064896" cy="71468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1800" i="1" smtClean="0">
                              <a:latin typeface="Cambria Math" panose="02040503050406030204" pitchFamily="18" charset="0"/>
                            </a:rPr>
                          </m:ctrlPr>
                        </m:sSubSupPr>
                        <m:e>
                          <m:r>
                            <a:rPr lang="en-US" sz="1800" b="0" i="1" smtClean="0">
                              <a:latin typeface="Cambria Math" panose="02040503050406030204" pitchFamily="18" charset="0"/>
                            </a:rPr>
                            <m:t>𝑠</m:t>
                          </m:r>
                        </m:e>
                        <m:sub>
                          <m:r>
                            <a:rPr lang="en-US" sz="1800" b="0" i="1" smtClean="0">
                              <a:latin typeface="Cambria Math" panose="02040503050406030204" pitchFamily="18" charset="0"/>
                            </a:rPr>
                            <m:t>𝑓𝑜𝑐</m:t>
                          </m:r>
                        </m:sub>
                        <m:sup/>
                      </m:sSubSup>
                      <m:d>
                        <m:dPr>
                          <m:ctrlPr>
                            <a:rPr lang="en-US" sz="1800" i="1">
                              <a:latin typeface="Cambria Math" panose="02040503050406030204" pitchFamily="18" charset="0"/>
                            </a:rPr>
                          </m:ctrlPr>
                        </m:dPr>
                        <m:e>
                          <m:r>
                            <a:rPr lang="en-US" sz="1800" i="1">
                              <a:latin typeface="Cambria Math" panose="02040503050406030204" pitchFamily="18" charset="0"/>
                            </a:rPr>
                            <m:t>𝜏</m:t>
                          </m:r>
                          <m:r>
                            <a:rPr lang="en-US" sz="1800" i="0">
                              <a:latin typeface="Cambria Math" panose="02040503050406030204" pitchFamily="18" charset="0"/>
                            </a:rPr>
                            <m:t>,</m:t>
                          </m:r>
                          <m:r>
                            <a:rPr lang="en-US" sz="1800" i="1">
                              <a:latin typeface="Cambria Math" panose="02040503050406030204" pitchFamily="18" charset="0"/>
                            </a:rPr>
                            <m:t>𝜂</m:t>
                          </m:r>
                        </m:e>
                      </m:d>
                      <m:r>
                        <a:rPr lang="en-US" sz="1800" i="0">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𝑝</m:t>
                          </m:r>
                        </m:e>
                        <m:sub>
                          <m:r>
                            <a:rPr lang="en-US" sz="1800" i="1">
                              <a:latin typeface="Cambria Math" panose="02040503050406030204" pitchFamily="18" charset="0"/>
                            </a:rPr>
                            <m:t>𝑟</m:t>
                          </m:r>
                        </m:sub>
                      </m:sSub>
                      <m:d>
                        <m:dPr>
                          <m:ctrlPr>
                            <a:rPr lang="en-US" sz="1800" i="1">
                              <a:latin typeface="Cambria Math" panose="02040503050406030204" pitchFamily="18" charset="0"/>
                            </a:rPr>
                          </m:ctrlPr>
                        </m:dPr>
                        <m:e>
                          <m:r>
                            <a:rPr lang="en-US" sz="1800" i="1">
                              <a:latin typeface="Cambria Math" panose="02040503050406030204" pitchFamily="18" charset="0"/>
                            </a:rPr>
                            <m:t>𝜏</m:t>
                          </m:r>
                          <m:r>
                            <a:rPr lang="en-US" sz="1800" i="0">
                              <a:latin typeface="Cambria Math" panose="02040503050406030204" pitchFamily="18" charset="0"/>
                            </a:rPr>
                            <m:t>−</m:t>
                          </m:r>
                          <m:f>
                            <m:fPr>
                              <m:type m:val="lin"/>
                              <m:ctrlPr>
                                <a:rPr lang="en-US" sz="1800" i="1">
                                  <a:latin typeface="Cambria Math" panose="02040503050406030204" pitchFamily="18" charset="0"/>
                                </a:rPr>
                              </m:ctrlPr>
                            </m:fPr>
                            <m:num>
                              <m:sSub>
                                <m:sSubPr>
                                  <m:ctrlPr>
                                    <a:rPr lang="en-US" sz="1800" i="1">
                                      <a:latin typeface="Cambria Math" panose="02040503050406030204" pitchFamily="18" charset="0"/>
                                    </a:rPr>
                                  </m:ctrlPr>
                                </m:sSubPr>
                                <m:e>
                                  <m:r>
                                    <a:rPr lang="en-US" sz="1800" i="0">
                                      <a:latin typeface="Cambria Math" panose="02040503050406030204" pitchFamily="18" charset="0"/>
                                    </a:rPr>
                                    <m:t>2</m:t>
                                  </m:r>
                                  <m:r>
                                    <a:rPr lang="en-US" sz="1800" i="1">
                                      <a:latin typeface="Cambria Math" panose="02040503050406030204" pitchFamily="18" charset="0"/>
                                    </a:rPr>
                                    <m:t>𝑅</m:t>
                                  </m:r>
                                </m:e>
                                <m:sub>
                                  <m:r>
                                    <a:rPr lang="en-US" sz="1800" b="0" i="0" smtClean="0">
                                      <a:latin typeface="Cambria Math" panose="02040503050406030204" pitchFamily="18" charset="0"/>
                                    </a:rPr>
                                    <m:t>0</m:t>
                                  </m:r>
                                </m:sub>
                              </m:sSub>
                            </m:num>
                            <m:den>
                              <m:r>
                                <a:rPr lang="en-US" sz="1800" i="1">
                                  <a:latin typeface="Cambria Math" panose="02040503050406030204" pitchFamily="18" charset="0"/>
                                </a:rPr>
                                <m:t>𝑐</m:t>
                              </m:r>
                            </m:den>
                          </m:f>
                        </m:e>
                      </m:d>
                      <m:sSub>
                        <m:sSubPr>
                          <m:ctrlPr>
                            <a:rPr lang="en-US" sz="1800" i="1">
                              <a:latin typeface="Cambria Math" panose="02040503050406030204" pitchFamily="18" charset="0"/>
                            </a:rPr>
                          </m:ctrlPr>
                        </m:sSubPr>
                        <m:e>
                          <m:r>
                            <a:rPr lang="en-US" sz="1800" i="0">
                              <a:latin typeface="Cambria Math" panose="02040503050406030204" pitchFamily="18" charset="0"/>
                            </a:rPr>
                            <m:t>∙</m:t>
                          </m:r>
                          <m:r>
                            <a:rPr lang="en-US" sz="1800" i="1">
                              <a:latin typeface="Cambria Math" panose="02040503050406030204" pitchFamily="18" charset="0"/>
                            </a:rPr>
                            <m:t>𝑝</m:t>
                          </m:r>
                        </m:e>
                        <m:sub>
                          <m:r>
                            <a:rPr lang="en-US" sz="1800" i="1">
                              <a:latin typeface="Cambria Math" panose="02040503050406030204" pitchFamily="18" charset="0"/>
                            </a:rPr>
                            <m:t>𝑎</m:t>
                          </m:r>
                        </m:sub>
                      </m:sSub>
                      <m:d>
                        <m:dPr>
                          <m:ctrlPr>
                            <a:rPr lang="en-US" sz="1800" i="1">
                              <a:latin typeface="Cambria Math" panose="02040503050406030204" pitchFamily="18" charset="0"/>
                            </a:rPr>
                          </m:ctrlPr>
                        </m:dPr>
                        <m:e>
                          <m:r>
                            <a:rPr lang="en-US" sz="1800" i="1">
                              <a:latin typeface="Cambria Math" panose="02040503050406030204" pitchFamily="18" charset="0"/>
                            </a:rPr>
                            <m:t>𝜂</m:t>
                          </m:r>
                          <m:r>
                            <a:rPr lang="en-US" sz="1800" i="0">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𝜂</m:t>
                              </m:r>
                            </m:e>
                            <m:sub>
                              <m:r>
                                <a:rPr lang="en-US" sz="1800" b="0" i="0" smtClean="0">
                                  <a:latin typeface="Cambria Math" panose="02040503050406030204" pitchFamily="18" charset="0"/>
                                </a:rPr>
                                <m:t>0</m:t>
                              </m:r>
                            </m:sub>
                          </m:sSub>
                        </m:e>
                      </m:d>
                      <m:r>
                        <a:rPr lang="en-US" sz="1800" i="0">
                          <a:latin typeface="Cambria Math" panose="02040503050406030204" pitchFamily="18" charset="0"/>
                        </a:rPr>
                        <m:t>∙</m:t>
                      </m:r>
                      <m:r>
                        <a:rPr lang="en-US" sz="1800" i="1">
                          <a:latin typeface="Cambria Math" panose="02040503050406030204" pitchFamily="18" charset="0"/>
                        </a:rPr>
                        <m:t>𝑒𝑥𝑝</m:t>
                      </m:r>
                      <m:d>
                        <m:dPr>
                          <m:ctrlPr>
                            <a:rPr lang="en-US" sz="1800" i="1">
                              <a:latin typeface="Cambria Math" panose="02040503050406030204" pitchFamily="18" charset="0"/>
                            </a:rPr>
                          </m:ctrlPr>
                        </m:dPr>
                        <m:e>
                          <m:r>
                            <a:rPr lang="en-US" sz="1800" i="0">
                              <a:latin typeface="Cambria Math" panose="02040503050406030204" pitchFamily="18" charset="0"/>
                            </a:rPr>
                            <m:t>−</m:t>
                          </m:r>
                          <m:r>
                            <a:rPr lang="en-US" sz="1800" i="1">
                              <a:latin typeface="Cambria Math" panose="02040503050406030204" pitchFamily="18" charset="0"/>
                            </a:rPr>
                            <m:t>𝑗</m:t>
                          </m:r>
                          <m:f>
                            <m:fPr>
                              <m:ctrlPr>
                                <a:rPr lang="en-US" sz="1800" i="1">
                                  <a:latin typeface="Cambria Math" panose="02040503050406030204" pitchFamily="18" charset="0"/>
                                </a:rPr>
                              </m:ctrlPr>
                            </m:fPr>
                            <m:num>
                              <m:r>
                                <a:rPr lang="en-US" sz="1800" i="0">
                                  <a:latin typeface="Cambria Math" panose="02040503050406030204" pitchFamily="18" charset="0"/>
                                </a:rPr>
                                <m:t>4</m:t>
                              </m:r>
                              <m:r>
                                <a:rPr lang="en-US" sz="1800" i="1">
                                  <a:latin typeface="Cambria Math" panose="02040503050406030204" pitchFamily="18" charset="0"/>
                                </a:rPr>
                                <m:t>𝜋</m:t>
                              </m:r>
                              <m:sSub>
                                <m:sSubPr>
                                  <m:ctrlPr>
                                    <a:rPr lang="en-US" sz="1800" i="1">
                                      <a:latin typeface="Cambria Math" panose="02040503050406030204" pitchFamily="18" charset="0"/>
                                    </a:rPr>
                                  </m:ctrlPr>
                                </m:sSubPr>
                                <m:e>
                                  <m:r>
                                    <a:rPr lang="en-US" sz="1800" i="1">
                                      <a:latin typeface="Cambria Math" panose="02040503050406030204" pitchFamily="18" charset="0"/>
                                    </a:rPr>
                                    <m:t>𝑅</m:t>
                                  </m:r>
                                </m:e>
                                <m:sub>
                                  <m:r>
                                    <a:rPr lang="en-US" sz="1800" b="0" i="0" smtClean="0">
                                      <a:latin typeface="Cambria Math" panose="02040503050406030204" pitchFamily="18" charset="0"/>
                                    </a:rPr>
                                    <m:t>0</m:t>
                                  </m:r>
                                </m:sub>
                              </m:sSub>
                            </m:num>
                            <m:den>
                              <m:r>
                                <a:rPr lang="en-US" sz="1800" i="1">
                                  <a:latin typeface="Cambria Math" panose="02040503050406030204" pitchFamily="18" charset="0"/>
                                </a:rPr>
                                <m:t>𝜆</m:t>
                              </m:r>
                            </m:den>
                          </m:f>
                        </m:e>
                      </m:d>
                      <m:r>
                        <a:rPr lang="en-US" sz="1800" i="0">
                          <a:latin typeface="Cambria Math" panose="02040503050406030204" pitchFamily="18" charset="0"/>
                        </a:rPr>
                        <m:t>∙</m:t>
                      </m:r>
                      <m:r>
                        <a:rPr lang="en-US" sz="1800" i="1">
                          <a:latin typeface="Cambria Math" panose="02040503050406030204" pitchFamily="18" charset="0"/>
                        </a:rPr>
                        <m:t>𝑒𝑥𝑝</m:t>
                      </m:r>
                      <m:d>
                        <m:dPr>
                          <m:ctrlPr>
                            <a:rPr lang="en-US" sz="1800" i="1">
                              <a:latin typeface="Cambria Math" panose="02040503050406030204" pitchFamily="18" charset="0"/>
                            </a:rPr>
                          </m:ctrlPr>
                        </m:dPr>
                        <m:e>
                          <m:r>
                            <a:rPr lang="en-US" sz="1800" i="1">
                              <a:latin typeface="Cambria Math" panose="02040503050406030204" pitchFamily="18" charset="0"/>
                            </a:rPr>
                            <m:t>𝑗</m:t>
                          </m:r>
                          <m:r>
                            <a:rPr lang="en-US" sz="1800" i="0">
                              <a:latin typeface="Cambria Math" panose="02040503050406030204" pitchFamily="18" charset="0"/>
                            </a:rPr>
                            <m:t>2</m:t>
                          </m:r>
                          <m:r>
                            <a:rPr lang="en-US" sz="1800" i="1">
                              <a:latin typeface="Cambria Math" panose="02040503050406030204" pitchFamily="18" charset="0"/>
                            </a:rPr>
                            <m:t>𝜋</m:t>
                          </m:r>
                          <m:sSub>
                            <m:sSubPr>
                              <m:ctrlPr>
                                <a:rPr lang="en-US" sz="1800" i="1">
                                  <a:latin typeface="Cambria Math" panose="02040503050406030204" pitchFamily="18" charset="0"/>
                                </a:rPr>
                              </m:ctrlPr>
                            </m:sSubPr>
                            <m:e>
                              <m:r>
                                <a:rPr lang="en-US" sz="1800" i="1">
                                  <a:latin typeface="Cambria Math" panose="02040503050406030204" pitchFamily="18" charset="0"/>
                                </a:rPr>
                                <m:t>𝑓</m:t>
                              </m:r>
                            </m:e>
                            <m:sub>
                              <m:sSub>
                                <m:sSubPr>
                                  <m:ctrlPr>
                                    <a:rPr lang="en-US" sz="1800" i="1">
                                      <a:latin typeface="Cambria Math" panose="02040503050406030204" pitchFamily="18" charset="0"/>
                                    </a:rPr>
                                  </m:ctrlPr>
                                </m:sSubPr>
                                <m:e>
                                  <m:r>
                                    <a:rPr lang="en-US" sz="1800" i="1">
                                      <a:latin typeface="Cambria Math" panose="02040503050406030204" pitchFamily="18" charset="0"/>
                                    </a:rPr>
                                    <m:t>𝜂</m:t>
                                  </m:r>
                                </m:e>
                                <m:sub>
                                  <m:r>
                                    <a:rPr lang="en-US" sz="1800" i="1">
                                      <a:latin typeface="Cambria Math" panose="02040503050406030204" pitchFamily="18" charset="0"/>
                                    </a:rPr>
                                    <m:t>𝑐</m:t>
                                  </m:r>
                                </m:sub>
                              </m:sSub>
                            </m:sub>
                          </m:sSub>
                          <m:d>
                            <m:dPr>
                              <m:ctrlPr>
                                <a:rPr lang="en-US" sz="1800" i="1">
                                  <a:latin typeface="Cambria Math" panose="02040503050406030204" pitchFamily="18" charset="0"/>
                                </a:rPr>
                              </m:ctrlPr>
                            </m:dPr>
                            <m:e>
                              <m:r>
                                <a:rPr lang="en-US" sz="1800" i="1">
                                  <a:latin typeface="Cambria Math" panose="02040503050406030204" pitchFamily="18" charset="0"/>
                                </a:rPr>
                                <m:t>𝜂</m:t>
                              </m:r>
                              <m:r>
                                <a:rPr lang="en-US" sz="1800" i="0">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𝜂</m:t>
                                  </m:r>
                                </m:e>
                                <m:sub>
                                  <m:r>
                                    <a:rPr lang="en-US" sz="1800" b="0" i="0" smtClean="0">
                                      <a:latin typeface="Cambria Math" panose="02040503050406030204" pitchFamily="18" charset="0"/>
                                    </a:rPr>
                                    <m:t>0</m:t>
                                  </m:r>
                                </m:sub>
                              </m:sSub>
                            </m:e>
                          </m:d>
                        </m:e>
                      </m:d>
                    </m:oMath>
                  </m:oMathPara>
                </a14:m>
                <a:endParaRPr lang="en-US" sz="1800" dirty="0"/>
              </a:p>
            </p:txBody>
          </p:sp>
        </mc:Choice>
        <mc:Fallback xmlns="">
          <p:sp>
            <p:nvSpPr>
              <p:cNvPr id="7" name="Rectangle 6"/>
              <p:cNvSpPr>
                <a:spLocks noRot="1" noChangeAspect="1" noMove="1" noResize="1" noEditPoints="1" noAdjustHandles="1" noChangeArrowheads="1" noChangeShapeType="1" noTextEdit="1"/>
              </p:cNvSpPr>
              <p:nvPr/>
            </p:nvSpPr>
            <p:spPr>
              <a:xfrm>
                <a:off x="463352" y="1796646"/>
                <a:ext cx="8064896" cy="714683"/>
              </a:xfrm>
              <a:prstGeom prst="rect">
                <a:avLst/>
              </a:prstGeom>
              <a:blipFill rotWithShape="0">
                <a:blip r:embed="rId3"/>
                <a:stretch>
                  <a:fillRect/>
                </a:stretch>
              </a:blipFill>
            </p:spPr>
            <p:txBody>
              <a:bodyPr/>
              <a:lstStyle/>
              <a:p>
                <a:r>
                  <a:rPr lang="en-US">
                    <a:noFill/>
                  </a:rPr>
                  <a:t> </a:t>
                </a:r>
              </a:p>
            </p:txBody>
          </p:sp>
        </mc:Fallback>
      </mc:AlternateContent>
      <p:sp>
        <p:nvSpPr>
          <p:cNvPr id="11" name="Rectangle 10"/>
          <p:cNvSpPr/>
          <p:nvPr/>
        </p:nvSpPr>
        <p:spPr>
          <a:xfrm>
            <a:off x="502272" y="1298793"/>
            <a:ext cx="7416824" cy="388696"/>
          </a:xfrm>
          <a:prstGeom prst="rect">
            <a:avLst/>
          </a:prstGeom>
        </p:spPr>
        <p:txBody>
          <a:bodyPr wrap="square">
            <a:spAutoFit/>
          </a:bodyPr>
          <a:lstStyle/>
          <a:p>
            <a:pPr marL="0" marR="0">
              <a:lnSpc>
                <a:spcPct val="107000"/>
              </a:lnSpc>
              <a:spcBef>
                <a:spcPts val="0"/>
              </a:spcBef>
              <a:spcAft>
                <a:spcPts val="800"/>
              </a:spcAft>
            </a:pPr>
            <a:r>
              <a:rPr lang="en-US" sz="1800" dirty="0">
                <a:latin typeface="Calibri" panose="020F0502020204030204" pitchFamily="34" charset="0"/>
                <a:ea typeface="Calibri" panose="020F0502020204030204" pitchFamily="34" charset="0"/>
                <a:cs typeface="Times New Roman" panose="02020603050405020304" pitchFamily="18" charset="0"/>
              </a:rPr>
              <a:t>In a focused SAR image a point target has the following signal: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1" name="Rectangle 30"/>
          <p:cNvSpPr/>
          <p:nvPr/>
        </p:nvSpPr>
        <p:spPr>
          <a:xfrm>
            <a:off x="467544" y="3762608"/>
            <a:ext cx="8307519" cy="2108911"/>
          </a:xfrm>
          <a:prstGeom prst="rect">
            <a:avLst/>
          </a:prstGeom>
        </p:spPr>
        <p:txBody>
          <a:bodyPr wrap="square">
            <a:spAutoFit/>
          </a:bodyPr>
          <a:lstStyle/>
          <a:p>
            <a:pPr marL="285750" marR="0" indent="-285750">
              <a:lnSpc>
                <a:spcPct val="107000"/>
              </a:lnSpc>
              <a:spcBef>
                <a:spcPts val="0"/>
              </a:spcBef>
              <a:spcAft>
                <a:spcPts val="800"/>
              </a:spcAft>
              <a:buFont typeface="Arial" panose="020B0604020202020204" pitchFamily="34" charset="0"/>
              <a:buChar char="•"/>
            </a:pPr>
            <a:r>
              <a:rPr lang="en-US" sz="2200" dirty="0">
                <a:latin typeface="Calibri" panose="020F0502020204030204" pitchFamily="34" charset="0"/>
                <a:ea typeface="Calibri" panose="020F0502020204030204" pitchFamily="34" charset="0"/>
                <a:cs typeface="Times New Roman" panose="02020603050405020304" pitchFamily="18" charset="0"/>
              </a:rPr>
              <a:t>Phase terms: exploited </a:t>
            </a:r>
            <a:r>
              <a:rPr lang="en-US" sz="2200">
                <a:latin typeface="Calibri" panose="020F0502020204030204" pitchFamily="34" charset="0"/>
                <a:ea typeface="Calibri" panose="020F0502020204030204" pitchFamily="34" charset="0"/>
                <a:cs typeface="Times New Roman" panose="02020603050405020304" pitchFamily="18" charset="0"/>
              </a:rPr>
              <a:t>by DInSAR.</a:t>
            </a:r>
            <a:endParaRPr lang="en-US" sz="2200" dirty="0">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2200" dirty="0">
                <a:latin typeface="Calibri" panose="020F0502020204030204" pitchFamily="34" charset="0"/>
                <a:ea typeface="Calibri" panose="020F0502020204030204" pitchFamily="34" charset="0"/>
                <a:cs typeface="Times New Roman" panose="02020603050405020304" pitchFamily="18" charset="0"/>
              </a:rPr>
              <a:t>Amplitude terms: exploited </a:t>
            </a:r>
            <a:r>
              <a:rPr lang="en-US" sz="2200">
                <a:latin typeface="Calibri" panose="020F0502020204030204" pitchFamily="34" charset="0"/>
                <a:ea typeface="Calibri" panose="020F0502020204030204" pitchFamily="34" charset="0"/>
                <a:cs typeface="Times New Roman" panose="02020603050405020304" pitchFamily="18" charset="0"/>
              </a:rPr>
              <a:t>by amplitude or intensity </a:t>
            </a:r>
            <a:r>
              <a:rPr lang="en-US" sz="2200" dirty="0">
                <a:latin typeface="Calibri" panose="020F0502020204030204" pitchFamily="34" charset="0"/>
                <a:ea typeface="Calibri" panose="020F0502020204030204" pitchFamily="34" charset="0"/>
                <a:cs typeface="Times New Roman" panose="02020603050405020304" pitchFamily="18" charset="0"/>
              </a:rPr>
              <a:t>offset tracking.</a:t>
            </a:r>
          </a:p>
          <a:p>
            <a:pPr marL="285750" marR="0" indent="-285750">
              <a:lnSpc>
                <a:spcPct val="107000"/>
              </a:lnSpc>
              <a:spcBef>
                <a:spcPts val="0"/>
              </a:spcBef>
              <a:spcAft>
                <a:spcPts val="800"/>
              </a:spcAft>
              <a:buFont typeface="Arial" panose="020B0604020202020204" pitchFamily="34" charset="0"/>
              <a:buChar char="•"/>
            </a:pPr>
            <a:r>
              <a:rPr lang="en-US" sz="2200" dirty="0">
                <a:latin typeface="Calibri" panose="020F0502020204030204" pitchFamily="34" charset="0"/>
                <a:ea typeface="Calibri" panose="020F0502020204030204" pitchFamily="34" charset="0"/>
                <a:cs typeface="Times New Roman" panose="02020603050405020304" pitchFamily="18" charset="0"/>
              </a:rPr>
              <a:t>But why bother, aren’t we already happy with what the phase-based methods can provide? Which limitations/drawbacks would we like to overcome?</a:t>
            </a:r>
          </a:p>
        </p:txBody>
      </p:sp>
      <p:sp>
        <p:nvSpPr>
          <p:cNvPr id="33" name="Left Brace 32"/>
          <p:cNvSpPr/>
          <p:nvPr/>
        </p:nvSpPr>
        <p:spPr bwMode="auto">
          <a:xfrm rot="16200000">
            <a:off x="2987824" y="1155984"/>
            <a:ext cx="360040" cy="2808312"/>
          </a:xfrm>
          <a:prstGeom prst="leftBrace">
            <a:avLst/>
          </a:prstGeom>
          <a:noFill/>
          <a:ln w="9525" cap="flat" cmpd="sng" algn="ctr">
            <a:solidFill>
              <a:srgbClr val="FF6600"/>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34" name="Left Brace 33"/>
          <p:cNvSpPr/>
          <p:nvPr/>
        </p:nvSpPr>
        <p:spPr bwMode="auto">
          <a:xfrm rot="16200000">
            <a:off x="6348360" y="726032"/>
            <a:ext cx="360040" cy="3668216"/>
          </a:xfrm>
          <a:prstGeom prst="leftBrace">
            <a:avLst/>
          </a:prstGeom>
          <a:noFill/>
          <a:ln w="9525" cap="flat" cmpd="sng" algn="ctr">
            <a:solidFill>
              <a:srgbClr val="FF6600"/>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47" name="TextBox 46"/>
          <p:cNvSpPr txBox="1"/>
          <p:nvPr/>
        </p:nvSpPr>
        <p:spPr>
          <a:xfrm>
            <a:off x="2555776" y="2802414"/>
            <a:ext cx="1224136" cy="338554"/>
          </a:xfrm>
          <a:prstGeom prst="rect">
            <a:avLst/>
          </a:prstGeom>
          <a:solidFill>
            <a:schemeClr val="bg1"/>
          </a:solidFill>
          <a:ln>
            <a:solidFill>
              <a:schemeClr val="tx1"/>
            </a:solidFill>
          </a:ln>
        </p:spPr>
        <p:txBody>
          <a:bodyPr wrap="square" rtlCol="0">
            <a:spAutoFit/>
          </a:bodyPr>
          <a:lstStyle/>
          <a:p>
            <a:r>
              <a:rPr lang="da-DK" dirty="0"/>
              <a:t>Amplitude</a:t>
            </a:r>
            <a:endParaRPr lang="en-US" dirty="0"/>
          </a:p>
        </p:txBody>
      </p:sp>
      <p:sp>
        <p:nvSpPr>
          <p:cNvPr id="48" name="TextBox 47"/>
          <p:cNvSpPr txBox="1"/>
          <p:nvPr/>
        </p:nvSpPr>
        <p:spPr>
          <a:xfrm>
            <a:off x="6120416" y="2802414"/>
            <a:ext cx="815928" cy="338554"/>
          </a:xfrm>
          <a:prstGeom prst="rect">
            <a:avLst/>
          </a:prstGeom>
          <a:solidFill>
            <a:schemeClr val="bg1"/>
          </a:solidFill>
          <a:ln>
            <a:solidFill>
              <a:schemeClr val="tx1"/>
            </a:solidFill>
          </a:ln>
        </p:spPr>
        <p:txBody>
          <a:bodyPr wrap="square" rtlCol="0">
            <a:spAutoFit/>
          </a:bodyPr>
          <a:lstStyle/>
          <a:p>
            <a:r>
              <a:rPr lang="da-DK" dirty="0" err="1"/>
              <a:t>Phase</a:t>
            </a:r>
            <a:endParaRPr lang="en-US" dirty="0"/>
          </a:p>
        </p:txBody>
      </p:sp>
      <p:sp>
        <p:nvSpPr>
          <p:cNvPr id="59" name="Oval 58"/>
          <p:cNvSpPr/>
          <p:nvPr/>
        </p:nvSpPr>
        <p:spPr bwMode="auto">
          <a:xfrm>
            <a:off x="1066469" y="2020818"/>
            <a:ext cx="360040" cy="306111"/>
          </a:xfrm>
          <a:prstGeom prst="ellipse">
            <a:avLst/>
          </a:prstGeom>
          <a:noFill/>
          <a:ln w="9525" cap="flat" cmpd="sng" algn="ctr">
            <a:solidFill>
              <a:srgbClr val="FF6600"/>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60" name="TextBox 59"/>
          <p:cNvSpPr txBox="1"/>
          <p:nvPr/>
        </p:nvSpPr>
        <p:spPr>
          <a:xfrm>
            <a:off x="24563" y="2469817"/>
            <a:ext cx="1837545" cy="646331"/>
          </a:xfrm>
          <a:prstGeom prst="rect">
            <a:avLst/>
          </a:prstGeom>
          <a:noFill/>
        </p:spPr>
        <p:txBody>
          <a:bodyPr wrap="square" rtlCol="0">
            <a:spAutoFit/>
          </a:bodyPr>
          <a:lstStyle/>
          <a:p>
            <a:r>
              <a:rPr lang="en-US" sz="1200" dirty="0"/>
              <a:t>Slant-range and azimuth time variables</a:t>
            </a:r>
          </a:p>
        </p:txBody>
      </p:sp>
      <p:cxnSp>
        <p:nvCxnSpPr>
          <p:cNvPr id="62" name="Straight Arrow Connector 61"/>
          <p:cNvCxnSpPr>
            <a:stCxn id="59" idx="3"/>
          </p:cNvCxnSpPr>
          <p:nvPr/>
        </p:nvCxnSpPr>
        <p:spPr bwMode="auto">
          <a:xfrm flipH="1">
            <a:off x="827584" y="2282100"/>
            <a:ext cx="291612" cy="229229"/>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1422443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570" y="188640"/>
            <a:ext cx="7772400" cy="683096"/>
          </a:xfrm>
        </p:spPr>
        <p:txBody>
          <a:bodyPr/>
          <a:lstStyle/>
          <a:p>
            <a:r>
              <a:rPr lang="en-US" dirty="0"/>
              <a:t>Intensity tracking concept</a:t>
            </a:r>
          </a:p>
        </p:txBody>
      </p:sp>
      <p:sp>
        <p:nvSpPr>
          <p:cNvPr id="4" name="Slide Number Placeholder 3"/>
          <p:cNvSpPr>
            <a:spLocks noGrp="1"/>
          </p:cNvSpPr>
          <p:nvPr>
            <p:ph type="sldNum" sz="quarter" idx="12"/>
          </p:nvPr>
        </p:nvSpPr>
        <p:spPr/>
        <p:txBody>
          <a:bodyPr/>
          <a:lstStyle/>
          <a:p>
            <a:fld id="{103EA872-A674-449B-A120-B97244F8E91D}" type="slidenum">
              <a:rPr lang="da-DK" smtClean="0"/>
              <a:pPr/>
              <a:t>55</a:t>
            </a:fld>
            <a:endParaRPr lang="da-DK" dirty="0"/>
          </a:p>
        </p:txBody>
      </p:sp>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12988" t="16237" r="9839" b="10365"/>
          <a:stretch/>
        </p:blipFill>
        <p:spPr>
          <a:xfrm>
            <a:off x="3123" y="1412776"/>
            <a:ext cx="9146275" cy="4666584"/>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8460" y="3978086"/>
            <a:ext cx="3086440" cy="2119417"/>
          </a:xfrm>
          <a:prstGeom prst="rect">
            <a:avLst/>
          </a:prstGeom>
        </p:spPr>
      </p:pic>
      <p:sp>
        <p:nvSpPr>
          <p:cNvPr id="15" name="TextBox 14"/>
          <p:cNvSpPr txBox="1"/>
          <p:nvPr/>
        </p:nvSpPr>
        <p:spPr>
          <a:xfrm>
            <a:off x="-2282" y="1412776"/>
            <a:ext cx="3471012" cy="338554"/>
          </a:xfrm>
          <a:prstGeom prst="rect">
            <a:avLst/>
          </a:prstGeom>
          <a:solidFill>
            <a:schemeClr val="bg1"/>
          </a:solidFill>
        </p:spPr>
        <p:txBody>
          <a:bodyPr wrap="square" rtlCol="0">
            <a:spAutoFit/>
          </a:bodyPr>
          <a:lstStyle/>
          <a:p>
            <a:r>
              <a:rPr lang="en-US" b="1" dirty="0"/>
              <a:t>Rink </a:t>
            </a:r>
            <a:r>
              <a:rPr lang="en-US" b="1" dirty="0" err="1"/>
              <a:t>Isbræ</a:t>
            </a:r>
            <a:r>
              <a:rPr lang="en-US" b="1" dirty="0"/>
              <a:t>, West Greenland</a:t>
            </a:r>
          </a:p>
        </p:txBody>
      </p:sp>
      <p:sp>
        <p:nvSpPr>
          <p:cNvPr id="16" name="TextBox 15"/>
          <p:cNvSpPr txBox="1"/>
          <p:nvPr/>
        </p:nvSpPr>
        <p:spPr>
          <a:xfrm>
            <a:off x="7331454" y="1412776"/>
            <a:ext cx="1800201" cy="584775"/>
          </a:xfrm>
          <a:prstGeom prst="rect">
            <a:avLst/>
          </a:prstGeom>
          <a:solidFill>
            <a:schemeClr val="bg1"/>
          </a:solidFill>
          <a:ln>
            <a:solidFill>
              <a:schemeClr val="tx1"/>
            </a:solidFill>
          </a:ln>
        </p:spPr>
        <p:txBody>
          <a:bodyPr wrap="square" rtlCol="0">
            <a:spAutoFit/>
          </a:bodyPr>
          <a:lstStyle/>
          <a:p>
            <a:r>
              <a:rPr lang="en-US" dirty="0"/>
              <a:t>ALOS PALSAR, Nov 20</a:t>
            </a:r>
            <a:r>
              <a:rPr lang="en-US" baseline="30000" dirty="0"/>
              <a:t>th</a:t>
            </a:r>
            <a:r>
              <a:rPr lang="en-US" dirty="0"/>
              <a:t>, 2009</a:t>
            </a:r>
          </a:p>
        </p:txBody>
      </p:sp>
    </p:spTree>
    <p:extLst>
      <p:ext uri="{BB962C8B-B14F-4D97-AF65-F5344CB8AC3E}">
        <p14:creationId xmlns:p14="http://schemas.microsoft.com/office/powerpoint/2010/main" val="16641219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3EA872-A674-449B-A120-B97244F8E91D}" type="slidenum">
              <a:rPr lang="da-DK" smtClean="0"/>
              <a:pPr/>
              <a:t>56</a:t>
            </a:fld>
            <a:endParaRPr lang="da-DK" dirty="0"/>
          </a:p>
        </p:txBody>
      </p:sp>
      <p:sp>
        <p:nvSpPr>
          <p:cNvPr id="12" name="Title 1"/>
          <p:cNvSpPr>
            <a:spLocks noGrp="1"/>
          </p:cNvSpPr>
          <p:nvPr>
            <p:ph type="title"/>
          </p:nvPr>
        </p:nvSpPr>
        <p:spPr>
          <a:xfrm>
            <a:off x="440570" y="188640"/>
            <a:ext cx="7772400" cy="683096"/>
          </a:xfrm>
        </p:spPr>
        <p:txBody>
          <a:bodyPr/>
          <a:lstStyle/>
          <a:p>
            <a:r>
              <a:rPr lang="en-US" dirty="0"/>
              <a:t>Intensity tracking concept</a:t>
            </a:r>
          </a:p>
        </p:txBody>
      </p: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l="12988" t="16237" r="9839" b="10365"/>
          <a:stretch/>
        </p:blipFill>
        <p:spPr>
          <a:xfrm>
            <a:off x="-2275" y="1412776"/>
            <a:ext cx="9146275" cy="4666584"/>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8460" y="3978086"/>
            <a:ext cx="3086440" cy="2119417"/>
          </a:xfrm>
          <a:prstGeom prst="rect">
            <a:avLst/>
          </a:prstGeom>
        </p:spPr>
      </p:pic>
      <p:sp>
        <p:nvSpPr>
          <p:cNvPr id="17" name="TextBox 16"/>
          <p:cNvSpPr txBox="1"/>
          <p:nvPr/>
        </p:nvSpPr>
        <p:spPr>
          <a:xfrm>
            <a:off x="771" y="1412776"/>
            <a:ext cx="3384376" cy="338554"/>
          </a:xfrm>
          <a:prstGeom prst="rect">
            <a:avLst/>
          </a:prstGeom>
          <a:solidFill>
            <a:schemeClr val="bg1"/>
          </a:solidFill>
        </p:spPr>
        <p:txBody>
          <a:bodyPr wrap="square" rtlCol="0">
            <a:spAutoFit/>
          </a:bodyPr>
          <a:lstStyle/>
          <a:p>
            <a:r>
              <a:rPr lang="en-US" b="1" dirty="0"/>
              <a:t>… same place 46 days later</a:t>
            </a:r>
          </a:p>
        </p:txBody>
      </p:sp>
      <p:sp>
        <p:nvSpPr>
          <p:cNvPr id="18" name="TextBox 17"/>
          <p:cNvSpPr txBox="1"/>
          <p:nvPr/>
        </p:nvSpPr>
        <p:spPr>
          <a:xfrm>
            <a:off x="7331454" y="1404065"/>
            <a:ext cx="1800201" cy="584775"/>
          </a:xfrm>
          <a:prstGeom prst="rect">
            <a:avLst/>
          </a:prstGeom>
          <a:solidFill>
            <a:schemeClr val="bg1"/>
          </a:solidFill>
          <a:ln>
            <a:solidFill>
              <a:schemeClr val="tx1"/>
            </a:solidFill>
          </a:ln>
        </p:spPr>
        <p:txBody>
          <a:bodyPr wrap="square" rtlCol="0">
            <a:spAutoFit/>
          </a:bodyPr>
          <a:lstStyle/>
          <a:p>
            <a:r>
              <a:rPr lang="en-US" dirty="0"/>
              <a:t>ALOS PALSAR, Jan 5</a:t>
            </a:r>
            <a:r>
              <a:rPr lang="en-US" baseline="30000" dirty="0"/>
              <a:t>th</a:t>
            </a:r>
            <a:r>
              <a:rPr lang="en-US" dirty="0"/>
              <a:t>, 2010</a:t>
            </a:r>
          </a:p>
        </p:txBody>
      </p:sp>
    </p:spTree>
    <p:extLst>
      <p:ext uri="{BB962C8B-B14F-4D97-AF65-F5344CB8AC3E}">
        <p14:creationId xmlns:p14="http://schemas.microsoft.com/office/powerpoint/2010/main" val="19093618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570" y="188640"/>
            <a:ext cx="7772400" cy="683096"/>
          </a:xfrm>
        </p:spPr>
        <p:txBody>
          <a:bodyPr/>
          <a:lstStyle/>
          <a:p>
            <a:r>
              <a:rPr lang="en-US" dirty="0"/>
              <a:t>Interferometric coherence</a:t>
            </a:r>
          </a:p>
        </p:txBody>
      </p:sp>
      <p:sp>
        <p:nvSpPr>
          <p:cNvPr id="4" name="Slide Number Placeholder 3"/>
          <p:cNvSpPr>
            <a:spLocks noGrp="1"/>
          </p:cNvSpPr>
          <p:nvPr>
            <p:ph type="sldNum" sz="quarter" idx="12"/>
          </p:nvPr>
        </p:nvSpPr>
        <p:spPr/>
        <p:txBody>
          <a:bodyPr/>
          <a:lstStyle/>
          <a:p>
            <a:fld id="{103EA872-A674-449B-A120-B97244F8E91D}" type="slidenum">
              <a:rPr lang="da-DK" smtClean="0"/>
              <a:pPr/>
              <a:t>57</a:t>
            </a:fld>
            <a:endParaRPr lang="da-DK" dirty="0"/>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2988" t="16237" r="9839" b="10365"/>
          <a:stretch/>
        </p:blipFill>
        <p:spPr>
          <a:xfrm>
            <a:off x="-13850" y="1412776"/>
            <a:ext cx="9146275" cy="4666584"/>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8190" y="1412776"/>
            <a:ext cx="424235" cy="4666584"/>
          </a:xfrm>
          <a:prstGeom prst="rect">
            <a:avLst/>
          </a:prstGeom>
        </p:spPr>
      </p:pic>
      <p:sp>
        <p:nvSpPr>
          <p:cNvPr id="9" name="TextBox 8"/>
          <p:cNvSpPr txBox="1"/>
          <p:nvPr/>
        </p:nvSpPr>
        <p:spPr>
          <a:xfrm>
            <a:off x="0" y="1412776"/>
            <a:ext cx="2483768" cy="338554"/>
          </a:xfrm>
          <a:prstGeom prst="rect">
            <a:avLst/>
          </a:prstGeom>
          <a:solidFill>
            <a:schemeClr val="bg1"/>
          </a:solidFill>
          <a:ln>
            <a:solidFill>
              <a:schemeClr val="tx1"/>
            </a:solidFill>
          </a:ln>
        </p:spPr>
        <p:txBody>
          <a:bodyPr wrap="square" rtlCol="0">
            <a:spAutoFit/>
          </a:bodyPr>
          <a:lstStyle/>
          <a:p>
            <a:r>
              <a:rPr lang="en-US" dirty="0"/>
              <a:t>20091120 - 20100105</a:t>
            </a:r>
          </a:p>
        </p:txBody>
      </p:sp>
    </p:spTree>
    <p:extLst>
      <p:ext uri="{BB962C8B-B14F-4D97-AF65-F5344CB8AC3E}">
        <p14:creationId xmlns:p14="http://schemas.microsoft.com/office/powerpoint/2010/main" val="4068281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we can (hope to) track: features and speckle</a:t>
            </a:r>
          </a:p>
        </p:txBody>
      </p:sp>
      <p:sp>
        <p:nvSpPr>
          <p:cNvPr id="4" name="Slide Number Placeholder 3"/>
          <p:cNvSpPr>
            <a:spLocks noGrp="1"/>
          </p:cNvSpPr>
          <p:nvPr>
            <p:ph type="sldNum" sz="quarter" idx="12"/>
          </p:nvPr>
        </p:nvSpPr>
        <p:spPr/>
        <p:txBody>
          <a:bodyPr/>
          <a:lstStyle/>
          <a:p>
            <a:fld id="{103EA872-A674-449B-A120-B97244F8E91D}" type="slidenum">
              <a:rPr lang="da-DK" smtClean="0"/>
              <a:pPr/>
              <a:t>58</a:t>
            </a:fld>
            <a:endParaRPr lang="da-DK"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 b="33807"/>
          <a:stretch/>
        </p:blipFill>
        <p:spPr>
          <a:xfrm>
            <a:off x="609600" y="1966399"/>
            <a:ext cx="3890392" cy="1318585"/>
          </a:xfrm>
          <a:prstGeom prst="rect">
            <a:avLst/>
          </a:prstGeom>
          <a:ln>
            <a:solidFill>
              <a:schemeClr val="tx1"/>
            </a:solidFill>
          </a:ln>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b="34130"/>
          <a:stretch/>
        </p:blipFill>
        <p:spPr>
          <a:xfrm>
            <a:off x="586154" y="4293096"/>
            <a:ext cx="3909646" cy="1320488"/>
          </a:xfrm>
          <a:prstGeom prst="rect">
            <a:avLst/>
          </a:prstGeom>
          <a:ln>
            <a:solidFill>
              <a:schemeClr val="tx1"/>
            </a:solidFill>
          </a:ln>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b="34081"/>
          <a:stretch/>
        </p:blipFill>
        <p:spPr>
          <a:xfrm>
            <a:off x="4788024" y="2381368"/>
            <a:ext cx="3909646" cy="1335664"/>
          </a:xfrm>
          <a:prstGeom prst="rect">
            <a:avLst/>
          </a:prstGeom>
          <a:ln>
            <a:solidFill>
              <a:schemeClr val="tx1"/>
            </a:solidFill>
          </a:ln>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88024" y="4725144"/>
            <a:ext cx="3920216" cy="1335959"/>
          </a:xfrm>
          <a:prstGeom prst="rect">
            <a:avLst/>
          </a:prstGeom>
          <a:ln>
            <a:solidFill>
              <a:schemeClr val="tx1"/>
            </a:solidFill>
          </a:ln>
        </p:spPr>
      </p:pic>
      <p:sp>
        <p:nvSpPr>
          <p:cNvPr id="9" name="TextBox 8"/>
          <p:cNvSpPr txBox="1"/>
          <p:nvPr/>
        </p:nvSpPr>
        <p:spPr>
          <a:xfrm>
            <a:off x="4697876" y="1943800"/>
            <a:ext cx="3909646" cy="338554"/>
          </a:xfrm>
          <a:prstGeom prst="rect">
            <a:avLst/>
          </a:prstGeom>
          <a:noFill/>
        </p:spPr>
        <p:txBody>
          <a:bodyPr wrap="square" rtlCol="0">
            <a:spAutoFit/>
          </a:bodyPr>
          <a:lstStyle/>
          <a:p>
            <a:r>
              <a:rPr lang="en-US" dirty="0"/>
              <a:t>Glacier tongue</a:t>
            </a:r>
          </a:p>
        </p:txBody>
      </p:sp>
      <p:sp>
        <p:nvSpPr>
          <p:cNvPr id="10" name="TextBox 9"/>
          <p:cNvSpPr txBox="1"/>
          <p:nvPr/>
        </p:nvSpPr>
        <p:spPr>
          <a:xfrm>
            <a:off x="621175" y="2946430"/>
            <a:ext cx="648072" cy="338554"/>
          </a:xfrm>
          <a:prstGeom prst="rect">
            <a:avLst/>
          </a:prstGeom>
          <a:solidFill>
            <a:schemeClr val="bg1"/>
          </a:solidFill>
        </p:spPr>
        <p:txBody>
          <a:bodyPr wrap="square" rtlCol="0">
            <a:spAutoFit/>
          </a:bodyPr>
          <a:lstStyle/>
          <a:p>
            <a:r>
              <a:rPr lang="en-US" dirty="0"/>
              <a:t>SAR</a:t>
            </a:r>
          </a:p>
        </p:txBody>
      </p:sp>
      <p:sp>
        <p:nvSpPr>
          <p:cNvPr id="11" name="TextBox 10"/>
          <p:cNvSpPr txBox="1"/>
          <p:nvPr/>
        </p:nvSpPr>
        <p:spPr>
          <a:xfrm>
            <a:off x="4788024" y="3378478"/>
            <a:ext cx="936104" cy="338554"/>
          </a:xfrm>
          <a:prstGeom prst="rect">
            <a:avLst/>
          </a:prstGeom>
          <a:solidFill>
            <a:schemeClr val="bg1"/>
          </a:solidFill>
        </p:spPr>
        <p:txBody>
          <a:bodyPr wrap="square" rtlCol="0">
            <a:spAutoFit/>
          </a:bodyPr>
          <a:lstStyle/>
          <a:p>
            <a:r>
              <a:rPr lang="en-US" dirty="0"/>
              <a:t>Optical</a:t>
            </a:r>
          </a:p>
        </p:txBody>
      </p:sp>
      <p:sp>
        <p:nvSpPr>
          <p:cNvPr id="12" name="TextBox 11"/>
          <p:cNvSpPr txBox="1"/>
          <p:nvPr/>
        </p:nvSpPr>
        <p:spPr>
          <a:xfrm>
            <a:off x="4716016" y="4242574"/>
            <a:ext cx="3909646" cy="338554"/>
          </a:xfrm>
          <a:prstGeom prst="rect">
            <a:avLst/>
          </a:prstGeom>
          <a:noFill/>
        </p:spPr>
        <p:txBody>
          <a:bodyPr wrap="square" rtlCol="0">
            <a:spAutoFit/>
          </a:bodyPr>
          <a:lstStyle/>
          <a:p>
            <a:r>
              <a:rPr lang="en-US" dirty="0"/>
              <a:t>Ice sheet</a:t>
            </a:r>
          </a:p>
        </p:txBody>
      </p:sp>
      <p:sp>
        <p:nvSpPr>
          <p:cNvPr id="13" name="TextBox 12"/>
          <p:cNvSpPr txBox="1"/>
          <p:nvPr/>
        </p:nvSpPr>
        <p:spPr>
          <a:xfrm>
            <a:off x="585852" y="5278058"/>
            <a:ext cx="648072" cy="338554"/>
          </a:xfrm>
          <a:prstGeom prst="rect">
            <a:avLst/>
          </a:prstGeom>
          <a:solidFill>
            <a:schemeClr val="bg1"/>
          </a:solidFill>
        </p:spPr>
        <p:txBody>
          <a:bodyPr wrap="square" rtlCol="0">
            <a:spAutoFit/>
          </a:bodyPr>
          <a:lstStyle/>
          <a:p>
            <a:r>
              <a:rPr lang="en-US" dirty="0"/>
              <a:t>SAR</a:t>
            </a:r>
          </a:p>
        </p:txBody>
      </p:sp>
      <p:sp>
        <p:nvSpPr>
          <p:cNvPr id="14" name="TextBox 13"/>
          <p:cNvSpPr txBox="1"/>
          <p:nvPr/>
        </p:nvSpPr>
        <p:spPr>
          <a:xfrm>
            <a:off x="4799001" y="5710106"/>
            <a:ext cx="936104" cy="338554"/>
          </a:xfrm>
          <a:prstGeom prst="rect">
            <a:avLst/>
          </a:prstGeom>
          <a:solidFill>
            <a:schemeClr val="bg1"/>
          </a:solidFill>
        </p:spPr>
        <p:txBody>
          <a:bodyPr wrap="square" rtlCol="0">
            <a:spAutoFit/>
          </a:bodyPr>
          <a:lstStyle/>
          <a:p>
            <a:r>
              <a:rPr lang="en-US" dirty="0"/>
              <a:t>Optical</a:t>
            </a:r>
          </a:p>
        </p:txBody>
      </p:sp>
    </p:spTree>
    <p:extLst>
      <p:ext uri="{BB962C8B-B14F-4D97-AF65-F5344CB8AC3E}">
        <p14:creationId xmlns:p14="http://schemas.microsoft.com/office/powerpoint/2010/main" val="32212699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99392"/>
            <a:ext cx="7772400" cy="1143000"/>
          </a:xfrm>
        </p:spPr>
        <p:txBody>
          <a:bodyPr/>
          <a:lstStyle/>
          <a:p>
            <a:r>
              <a:rPr lang="en-US" dirty="0"/>
              <a:t>Radar speckle</a:t>
            </a:r>
          </a:p>
        </p:txBody>
      </p:sp>
      <p:sp>
        <p:nvSpPr>
          <p:cNvPr id="4" name="Slide Number Placeholder 3"/>
          <p:cNvSpPr>
            <a:spLocks noGrp="1"/>
          </p:cNvSpPr>
          <p:nvPr>
            <p:ph type="sldNum" sz="quarter" idx="12"/>
          </p:nvPr>
        </p:nvSpPr>
        <p:spPr/>
        <p:txBody>
          <a:bodyPr/>
          <a:lstStyle/>
          <a:p>
            <a:fld id="{103EA872-A674-449B-A120-B97244F8E91D}" type="slidenum">
              <a:rPr lang="da-DK" smtClean="0"/>
              <a:pPr/>
              <a:t>59</a:t>
            </a:fld>
            <a:endParaRPr lang="da-DK"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435" y="1268760"/>
            <a:ext cx="2836905" cy="1662129"/>
          </a:xfrm>
          <a:prstGeom prst="rect">
            <a:avLst/>
          </a:prstGeom>
        </p:spPr>
      </p:pic>
      <p:sp>
        <p:nvSpPr>
          <p:cNvPr id="11" name="TextBox 10"/>
          <p:cNvSpPr txBox="1"/>
          <p:nvPr/>
        </p:nvSpPr>
        <p:spPr>
          <a:xfrm>
            <a:off x="323528" y="3144702"/>
            <a:ext cx="4172272" cy="2308324"/>
          </a:xfrm>
          <a:prstGeom prst="rect">
            <a:avLst/>
          </a:prstGeom>
          <a:noFill/>
        </p:spPr>
        <p:txBody>
          <a:bodyPr wrap="square" rtlCol="0">
            <a:spAutoFit/>
          </a:bodyPr>
          <a:lstStyle/>
          <a:p>
            <a:pPr marL="285750" indent="-285750">
              <a:buFont typeface="Arial" panose="020B0604020202020204" pitchFamily="34" charset="0"/>
              <a:buChar char="•"/>
            </a:pPr>
            <a:r>
              <a:rPr lang="en-US" dirty="0"/>
              <a:t>Due to the coherent sum of contributions from resolution cell elements</a:t>
            </a:r>
          </a:p>
          <a:p>
            <a:pPr marL="285750" indent="-285750">
              <a:buFont typeface="Arial" panose="020B0604020202020204" pitchFamily="34" charset="0"/>
              <a:buChar char="•"/>
            </a:pPr>
            <a:r>
              <a:rPr lang="en-US" dirty="0"/>
              <a:t>Causes “salt and pepper” amplitude even for areas of homogeneous backscatter</a:t>
            </a:r>
          </a:p>
          <a:p>
            <a:pPr marL="285750" indent="-285750">
              <a:buFont typeface="Arial" panose="020B0604020202020204" pitchFamily="34" charset="0"/>
              <a:buChar char="•"/>
            </a:pPr>
            <a:r>
              <a:rPr lang="en-US" dirty="0"/>
              <a:t>Causes phase of distributed </a:t>
            </a:r>
            <a:r>
              <a:rPr lang="en-US" dirty="0" err="1"/>
              <a:t>scatterers</a:t>
            </a:r>
            <a:r>
              <a:rPr lang="en-US" dirty="0"/>
              <a:t> to be random</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5800" y="1231565"/>
            <a:ext cx="4648200" cy="4194095"/>
          </a:xfrm>
          <a:prstGeom prst="rect">
            <a:avLst/>
          </a:prstGeom>
        </p:spPr>
      </p:pic>
      <p:sp>
        <p:nvSpPr>
          <p:cNvPr id="14" name="TextBox 13"/>
          <p:cNvSpPr txBox="1"/>
          <p:nvPr/>
        </p:nvSpPr>
        <p:spPr>
          <a:xfrm>
            <a:off x="4860032" y="5425660"/>
            <a:ext cx="4104456" cy="584775"/>
          </a:xfrm>
          <a:prstGeom prst="rect">
            <a:avLst/>
          </a:prstGeom>
          <a:noFill/>
        </p:spPr>
        <p:txBody>
          <a:bodyPr wrap="square" rtlCol="0">
            <a:spAutoFit/>
          </a:bodyPr>
          <a:lstStyle/>
          <a:p>
            <a:pPr algn="ctr"/>
            <a:r>
              <a:rPr lang="en-US" dirty="0"/>
              <a:t>ERS-1, </a:t>
            </a:r>
            <a:r>
              <a:rPr lang="en-US" dirty="0" err="1"/>
              <a:t>Storstrømmen</a:t>
            </a:r>
            <a:r>
              <a:rPr lang="en-US" dirty="0"/>
              <a:t>, Greenland   (full resolution focused image)</a:t>
            </a:r>
          </a:p>
        </p:txBody>
      </p:sp>
    </p:spTree>
    <p:extLst>
      <p:ext uri="{BB962C8B-B14F-4D97-AF65-F5344CB8AC3E}">
        <p14:creationId xmlns:p14="http://schemas.microsoft.com/office/powerpoint/2010/main" val="28691927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8628" y="793733"/>
            <a:ext cx="7772400" cy="537399"/>
          </a:xfrm>
        </p:spPr>
        <p:txBody>
          <a:bodyPr/>
          <a:lstStyle/>
          <a:p>
            <a:r>
              <a:rPr lang="en-US" dirty="0"/>
              <a:t>SAR sensitivity to motion: image phase</a:t>
            </a:r>
          </a:p>
        </p:txBody>
      </p:sp>
      <p:sp>
        <p:nvSpPr>
          <p:cNvPr id="4" name="Slide Number Placeholder 3"/>
          <p:cNvSpPr>
            <a:spLocks noGrp="1"/>
          </p:cNvSpPr>
          <p:nvPr>
            <p:ph type="sldNum" sz="quarter" idx="12"/>
          </p:nvPr>
        </p:nvSpPr>
        <p:spPr>
          <a:xfrm>
            <a:off x="593592" y="6507376"/>
            <a:ext cx="306000" cy="306000"/>
          </a:xfrm>
        </p:spPr>
        <p:txBody>
          <a:bodyPr/>
          <a:lstStyle/>
          <a:p>
            <a:fld id="{103EA872-A674-449B-A120-B97244F8E91D}" type="slidenum">
              <a:rPr lang="da-DK" smtClean="0"/>
              <a:pPr/>
              <a:t>6</a:t>
            </a:fld>
            <a:endParaRPr lang="da-DK" dirty="0"/>
          </a:p>
        </p:txBody>
      </p:sp>
      <p:sp>
        <p:nvSpPr>
          <p:cNvPr id="6" name="Rectangle 4"/>
          <p:cNvSpPr>
            <a:spLocks noChangeArrowheads="1"/>
          </p:cNvSpPr>
          <p:nvPr/>
        </p:nvSpPr>
        <p:spPr bwMode="auto">
          <a:xfrm>
            <a:off x="-3172850" y="876300"/>
            <a:ext cx="6400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188913" indent="-188913">
              <a:spcBef>
                <a:spcPct val="20000"/>
              </a:spcBef>
              <a:buChar char="•"/>
              <a:defRPr sz="1600">
                <a:solidFill>
                  <a:schemeClr val="tx1"/>
                </a:solidFill>
                <a:latin typeface="Verdana" panose="020B0604030504040204" pitchFamily="34" charset="0"/>
                <a:ea typeface="ＭＳ Ｐゴシック" panose="020B0600070205080204" pitchFamily="34" charset="-128"/>
              </a:defRPr>
            </a:lvl1pPr>
            <a:lvl2pPr marL="574675" indent="-195263">
              <a:spcBef>
                <a:spcPct val="20000"/>
              </a:spcBef>
              <a:buChar char="–"/>
              <a:defRPr sz="1600">
                <a:solidFill>
                  <a:schemeClr val="tx1"/>
                </a:solidFill>
                <a:latin typeface="Verdana" panose="020B0604030504040204" pitchFamily="34" charset="0"/>
                <a:ea typeface="ＭＳ Ｐゴシック" panose="020B0600070205080204" pitchFamily="34" charset="-128"/>
              </a:defRPr>
            </a:lvl2pPr>
            <a:lvl3pPr marL="1279525" indent="-228600">
              <a:spcBef>
                <a:spcPct val="20000"/>
              </a:spcBef>
              <a:buChar char="•"/>
              <a:defRPr sz="1600">
                <a:solidFill>
                  <a:schemeClr val="tx1"/>
                </a:solidFill>
                <a:latin typeface="Verdana" panose="020B0604030504040204" pitchFamily="34" charset="0"/>
                <a:ea typeface="ＭＳ Ｐゴシック" panose="020B0600070205080204" pitchFamily="34" charset="-128"/>
              </a:defRPr>
            </a:lvl3pPr>
            <a:lvl4pPr marL="1698625" indent="-228600">
              <a:spcBef>
                <a:spcPct val="20000"/>
              </a:spcBef>
              <a:buChar char="–"/>
              <a:defRPr sz="1600">
                <a:solidFill>
                  <a:schemeClr val="tx1"/>
                </a:solidFill>
                <a:latin typeface="Verdana" panose="020B0604030504040204" pitchFamily="34" charset="0"/>
                <a:ea typeface="ＭＳ Ｐゴシック" panose="020B0600070205080204" pitchFamily="34" charset="-128"/>
              </a:defRPr>
            </a:lvl4pPr>
            <a:lvl5pPr marL="2117725" indent="-228600">
              <a:spcBef>
                <a:spcPct val="20000"/>
              </a:spcBef>
              <a:buChar char="»"/>
              <a:defRPr sz="1600">
                <a:solidFill>
                  <a:schemeClr val="tx1"/>
                </a:solidFill>
                <a:latin typeface="Verdana" panose="020B0604030504040204" pitchFamily="34" charset="0"/>
                <a:ea typeface="ＭＳ Ｐゴシック" panose="020B0600070205080204" pitchFamily="34" charset="-128"/>
              </a:defRPr>
            </a:lvl5pPr>
            <a:lvl6pPr marL="2574925" indent="-228600" fontAlgn="base">
              <a:spcBef>
                <a:spcPct val="20000"/>
              </a:spcBef>
              <a:spcAft>
                <a:spcPct val="0"/>
              </a:spcAft>
              <a:buChar char="»"/>
              <a:defRPr sz="1600">
                <a:solidFill>
                  <a:schemeClr val="tx1"/>
                </a:solidFill>
                <a:latin typeface="Verdana" panose="020B0604030504040204" pitchFamily="34" charset="0"/>
                <a:ea typeface="ＭＳ Ｐゴシック" panose="020B0600070205080204" pitchFamily="34" charset="-128"/>
              </a:defRPr>
            </a:lvl6pPr>
            <a:lvl7pPr marL="3032125" indent="-228600" fontAlgn="base">
              <a:spcBef>
                <a:spcPct val="20000"/>
              </a:spcBef>
              <a:spcAft>
                <a:spcPct val="0"/>
              </a:spcAft>
              <a:buChar char="»"/>
              <a:defRPr sz="1600">
                <a:solidFill>
                  <a:schemeClr val="tx1"/>
                </a:solidFill>
                <a:latin typeface="Verdana" panose="020B0604030504040204" pitchFamily="34" charset="0"/>
                <a:ea typeface="ＭＳ Ｐゴシック" panose="020B0600070205080204" pitchFamily="34" charset="-128"/>
              </a:defRPr>
            </a:lvl7pPr>
            <a:lvl8pPr marL="3489325" indent="-228600" fontAlgn="base">
              <a:spcBef>
                <a:spcPct val="20000"/>
              </a:spcBef>
              <a:spcAft>
                <a:spcPct val="0"/>
              </a:spcAft>
              <a:buChar char="»"/>
              <a:defRPr sz="1600">
                <a:solidFill>
                  <a:schemeClr val="tx1"/>
                </a:solidFill>
                <a:latin typeface="Verdana" panose="020B0604030504040204" pitchFamily="34" charset="0"/>
                <a:ea typeface="ＭＳ Ｐゴシック" panose="020B0600070205080204" pitchFamily="34" charset="-128"/>
              </a:defRPr>
            </a:lvl8pPr>
            <a:lvl9pPr marL="3946525" indent="-228600" fontAlgn="base">
              <a:spcBef>
                <a:spcPct val="20000"/>
              </a:spcBef>
              <a:spcAft>
                <a:spcPct val="0"/>
              </a:spcAft>
              <a:buChar char="»"/>
              <a:defRPr sz="1600">
                <a:solidFill>
                  <a:schemeClr val="tx1"/>
                </a:solidFill>
                <a:latin typeface="Verdana" panose="020B0604030504040204" pitchFamily="34" charset="0"/>
                <a:ea typeface="ＭＳ Ｐゴシック" panose="020B0600070205080204" pitchFamily="34" charset="-128"/>
              </a:defRPr>
            </a:lvl9pPr>
          </a:lstStyle>
          <a:p>
            <a:pPr>
              <a:lnSpc>
                <a:spcPct val="90000"/>
              </a:lnSpc>
              <a:spcBef>
                <a:spcPct val="40000"/>
              </a:spcBef>
            </a:pPr>
            <a:endParaRPr lang="en-GB" altLang="en-US" sz="1400"/>
          </a:p>
          <a:p>
            <a:pPr>
              <a:lnSpc>
                <a:spcPct val="90000"/>
              </a:lnSpc>
              <a:spcBef>
                <a:spcPct val="40000"/>
              </a:spcBef>
            </a:pPr>
            <a:endParaRPr lang="en-GB" altLang="en-US" sz="1400"/>
          </a:p>
        </p:txBody>
      </p:sp>
      <p:grpSp>
        <p:nvGrpSpPr>
          <p:cNvPr id="11" name="Group 10"/>
          <p:cNvGrpSpPr/>
          <p:nvPr/>
        </p:nvGrpSpPr>
        <p:grpSpPr>
          <a:xfrm>
            <a:off x="517019" y="1700808"/>
            <a:ext cx="3982973" cy="4415954"/>
            <a:chOff x="1349867" y="1028474"/>
            <a:chExt cx="3982973" cy="4415954"/>
          </a:xfrm>
        </p:grpSpPr>
        <p:cxnSp>
          <p:nvCxnSpPr>
            <p:cNvPr id="12" name="Straight Arrow Connector 11"/>
            <p:cNvCxnSpPr/>
            <p:nvPr/>
          </p:nvCxnSpPr>
          <p:spPr>
            <a:xfrm flipV="1">
              <a:off x="1441747" y="1568359"/>
              <a:ext cx="9781" cy="273762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1349867" y="3079127"/>
              <a:ext cx="2880772" cy="126142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1349867" y="1167380"/>
              <a:ext cx="2880772" cy="121560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232334" y="1028474"/>
              <a:ext cx="891158" cy="246221"/>
            </a:xfrm>
            <a:prstGeom prst="rect">
              <a:avLst/>
            </a:prstGeom>
            <a:noFill/>
          </p:spPr>
          <p:txBody>
            <a:bodyPr wrap="square" rtlCol="0">
              <a:spAutoFit/>
            </a:bodyPr>
            <a:lstStyle/>
            <a:p>
              <a:r>
                <a:rPr lang="en-US" sz="1000" dirty="0"/>
                <a:t>Flight path</a:t>
              </a:r>
            </a:p>
          </p:txBody>
        </p:sp>
        <p:cxnSp>
          <p:nvCxnSpPr>
            <p:cNvPr id="16" name="Straight Arrow Connector 15"/>
            <p:cNvCxnSpPr/>
            <p:nvPr/>
          </p:nvCxnSpPr>
          <p:spPr>
            <a:xfrm>
              <a:off x="1364438" y="4256124"/>
              <a:ext cx="1625443" cy="97798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7" name="Group 16"/>
            <p:cNvGrpSpPr>
              <a:grpSpLocks/>
            </p:cNvGrpSpPr>
            <p:nvPr/>
          </p:nvGrpSpPr>
          <p:grpSpPr>
            <a:xfrm rot="20340000">
              <a:off x="2082798" y="2093217"/>
              <a:ext cx="134250" cy="213739"/>
              <a:chOff x="6456362" y="639305"/>
              <a:chExt cx="900782" cy="2566747"/>
            </a:xfrm>
            <a:solidFill>
              <a:schemeClr val="accent1">
                <a:lumMod val="40000"/>
                <a:lumOff val="60000"/>
              </a:schemeClr>
            </a:solidFill>
          </p:grpSpPr>
          <p:sp>
            <p:nvSpPr>
              <p:cNvPr id="61" name="Freeform 60"/>
              <p:cNvSpPr/>
              <p:nvPr/>
            </p:nvSpPr>
            <p:spPr>
              <a:xfrm>
                <a:off x="6489123" y="694545"/>
                <a:ext cx="823361" cy="2511507"/>
              </a:xfrm>
              <a:custGeom>
                <a:avLst/>
                <a:gdLst>
                  <a:gd name="connsiteX0" fmla="*/ 405245 w 823361"/>
                  <a:gd name="connsiteY0" fmla="*/ 6841 h 2511507"/>
                  <a:gd name="connsiteX1" fmla="*/ 88322 w 823361"/>
                  <a:gd name="connsiteY1" fmla="*/ 1206991 h 2511507"/>
                  <a:gd name="connsiteX2" fmla="*/ 0 w 823361"/>
                  <a:gd name="connsiteY2" fmla="*/ 1840837 h 2511507"/>
                  <a:gd name="connsiteX3" fmla="*/ 88322 w 823361"/>
                  <a:gd name="connsiteY3" fmla="*/ 2329210 h 2511507"/>
                  <a:gd name="connsiteX4" fmla="*/ 322118 w 823361"/>
                  <a:gd name="connsiteY4" fmla="*/ 2495464 h 2511507"/>
                  <a:gd name="connsiteX5" fmla="*/ 529936 w 823361"/>
                  <a:gd name="connsiteY5" fmla="*/ 2490269 h 2511507"/>
                  <a:gd name="connsiteX6" fmla="*/ 701386 w 823361"/>
                  <a:gd name="connsiteY6" fmla="*/ 2365578 h 2511507"/>
                  <a:gd name="connsiteX7" fmla="*/ 800100 w 823361"/>
                  <a:gd name="connsiteY7" fmla="*/ 2079828 h 2511507"/>
                  <a:gd name="connsiteX8" fmla="*/ 820882 w 823361"/>
                  <a:gd name="connsiteY8" fmla="*/ 1809664 h 2511507"/>
                  <a:gd name="connsiteX9" fmla="*/ 758536 w 823361"/>
                  <a:gd name="connsiteY9" fmla="*/ 1352464 h 2511507"/>
                  <a:gd name="connsiteX10" fmla="*/ 623454 w 823361"/>
                  <a:gd name="connsiteY10" fmla="*/ 744596 h 2511507"/>
                  <a:gd name="connsiteX11" fmla="*/ 405245 w 823361"/>
                  <a:gd name="connsiteY11" fmla="*/ 6841 h 251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3361" h="2511507">
                    <a:moveTo>
                      <a:pt x="405245" y="6841"/>
                    </a:moveTo>
                    <a:cubicBezTo>
                      <a:pt x="316056" y="83907"/>
                      <a:pt x="155863" y="901325"/>
                      <a:pt x="88322" y="1206991"/>
                    </a:cubicBezTo>
                    <a:cubicBezTo>
                      <a:pt x="20781" y="1512657"/>
                      <a:pt x="0" y="1653801"/>
                      <a:pt x="0" y="1840837"/>
                    </a:cubicBezTo>
                    <a:cubicBezTo>
                      <a:pt x="0" y="2027873"/>
                      <a:pt x="34636" y="2220106"/>
                      <a:pt x="88322" y="2329210"/>
                    </a:cubicBezTo>
                    <a:cubicBezTo>
                      <a:pt x="142008" y="2438314"/>
                      <a:pt x="248516" y="2468621"/>
                      <a:pt x="322118" y="2495464"/>
                    </a:cubicBezTo>
                    <a:cubicBezTo>
                      <a:pt x="395720" y="2522307"/>
                      <a:pt x="466725" y="2511917"/>
                      <a:pt x="529936" y="2490269"/>
                    </a:cubicBezTo>
                    <a:cubicBezTo>
                      <a:pt x="593147" y="2468621"/>
                      <a:pt x="656359" y="2433985"/>
                      <a:pt x="701386" y="2365578"/>
                    </a:cubicBezTo>
                    <a:cubicBezTo>
                      <a:pt x="746413" y="2297171"/>
                      <a:pt x="780184" y="2172480"/>
                      <a:pt x="800100" y="2079828"/>
                    </a:cubicBezTo>
                    <a:cubicBezTo>
                      <a:pt x="820016" y="1987176"/>
                      <a:pt x="827809" y="1930891"/>
                      <a:pt x="820882" y="1809664"/>
                    </a:cubicBezTo>
                    <a:cubicBezTo>
                      <a:pt x="813955" y="1688437"/>
                      <a:pt x="791441" y="1529975"/>
                      <a:pt x="758536" y="1352464"/>
                    </a:cubicBezTo>
                    <a:cubicBezTo>
                      <a:pt x="725631" y="1174953"/>
                      <a:pt x="681470" y="964537"/>
                      <a:pt x="623454" y="744596"/>
                    </a:cubicBezTo>
                    <a:cubicBezTo>
                      <a:pt x="565438" y="524655"/>
                      <a:pt x="494434" y="-70225"/>
                      <a:pt x="405245" y="684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61"/>
              <p:cNvSpPr/>
              <p:nvPr/>
            </p:nvSpPr>
            <p:spPr>
              <a:xfrm>
                <a:off x="6456362" y="690391"/>
                <a:ext cx="450540" cy="478595"/>
              </a:xfrm>
              <a:custGeom>
                <a:avLst/>
                <a:gdLst>
                  <a:gd name="connsiteX0" fmla="*/ 447188 w 450540"/>
                  <a:gd name="connsiteY0" fmla="*/ 604 h 478595"/>
                  <a:gd name="connsiteX1" fmla="*/ 203001 w 450540"/>
                  <a:gd name="connsiteY1" fmla="*/ 166859 h 478595"/>
                  <a:gd name="connsiteX2" fmla="*/ 41942 w 450540"/>
                  <a:gd name="connsiteY2" fmla="*/ 301941 h 478595"/>
                  <a:gd name="connsiteX3" fmla="*/ 379 w 450540"/>
                  <a:gd name="connsiteY3" fmla="*/ 390264 h 478595"/>
                  <a:gd name="connsiteX4" fmla="*/ 57529 w 450540"/>
                  <a:gd name="connsiteY4" fmla="*/ 478586 h 478595"/>
                  <a:gd name="connsiteX5" fmla="*/ 223783 w 450540"/>
                  <a:gd name="connsiteY5" fmla="*/ 385068 h 478595"/>
                  <a:gd name="connsiteX6" fmla="*/ 338083 w 450540"/>
                  <a:gd name="connsiteY6" fmla="*/ 229204 h 478595"/>
                  <a:gd name="connsiteX7" fmla="*/ 447188 w 450540"/>
                  <a:gd name="connsiteY7" fmla="*/ 604 h 478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0540" h="478595">
                    <a:moveTo>
                      <a:pt x="447188" y="604"/>
                    </a:moveTo>
                    <a:cubicBezTo>
                      <a:pt x="424674" y="-9787"/>
                      <a:pt x="270542" y="116636"/>
                      <a:pt x="203001" y="166859"/>
                    </a:cubicBezTo>
                    <a:cubicBezTo>
                      <a:pt x="135460" y="217082"/>
                      <a:pt x="75712" y="264707"/>
                      <a:pt x="41942" y="301941"/>
                    </a:cubicBezTo>
                    <a:cubicBezTo>
                      <a:pt x="8172" y="339175"/>
                      <a:pt x="-2219" y="360823"/>
                      <a:pt x="379" y="390264"/>
                    </a:cubicBezTo>
                    <a:cubicBezTo>
                      <a:pt x="2977" y="419705"/>
                      <a:pt x="20295" y="479452"/>
                      <a:pt x="57529" y="478586"/>
                    </a:cubicBezTo>
                    <a:cubicBezTo>
                      <a:pt x="94763" y="477720"/>
                      <a:pt x="177024" y="426632"/>
                      <a:pt x="223783" y="385068"/>
                    </a:cubicBezTo>
                    <a:cubicBezTo>
                      <a:pt x="270542" y="343504"/>
                      <a:pt x="303447" y="286354"/>
                      <a:pt x="338083" y="229204"/>
                    </a:cubicBezTo>
                    <a:cubicBezTo>
                      <a:pt x="372719" y="172054"/>
                      <a:pt x="469702" y="10995"/>
                      <a:pt x="447188" y="60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a:off x="6904530" y="691940"/>
                <a:ext cx="452614" cy="475600"/>
              </a:xfrm>
              <a:custGeom>
                <a:avLst/>
                <a:gdLst>
                  <a:gd name="connsiteX0" fmla="*/ 229 w 452614"/>
                  <a:gd name="connsiteY0" fmla="*/ 9446 h 475600"/>
                  <a:gd name="connsiteX1" fmla="*/ 176875 w 452614"/>
                  <a:gd name="connsiteY1" fmla="*/ 315978 h 475600"/>
                  <a:gd name="connsiteX2" fmla="*/ 337934 w 452614"/>
                  <a:gd name="connsiteY2" fmla="*/ 466646 h 475600"/>
                  <a:gd name="connsiteX3" fmla="*/ 441843 w 452614"/>
                  <a:gd name="connsiteY3" fmla="*/ 440669 h 475600"/>
                  <a:gd name="connsiteX4" fmla="*/ 415865 w 452614"/>
                  <a:gd name="connsiteY4" fmla="*/ 295196 h 475600"/>
                  <a:gd name="connsiteX5" fmla="*/ 145702 w 452614"/>
                  <a:gd name="connsiteY5" fmla="*/ 97769 h 475600"/>
                  <a:gd name="connsiteX6" fmla="*/ 229 w 452614"/>
                  <a:gd name="connsiteY6" fmla="*/ 9446 h 47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2614" h="475600">
                    <a:moveTo>
                      <a:pt x="229" y="9446"/>
                    </a:moveTo>
                    <a:cubicBezTo>
                      <a:pt x="5425" y="45814"/>
                      <a:pt x="120591" y="239778"/>
                      <a:pt x="176875" y="315978"/>
                    </a:cubicBezTo>
                    <a:cubicBezTo>
                      <a:pt x="233159" y="392178"/>
                      <a:pt x="293773" y="445864"/>
                      <a:pt x="337934" y="466646"/>
                    </a:cubicBezTo>
                    <a:cubicBezTo>
                      <a:pt x="382095" y="487428"/>
                      <a:pt x="428855" y="469244"/>
                      <a:pt x="441843" y="440669"/>
                    </a:cubicBezTo>
                    <a:cubicBezTo>
                      <a:pt x="454831" y="412094"/>
                      <a:pt x="465222" y="352346"/>
                      <a:pt x="415865" y="295196"/>
                    </a:cubicBezTo>
                    <a:cubicBezTo>
                      <a:pt x="366508" y="238046"/>
                      <a:pt x="212377" y="145394"/>
                      <a:pt x="145702" y="97769"/>
                    </a:cubicBezTo>
                    <a:cubicBezTo>
                      <a:pt x="79027" y="50144"/>
                      <a:pt x="-4967" y="-26922"/>
                      <a:pt x="229" y="944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63"/>
              <p:cNvSpPr/>
              <p:nvPr/>
            </p:nvSpPr>
            <p:spPr>
              <a:xfrm>
                <a:off x="6588837" y="639305"/>
                <a:ext cx="319482" cy="126052"/>
              </a:xfrm>
              <a:custGeom>
                <a:avLst/>
                <a:gdLst>
                  <a:gd name="connsiteX0" fmla="*/ 319479 w 319482"/>
                  <a:gd name="connsiteY0" fmla="*/ 48121 h 126052"/>
                  <a:gd name="connsiteX1" fmla="*/ 111661 w 319482"/>
                  <a:gd name="connsiteY1" fmla="*/ 6557 h 126052"/>
                  <a:gd name="connsiteX2" fmla="*/ 18143 w 319482"/>
                  <a:gd name="connsiteY2" fmla="*/ 6557 h 126052"/>
                  <a:gd name="connsiteX3" fmla="*/ 7752 w 319482"/>
                  <a:gd name="connsiteY3" fmla="*/ 68902 h 126052"/>
                  <a:gd name="connsiteX4" fmla="*/ 106465 w 319482"/>
                  <a:gd name="connsiteY4" fmla="*/ 126052 h 126052"/>
                  <a:gd name="connsiteX5" fmla="*/ 319479 w 319482"/>
                  <a:gd name="connsiteY5" fmla="*/ 48121 h 126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482" h="126052">
                    <a:moveTo>
                      <a:pt x="319479" y="48121"/>
                    </a:moveTo>
                    <a:cubicBezTo>
                      <a:pt x="320345" y="28205"/>
                      <a:pt x="161884" y="13484"/>
                      <a:pt x="111661" y="6557"/>
                    </a:cubicBezTo>
                    <a:cubicBezTo>
                      <a:pt x="61438" y="-370"/>
                      <a:pt x="35461" y="-3834"/>
                      <a:pt x="18143" y="6557"/>
                    </a:cubicBezTo>
                    <a:cubicBezTo>
                      <a:pt x="825" y="16948"/>
                      <a:pt x="-6968" y="48986"/>
                      <a:pt x="7752" y="68902"/>
                    </a:cubicBezTo>
                    <a:cubicBezTo>
                      <a:pt x="22472" y="88818"/>
                      <a:pt x="53645" y="126052"/>
                      <a:pt x="106465" y="126052"/>
                    </a:cubicBezTo>
                    <a:cubicBezTo>
                      <a:pt x="159285" y="126052"/>
                      <a:pt x="318613" y="68037"/>
                      <a:pt x="319479" y="481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64"/>
              <p:cNvSpPr/>
              <p:nvPr/>
            </p:nvSpPr>
            <p:spPr>
              <a:xfrm>
                <a:off x="6886215" y="645270"/>
                <a:ext cx="314830" cy="124933"/>
              </a:xfrm>
              <a:custGeom>
                <a:avLst/>
                <a:gdLst>
                  <a:gd name="connsiteX0" fmla="*/ 1478 w 314830"/>
                  <a:gd name="connsiteY0" fmla="*/ 29534 h 124933"/>
                  <a:gd name="connsiteX1" fmla="*/ 282033 w 314830"/>
                  <a:gd name="connsiteY1" fmla="*/ 3557 h 124933"/>
                  <a:gd name="connsiteX2" fmla="*/ 297619 w 314830"/>
                  <a:gd name="connsiteY2" fmla="*/ 97075 h 124933"/>
                  <a:gd name="connsiteX3" fmla="*/ 178124 w 314830"/>
                  <a:gd name="connsiteY3" fmla="*/ 123052 h 124933"/>
                  <a:gd name="connsiteX4" fmla="*/ 1478 w 314830"/>
                  <a:gd name="connsiteY4" fmla="*/ 29534 h 124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830" h="124933">
                    <a:moveTo>
                      <a:pt x="1478" y="29534"/>
                    </a:moveTo>
                    <a:cubicBezTo>
                      <a:pt x="18796" y="9618"/>
                      <a:pt x="232676" y="-7700"/>
                      <a:pt x="282033" y="3557"/>
                    </a:cubicBezTo>
                    <a:cubicBezTo>
                      <a:pt x="331390" y="14814"/>
                      <a:pt x="314937" y="77159"/>
                      <a:pt x="297619" y="97075"/>
                    </a:cubicBezTo>
                    <a:cubicBezTo>
                      <a:pt x="280301" y="116991"/>
                      <a:pt x="232676" y="129979"/>
                      <a:pt x="178124" y="123052"/>
                    </a:cubicBezTo>
                    <a:cubicBezTo>
                      <a:pt x="123572" y="116125"/>
                      <a:pt x="-15840" y="49450"/>
                      <a:pt x="1478" y="2953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8" name="Straight Connector 17"/>
            <p:cNvCxnSpPr/>
            <p:nvPr/>
          </p:nvCxnSpPr>
          <p:spPr>
            <a:xfrm flipH="1">
              <a:off x="1967100" y="1405003"/>
              <a:ext cx="1715973" cy="718442"/>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116939" y="2128509"/>
              <a:ext cx="970570" cy="2428573"/>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rot="14824561">
              <a:off x="2981351" y="3782277"/>
              <a:ext cx="275519" cy="1544344"/>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rot="14824561">
              <a:off x="4319984" y="3188954"/>
              <a:ext cx="275519" cy="1544344"/>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a:grpSpLocks/>
            </p:cNvGrpSpPr>
            <p:nvPr/>
          </p:nvGrpSpPr>
          <p:grpSpPr>
            <a:xfrm rot="20460000">
              <a:off x="3533958" y="1487166"/>
              <a:ext cx="134250" cy="213739"/>
              <a:chOff x="6456362" y="639305"/>
              <a:chExt cx="900782" cy="2566747"/>
            </a:xfrm>
            <a:solidFill>
              <a:schemeClr val="accent1">
                <a:lumMod val="40000"/>
                <a:lumOff val="60000"/>
              </a:schemeClr>
            </a:solidFill>
          </p:grpSpPr>
          <p:sp>
            <p:nvSpPr>
              <p:cNvPr id="56" name="Freeform 55"/>
              <p:cNvSpPr/>
              <p:nvPr/>
            </p:nvSpPr>
            <p:spPr>
              <a:xfrm>
                <a:off x="6489123" y="694545"/>
                <a:ext cx="823361" cy="2511507"/>
              </a:xfrm>
              <a:custGeom>
                <a:avLst/>
                <a:gdLst>
                  <a:gd name="connsiteX0" fmla="*/ 405245 w 823361"/>
                  <a:gd name="connsiteY0" fmla="*/ 6841 h 2511507"/>
                  <a:gd name="connsiteX1" fmla="*/ 88322 w 823361"/>
                  <a:gd name="connsiteY1" fmla="*/ 1206991 h 2511507"/>
                  <a:gd name="connsiteX2" fmla="*/ 0 w 823361"/>
                  <a:gd name="connsiteY2" fmla="*/ 1840837 h 2511507"/>
                  <a:gd name="connsiteX3" fmla="*/ 88322 w 823361"/>
                  <a:gd name="connsiteY3" fmla="*/ 2329210 h 2511507"/>
                  <a:gd name="connsiteX4" fmla="*/ 322118 w 823361"/>
                  <a:gd name="connsiteY4" fmla="*/ 2495464 h 2511507"/>
                  <a:gd name="connsiteX5" fmla="*/ 529936 w 823361"/>
                  <a:gd name="connsiteY5" fmla="*/ 2490269 h 2511507"/>
                  <a:gd name="connsiteX6" fmla="*/ 701386 w 823361"/>
                  <a:gd name="connsiteY6" fmla="*/ 2365578 h 2511507"/>
                  <a:gd name="connsiteX7" fmla="*/ 800100 w 823361"/>
                  <a:gd name="connsiteY7" fmla="*/ 2079828 h 2511507"/>
                  <a:gd name="connsiteX8" fmla="*/ 820882 w 823361"/>
                  <a:gd name="connsiteY8" fmla="*/ 1809664 h 2511507"/>
                  <a:gd name="connsiteX9" fmla="*/ 758536 w 823361"/>
                  <a:gd name="connsiteY9" fmla="*/ 1352464 h 2511507"/>
                  <a:gd name="connsiteX10" fmla="*/ 623454 w 823361"/>
                  <a:gd name="connsiteY10" fmla="*/ 744596 h 2511507"/>
                  <a:gd name="connsiteX11" fmla="*/ 405245 w 823361"/>
                  <a:gd name="connsiteY11" fmla="*/ 6841 h 251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3361" h="2511507">
                    <a:moveTo>
                      <a:pt x="405245" y="6841"/>
                    </a:moveTo>
                    <a:cubicBezTo>
                      <a:pt x="316056" y="83907"/>
                      <a:pt x="155863" y="901325"/>
                      <a:pt x="88322" y="1206991"/>
                    </a:cubicBezTo>
                    <a:cubicBezTo>
                      <a:pt x="20781" y="1512657"/>
                      <a:pt x="0" y="1653801"/>
                      <a:pt x="0" y="1840837"/>
                    </a:cubicBezTo>
                    <a:cubicBezTo>
                      <a:pt x="0" y="2027873"/>
                      <a:pt x="34636" y="2220106"/>
                      <a:pt x="88322" y="2329210"/>
                    </a:cubicBezTo>
                    <a:cubicBezTo>
                      <a:pt x="142008" y="2438314"/>
                      <a:pt x="248516" y="2468621"/>
                      <a:pt x="322118" y="2495464"/>
                    </a:cubicBezTo>
                    <a:cubicBezTo>
                      <a:pt x="395720" y="2522307"/>
                      <a:pt x="466725" y="2511917"/>
                      <a:pt x="529936" y="2490269"/>
                    </a:cubicBezTo>
                    <a:cubicBezTo>
                      <a:pt x="593147" y="2468621"/>
                      <a:pt x="656359" y="2433985"/>
                      <a:pt x="701386" y="2365578"/>
                    </a:cubicBezTo>
                    <a:cubicBezTo>
                      <a:pt x="746413" y="2297171"/>
                      <a:pt x="780184" y="2172480"/>
                      <a:pt x="800100" y="2079828"/>
                    </a:cubicBezTo>
                    <a:cubicBezTo>
                      <a:pt x="820016" y="1987176"/>
                      <a:pt x="827809" y="1930891"/>
                      <a:pt x="820882" y="1809664"/>
                    </a:cubicBezTo>
                    <a:cubicBezTo>
                      <a:pt x="813955" y="1688437"/>
                      <a:pt x="791441" y="1529975"/>
                      <a:pt x="758536" y="1352464"/>
                    </a:cubicBezTo>
                    <a:cubicBezTo>
                      <a:pt x="725631" y="1174953"/>
                      <a:pt x="681470" y="964537"/>
                      <a:pt x="623454" y="744596"/>
                    </a:cubicBezTo>
                    <a:cubicBezTo>
                      <a:pt x="565438" y="524655"/>
                      <a:pt x="494434" y="-70225"/>
                      <a:pt x="405245" y="684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p:cNvSpPr/>
              <p:nvPr/>
            </p:nvSpPr>
            <p:spPr>
              <a:xfrm>
                <a:off x="6456362" y="690391"/>
                <a:ext cx="450540" cy="478595"/>
              </a:xfrm>
              <a:custGeom>
                <a:avLst/>
                <a:gdLst>
                  <a:gd name="connsiteX0" fmla="*/ 447188 w 450540"/>
                  <a:gd name="connsiteY0" fmla="*/ 604 h 478595"/>
                  <a:gd name="connsiteX1" fmla="*/ 203001 w 450540"/>
                  <a:gd name="connsiteY1" fmla="*/ 166859 h 478595"/>
                  <a:gd name="connsiteX2" fmla="*/ 41942 w 450540"/>
                  <a:gd name="connsiteY2" fmla="*/ 301941 h 478595"/>
                  <a:gd name="connsiteX3" fmla="*/ 379 w 450540"/>
                  <a:gd name="connsiteY3" fmla="*/ 390264 h 478595"/>
                  <a:gd name="connsiteX4" fmla="*/ 57529 w 450540"/>
                  <a:gd name="connsiteY4" fmla="*/ 478586 h 478595"/>
                  <a:gd name="connsiteX5" fmla="*/ 223783 w 450540"/>
                  <a:gd name="connsiteY5" fmla="*/ 385068 h 478595"/>
                  <a:gd name="connsiteX6" fmla="*/ 338083 w 450540"/>
                  <a:gd name="connsiteY6" fmla="*/ 229204 h 478595"/>
                  <a:gd name="connsiteX7" fmla="*/ 447188 w 450540"/>
                  <a:gd name="connsiteY7" fmla="*/ 604 h 478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0540" h="478595">
                    <a:moveTo>
                      <a:pt x="447188" y="604"/>
                    </a:moveTo>
                    <a:cubicBezTo>
                      <a:pt x="424674" y="-9787"/>
                      <a:pt x="270542" y="116636"/>
                      <a:pt x="203001" y="166859"/>
                    </a:cubicBezTo>
                    <a:cubicBezTo>
                      <a:pt x="135460" y="217082"/>
                      <a:pt x="75712" y="264707"/>
                      <a:pt x="41942" y="301941"/>
                    </a:cubicBezTo>
                    <a:cubicBezTo>
                      <a:pt x="8172" y="339175"/>
                      <a:pt x="-2219" y="360823"/>
                      <a:pt x="379" y="390264"/>
                    </a:cubicBezTo>
                    <a:cubicBezTo>
                      <a:pt x="2977" y="419705"/>
                      <a:pt x="20295" y="479452"/>
                      <a:pt x="57529" y="478586"/>
                    </a:cubicBezTo>
                    <a:cubicBezTo>
                      <a:pt x="94763" y="477720"/>
                      <a:pt x="177024" y="426632"/>
                      <a:pt x="223783" y="385068"/>
                    </a:cubicBezTo>
                    <a:cubicBezTo>
                      <a:pt x="270542" y="343504"/>
                      <a:pt x="303447" y="286354"/>
                      <a:pt x="338083" y="229204"/>
                    </a:cubicBezTo>
                    <a:cubicBezTo>
                      <a:pt x="372719" y="172054"/>
                      <a:pt x="469702" y="10995"/>
                      <a:pt x="447188" y="60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a:off x="6904530" y="691940"/>
                <a:ext cx="452614" cy="475600"/>
              </a:xfrm>
              <a:custGeom>
                <a:avLst/>
                <a:gdLst>
                  <a:gd name="connsiteX0" fmla="*/ 229 w 452614"/>
                  <a:gd name="connsiteY0" fmla="*/ 9446 h 475600"/>
                  <a:gd name="connsiteX1" fmla="*/ 176875 w 452614"/>
                  <a:gd name="connsiteY1" fmla="*/ 315978 h 475600"/>
                  <a:gd name="connsiteX2" fmla="*/ 337934 w 452614"/>
                  <a:gd name="connsiteY2" fmla="*/ 466646 h 475600"/>
                  <a:gd name="connsiteX3" fmla="*/ 441843 w 452614"/>
                  <a:gd name="connsiteY3" fmla="*/ 440669 h 475600"/>
                  <a:gd name="connsiteX4" fmla="*/ 415865 w 452614"/>
                  <a:gd name="connsiteY4" fmla="*/ 295196 h 475600"/>
                  <a:gd name="connsiteX5" fmla="*/ 145702 w 452614"/>
                  <a:gd name="connsiteY5" fmla="*/ 97769 h 475600"/>
                  <a:gd name="connsiteX6" fmla="*/ 229 w 452614"/>
                  <a:gd name="connsiteY6" fmla="*/ 9446 h 47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2614" h="475600">
                    <a:moveTo>
                      <a:pt x="229" y="9446"/>
                    </a:moveTo>
                    <a:cubicBezTo>
                      <a:pt x="5425" y="45814"/>
                      <a:pt x="120591" y="239778"/>
                      <a:pt x="176875" y="315978"/>
                    </a:cubicBezTo>
                    <a:cubicBezTo>
                      <a:pt x="233159" y="392178"/>
                      <a:pt x="293773" y="445864"/>
                      <a:pt x="337934" y="466646"/>
                    </a:cubicBezTo>
                    <a:cubicBezTo>
                      <a:pt x="382095" y="487428"/>
                      <a:pt x="428855" y="469244"/>
                      <a:pt x="441843" y="440669"/>
                    </a:cubicBezTo>
                    <a:cubicBezTo>
                      <a:pt x="454831" y="412094"/>
                      <a:pt x="465222" y="352346"/>
                      <a:pt x="415865" y="295196"/>
                    </a:cubicBezTo>
                    <a:cubicBezTo>
                      <a:pt x="366508" y="238046"/>
                      <a:pt x="212377" y="145394"/>
                      <a:pt x="145702" y="97769"/>
                    </a:cubicBezTo>
                    <a:cubicBezTo>
                      <a:pt x="79027" y="50144"/>
                      <a:pt x="-4967" y="-26922"/>
                      <a:pt x="229" y="944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a:off x="6588837" y="639305"/>
                <a:ext cx="319482" cy="126052"/>
              </a:xfrm>
              <a:custGeom>
                <a:avLst/>
                <a:gdLst>
                  <a:gd name="connsiteX0" fmla="*/ 319479 w 319482"/>
                  <a:gd name="connsiteY0" fmla="*/ 48121 h 126052"/>
                  <a:gd name="connsiteX1" fmla="*/ 111661 w 319482"/>
                  <a:gd name="connsiteY1" fmla="*/ 6557 h 126052"/>
                  <a:gd name="connsiteX2" fmla="*/ 18143 w 319482"/>
                  <a:gd name="connsiteY2" fmla="*/ 6557 h 126052"/>
                  <a:gd name="connsiteX3" fmla="*/ 7752 w 319482"/>
                  <a:gd name="connsiteY3" fmla="*/ 68902 h 126052"/>
                  <a:gd name="connsiteX4" fmla="*/ 106465 w 319482"/>
                  <a:gd name="connsiteY4" fmla="*/ 126052 h 126052"/>
                  <a:gd name="connsiteX5" fmla="*/ 319479 w 319482"/>
                  <a:gd name="connsiteY5" fmla="*/ 48121 h 126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482" h="126052">
                    <a:moveTo>
                      <a:pt x="319479" y="48121"/>
                    </a:moveTo>
                    <a:cubicBezTo>
                      <a:pt x="320345" y="28205"/>
                      <a:pt x="161884" y="13484"/>
                      <a:pt x="111661" y="6557"/>
                    </a:cubicBezTo>
                    <a:cubicBezTo>
                      <a:pt x="61438" y="-370"/>
                      <a:pt x="35461" y="-3834"/>
                      <a:pt x="18143" y="6557"/>
                    </a:cubicBezTo>
                    <a:cubicBezTo>
                      <a:pt x="825" y="16948"/>
                      <a:pt x="-6968" y="48986"/>
                      <a:pt x="7752" y="68902"/>
                    </a:cubicBezTo>
                    <a:cubicBezTo>
                      <a:pt x="22472" y="88818"/>
                      <a:pt x="53645" y="126052"/>
                      <a:pt x="106465" y="126052"/>
                    </a:cubicBezTo>
                    <a:cubicBezTo>
                      <a:pt x="159285" y="126052"/>
                      <a:pt x="318613" y="68037"/>
                      <a:pt x="319479" y="481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59"/>
              <p:cNvSpPr/>
              <p:nvPr/>
            </p:nvSpPr>
            <p:spPr>
              <a:xfrm>
                <a:off x="6886215" y="645270"/>
                <a:ext cx="314830" cy="124933"/>
              </a:xfrm>
              <a:custGeom>
                <a:avLst/>
                <a:gdLst>
                  <a:gd name="connsiteX0" fmla="*/ 1478 w 314830"/>
                  <a:gd name="connsiteY0" fmla="*/ 29534 h 124933"/>
                  <a:gd name="connsiteX1" fmla="*/ 282033 w 314830"/>
                  <a:gd name="connsiteY1" fmla="*/ 3557 h 124933"/>
                  <a:gd name="connsiteX2" fmla="*/ 297619 w 314830"/>
                  <a:gd name="connsiteY2" fmla="*/ 97075 h 124933"/>
                  <a:gd name="connsiteX3" fmla="*/ 178124 w 314830"/>
                  <a:gd name="connsiteY3" fmla="*/ 123052 h 124933"/>
                  <a:gd name="connsiteX4" fmla="*/ 1478 w 314830"/>
                  <a:gd name="connsiteY4" fmla="*/ 29534 h 124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830" h="124933">
                    <a:moveTo>
                      <a:pt x="1478" y="29534"/>
                    </a:moveTo>
                    <a:cubicBezTo>
                      <a:pt x="18796" y="9618"/>
                      <a:pt x="232676" y="-7700"/>
                      <a:pt x="282033" y="3557"/>
                    </a:cubicBezTo>
                    <a:cubicBezTo>
                      <a:pt x="331390" y="14814"/>
                      <a:pt x="314937" y="77159"/>
                      <a:pt x="297619" y="97075"/>
                    </a:cubicBezTo>
                    <a:cubicBezTo>
                      <a:pt x="280301" y="116991"/>
                      <a:pt x="232676" y="129979"/>
                      <a:pt x="178124" y="123052"/>
                    </a:cubicBezTo>
                    <a:cubicBezTo>
                      <a:pt x="123572" y="116125"/>
                      <a:pt x="-15840" y="49450"/>
                      <a:pt x="1478" y="2953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3" name="Straight Connector 22"/>
            <p:cNvCxnSpPr/>
            <p:nvPr/>
          </p:nvCxnSpPr>
          <p:spPr>
            <a:xfrm>
              <a:off x="3555811" y="1473174"/>
              <a:ext cx="868589" cy="244942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923932" y="4228764"/>
              <a:ext cx="804346" cy="400110"/>
            </a:xfrm>
            <a:prstGeom prst="rect">
              <a:avLst/>
            </a:prstGeom>
            <a:noFill/>
          </p:spPr>
          <p:txBody>
            <a:bodyPr wrap="square" rtlCol="0">
              <a:spAutoFit/>
            </a:bodyPr>
            <a:lstStyle/>
            <a:p>
              <a:r>
                <a:rPr lang="en-US" sz="1000" dirty="0"/>
                <a:t>Beam footprint</a:t>
              </a:r>
            </a:p>
          </p:txBody>
        </p:sp>
        <p:sp>
          <p:nvSpPr>
            <p:cNvPr id="25" name="Freeform 24"/>
            <p:cNvSpPr/>
            <p:nvPr/>
          </p:nvSpPr>
          <p:spPr>
            <a:xfrm>
              <a:off x="2451671" y="4409315"/>
              <a:ext cx="267482" cy="315972"/>
            </a:xfrm>
            <a:custGeom>
              <a:avLst/>
              <a:gdLst>
                <a:gd name="connsiteX0" fmla="*/ 0 w 267854"/>
                <a:gd name="connsiteY0" fmla="*/ 34516 h 263116"/>
                <a:gd name="connsiteX1" fmla="*/ 249382 w 267854"/>
                <a:gd name="connsiteY1" fmla="*/ 18929 h 263116"/>
                <a:gd name="connsiteX2" fmla="*/ 249382 w 267854"/>
                <a:gd name="connsiteY2" fmla="*/ 263116 h 263116"/>
                <a:gd name="connsiteX3" fmla="*/ 249382 w 267854"/>
                <a:gd name="connsiteY3" fmla="*/ 263116 h 263116"/>
              </a:gdLst>
              <a:ahLst/>
              <a:cxnLst>
                <a:cxn ang="0">
                  <a:pos x="connsiteX0" y="connsiteY0"/>
                </a:cxn>
                <a:cxn ang="0">
                  <a:pos x="connsiteX1" y="connsiteY1"/>
                </a:cxn>
                <a:cxn ang="0">
                  <a:pos x="connsiteX2" y="connsiteY2"/>
                </a:cxn>
                <a:cxn ang="0">
                  <a:pos x="connsiteX3" y="connsiteY3"/>
                </a:cxn>
              </a:cxnLst>
              <a:rect l="l" t="t" r="r" b="b"/>
              <a:pathLst>
                <a:path w="267854" h="263116">
                  <a:moveTo>
                    <a:pt x="0" y="34516"/>
                  </a:moveTo>
                  <a:cubicBezTo>
                    <a:pt x="103909" y="7672"/>
                    <a:pt x="207818" y="-19171"/>
                    <a:pt x="249382" y="18929"/>
                  </a:cubicBezTo>
                  <a:cubicBezTo>
                    <a:pt x="290946" y="57029"/>
                    <a:pt x="249382" y="263116"/>
                    <a:pt x="249382" y="263116"/>
                  </a:cubicBezTo>
                  <a:lnTo>
                    <a:pt x="249382" y="263116"/>
                  </a:lnTo>
                </a:path>
              </a:pathLst>
            </a:custGeom>
            <a:noFill/>
            <a:ln w="6350">
              <a:solidFill>
                <a:schemeClr val="tx1"/>
              </a:solidFill>
              <a:tailEnd type="triangle" w="sm"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p:cNvSpPr/>
            <p:nvPr/>
          </p:nvSpPr>
          <p:spPr>
            <a:xfrm>
              <a:off x="2225958" y="3559160"/>
              <a:ext cx="3106882" cy="1407968"/>
            </a:xfrm>
            <a:custGeom>
              <a:avLst/>
              <a:gdLst>
                <a:gd name="connsiteX0" fmla="*/ 0 w 3106882"/>
                <a:gd name="connsiteY0" fmla="*/ 1220932 h 1407968"/>
                <a:gd name="connsiteX1" fmla="*/ 322119 w 3106882"/>
                <a:gd name="connsiteY1" fmla="*/ 1407968 h 1407968"/>
                <a:gd name="connsiteX2" fmla="*/ 3106882 w 3106882"/>
                <a:gd name="connsiteY2" fmla="*/ 187037 h 1407968"/>
                <a:gd name="connsiteX3" fmla="*/ 2800350 w 3106882"/>
                <a:gd name="connsiteY3" fmla="*/ 0 h 1407968"/>
                <a:gd name="connsiteX4" fmla="*/ 0 w 3106882"/>
                <a:gd name="connsiteY4" fmla="*/ 1220932 h 1407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6882" h="1407968">
                  <a:moveTo>
                    <a:pt x="0" y="1220932"/>
                  </a:moveTo>
                  <a:lnTo>
                    <a:pt x="322119" y="1407968"/>
                  </a:lnTo>
                  <a:lnTo>
                    <a:pt x="3106882" y="187037"/>
                  </a:lnTo>
                  <a:lnTo>
                    <a:pt x="2800350" y="0"/>
                  </a:lnTo>
                  <a:lnTo>
                    <a:pt x="0" y="1220932"/>
                  </a:lnTo>
                  <a:close/>
                </a:path>
              </a:pathLst>
            </a:custGeom>
            <a:solidFill>
              <a:schemeClr val="accent1">
                <a:lumMod val="60000"/>
                <a:lumOff val="4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Arrow Connector 31"/>
            <p:cNvCxnSpPr/>
            <p:nvPr/>
          </p:nvCxnSpPr>
          <p:spPr>
            <a:xfrm flipV="1">
              <a:off x="3793662" y="3534029"/>
              <a:ext cx="1251" cy="731902"/>
            </a:xfrm>
            <a:prstGeom prst="straightConnector1">
              <a:avLst/>
            </a:prstGeom>
            <a:ln>
              <a:solidFill>
                <a:schemeClr val="tx1"/>
              </a:solidFill>
              <a:prstDash val="lg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2927152" y="2015326"/>
              <a:ext cx="428432" cy="307777"/>
            </a:xfrm>
            <a:prstGeom prst="rect">
              <a:avLst/>
            </a:prstGeom>
            <a:noFill/>
          </p:spPr>
          <p:txBody>
            <a:bodyPr wrap="square" rtlCol="0">
              <a:spAutoFit/>
            </a:bodyPr>
            <a:lstStyle/>
            <a:p>
              <a:r>
                <a:rPr lang="en-US" sz="1400" i="1" dirty="0"/>
                <a:t>R</a:t>
              </a:r>
              <a:r>
                <a:rPr lang="en-US" sz="1400" i="1" baseline="-25000" dirty="0"/>
                <a:t>0</a:t>
              </a:r>
            </a:p>
          </p:txBody>
        </p:sp>
        <p:cxnSp>
          <p:nvCxnSpPr>
            <p:cNvPr id="37" name="Straight Arrow Connector 36"/>
            <p:cNvCxnSpPr/>
            <p:nvPr/>
          </p:nvCxnSpPr>
          <p:spPr>
            <a:xfrm flipV="1">
              <a:off x="2767435" y="1773189"/>
              <a:ext cx="16621" cy="1935297"/>
            </a:xfrm>
            <a:prstGeom prst="straightConnector1">
              <a:avLst/>
            </a:prstGeom>
            <a:ln>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2767435" y="3716943"/>
              <a:ext cx="1028939" cy="550488"/>
            </a:xfrm>
            <a:prstGeom prst="straightConnector1">
              <a:avLst/>
            </a:prstGeom>
            <a:ln>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0" name="Arc 39"/>
            <p:cNvSpPr/>
            <p:nvPr/>
          </p:nvSpPr>
          <p:spPr>
            <a:xfrm rot="18806228">
              <a:off x="3469517" y="3832921"/>
              <a:ext cx="572989" cy="535113"/>
            </a:xfrm>
            <a:prstGeom prst="arc">
              <a:avLst>
                <a:gd name="adj1" fmla="val 17344727"/>
                <a:gd name="adj2" fmla="val 19450467"/>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Oval 41"/>
            <p:cNvSpPr/>
            <p:nvPr/>
          </p:nvSpPr>
          <p:spPr>
            <a:xfrm>
              <a:off x="2762636" y="1765505"/>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2183761" y="1488428"/>
              <a:ext cx="907132" cy="246221"/>
            </a:xfrm>
            <a:prstGeom prst="rect">
              <a:avLst/>
            </a:prstGeom>
            <a:noFill/>
          </p:spPr>
          <p:txBody>
            <a:bodyPr wrap="square" rtlCol="0">
              <a:spAutoFit/>
            </a:bodyPr>
            <a:lstStyle/>
            <a:p>
              <a:r>
                <a:rPr lang="en-US" sz="1000" i="1" dirty="0"/>
                <a:t>Satellite</a:t>
              </a:r>
            </a:p>
          </p:txBody>
        </p:sp>
        <p:sp>
          <p:nvSpPr>
            <p:cNvPr id="44" name="Oval 43"/>
            <p:cNvSpPr/>
            <p:nvPr/>
          </p:nvSpPr>
          <p:spPr>
            <a:xfrm>
              <a:off x="3777491" y="4240285"/>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3520056" y="4533525"/>
              <a:ext cx="945416" cy="400110"/>
            </a:xfrm>
            <a:prstGeom prst="rect">
              <a:avLst/>
            </a:prstGeom>
            <a:noFill/>
          </p:spPr>
          <p:txBody>
            <a:bodyPr wrap="square" rtlCol="0">
              <a:spAutoFit/>
            </a:bodyPr>
            <a:lstStyle/>
            <a:p>
              <a:r>
                <a:rPr lang="en-US" sz="1000" i="1" dirty="0"/>
                <a:t>Point on ground</a:t>
              </a:r>
            </a:p>
          </p:txBody>
        </p:sp>
        <p:grpSp>
          <p:nvGrpSpPr>
            <p:cNvPr id="46" name="Group 45"/>
            <p:cNvGrpSpPr>
              <a:grpSpLocks/>
            </p:cNvGrpSpPr>
            <p:nvPr/>
          </p:nvGrpSpPr>
          <p:grpSpPr>
            <a:xfrm rot="20340000">
              <a:off x="2780351" y="1815126"/>
              <a:ext cx="134250" cy="213739"/>
              <a:chOff x="6456362" y="639305"/>
              <a:chExt cx="900782" cy="2566747"/>
            </a:xfrm>
            <a:solidFill>
              <a:schemeClr val="accent1">
                <a:lumMod val="40000"/>
                <a:lumOff val="60000"/>
              </a:schemeClr>
            </a:solidFill>
          </p:grpSpPr>
          <p:sp>
            <p:nvSpPr>
              <p:cNvPr id="51" name="Freeform 50"/>
              <p:cNvSpPr/>
              <p:nvPr/>
            </p:nvSpPr>
            <p:spPr>
              <a:xfrm>
                <a:off x="6489123" y="694545"/>
                <a:ext cx="823361" cy="2511507"/>
              </a:xfrm>
              <a:custGeom>
                <a:avLst/>
                <a:gdLst>
                  <a:gd name="connsiteX0" fmla="*/ 405245 w 823361"/>
                  <a:gd name="connsiteY0" fmla="*/ 6841 h 2511507"/>
                  <a:gd name="connsiteX1" fmla="*/ 88322 w 823361"/>
                  <a:gd name="connsiteY1" fmla="*/ 1206991 h 2511507"/>
                  <a:gd name="connsiteX2" fmla="*/ 0 w 823361"/>
                  <a:gd name="connsiteY2" fmla="*/ 1840837 h 2511507"/>
                  <a:gd name="connsiteX3" fmla="*/ 88322 w 823361"/>
                  <a:gd name="connsiteY3" fmla="*/ 2329210 h 2511507"/>
                  <a:gd name="connsiteX4" fmla="*/ 322118 w 823361"/>
                  <a:gd name="connsiteY4" fmla="*/ 2495464 h 2511507"/>
                  <a:gd name="connsiteX5" fmla="*/ 529936 w 823361"/>
                  <a:gd name="connsiteY5" fmla="*/ 2490269 h 2511507"/>
                  <a:gd name="connsiteX6" fmla="*/ 701386 w 823361"/>
                  <a:gd name="connsiteY6" fmla="*/ 2365578 h 2511507"/>
                  <a:gd name="connsiteX7" fmla="*/ 800100 w 823361"/>
                  <a:gd name="connsiteY7" fmla="*/ 2079828 h 2511507"/>
                  <a:gd name="connsiteX8" fmla="*/ 820882 w 823361"/>
                  <a:gd name="connsiteY8" fmla="*/ 1809664 h 2511507"/>
                  <a:gd name="connsiteX9" fmla="*/ 758536 w 823361"/>
                  <a:gd name="connsiteY9" fmla="*/ 1352464 h 2511507"/>
                  <a:gd name="connsiteX10" fmla="*/ 623454 w 823361"/>
                  <a:gd name="connsiteY10" fmla="*/ 744596 h 2511507"/>
                  <a:gd name="connsiteX11" fmla="*/ 405245 w 823361"/>
                  <a:gd name="connsiteY11" fmla="*/ 6841 h 251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3361" h="2511507">
                    <a:moveTo>
                      <a:pt x="405245" y="6841"/>
                    </a:moveTo>
                    <a:cubicBezTo>
                      <a:pt x="316056" y="83907"/>
                      <a:pt x="155863" y="901325"/>
                      <a:pt x="88322" y="1206991"/>
                    </a:cubicBezTo>
                    <a:cubicBezTo>
                      <a:pt x="20781" y="1512657"/>
                      <a:pt x="0" y="1653801"/>
                      <a:pt x="0" y="1840837"/>
                    </a:cubicBezTo>
                    <a:cubicBezTo>
                      <a:pt x="0" y="2027873"/>
                      <a:pt x="34636" y="2220106"/>
                      <a:pt x="88322" y="2329210"/>
                    </a:cubicBezTo>
                    <a:cubicBezTo>
                      <a:pt x="142008" y="2438314"/>
                      <a:pt x="248516" y="2468621"/>
                      <a:pt x="322118" y="2495464"/>
                    </a:cubicBezTo>
                    <a:cubicBezTo>
                      <a:pt x="395720" y="2522307"/>
                      <a:pt x="466725" y="2511917"/>
                      <a:pt x="529936" y="2490269"/>
                    </a:cubicBezTo>
                    <a:cubicBezTo>
                      <a:pt x="593147" y="2468621"/>
                      <a:pt x="656359" y="2433985"/>
                      <a:pt x="701386" y="2365578"/>
                    </a:cubicBezTo>
                    <a:cubicBezTo>
                      <a:pt x="746413" y="2297171"/>
                      <a:pt x="780184" y="2172480"/>
                      <a:pt x="800100" y="2079828"/>
                    </a:cubicBezTo>
                    <a:cubicBezTo>
                      <a:pt x="820016" y="1987176"/>
                      <a:pt x="827809" y="1930891"/>
                      <a:pt x="820882" y="1809664"/>
                    </a:cubicBezTo>
                    <a:cubicBezTo>
                      <a:pt x="813955" y="1688437"/>
                      <a:pt x="791441" y="1529975"/>
                      <a:pt x="758536" y="1352464"/>
                    </a:cubicBezTo>
                    <a:cubicBezTo>
                      <a:pt x="725631" y="1174953"/>
                      <a:pt x="681470" y="964537"/>
                      <a:pt x="623454" y="744596"/>
                    </a:cubicBezTo>
                    <a:cubicBezTo>
                      <a:pt x="565438" y="524655"/>
                      <a:pt x="494434" y="-70225"/>
                      <a:pt x="405245" y="684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51"/>
              <p:cNvSpPr/>
              <p:nvPr/>
            </p:nvSpPr>
            <p:spPr>
              <a:xfrm>
                <a:off x="6456362" y="690391"/>
                <a:ext cx="450540" cy="478595"/>
              </a:xfrm>
              <a:custGeom>
                <a:avLst/>
                <a:gdLst>
                  <a:gd name="connsiteX0" fmla="*/ 447188 w 450540"/>
                  <a:gd name="connsiteY0" fmla="*/ 604 h 478595"/>
                  <a:gd name="connsiteX1" fmla="*/ 203001 w 450540"/>
                  <a:gd name="connsiteY1" fmla="*/ 166859 h 478595"/>
                  <a:gd name="connsiteX2" fmla="*/ 41942 w 450540"/>
                  <a:gd name="connsiteY2" fmla="*/ 301941 h 478595"/>
                  <a:gd name="connsiteX3" fmla="*/ 379 w 450540"/>
                  <a:gd name="connsiteY3" fmla="*/ 390264 h 478595"/>
                  <a:gd name="connsiteX4" fmla="*/ 57529 w 450540"/>
                  <a:gd name="connsiteY4" fmla="*/ 478586 h 478595"/>
                  <a:gd name="connsiteX5" fmla="*/ 223783 w 450540"/>
                  <a:gd name="connsiteY5" fmla="*/ 385068 h 478595"/>
                  <a:gd name="connsiteX6" fmla="*/ 338083 w 450540"/>
                  <a:gd name="connsiteY6" fmla="*/ 229204 h 478595"/>
                  <a:gd name="connsiteX7" fmla="*/ 447188 w 450540"/>
                  <a:gd name="connsiteY7" fmla="*/ 604 h 478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0540" h="478595">
                    <a:moveTo>
                      <a:pt x="447188" y="604"/>
                    </a:moveTo>
                    <a:cubicBezTo>
                      <a:pt x="424674" y="-9787"/>
                      <a:pt x="270542" y="116636"/>
                      <a:pt x="203001" y="166859"/>
                    </a:cubicBezTo>
                    <a:cubicBezTo>
                      <a:pt x="135460" y="217082"/>
                      <a:pt x="75712" y="264707"/>
                      <a:pt x="41942" y="301941"/>
                    </a:cubicBezTo>
                    <a:cubicBezTo>
                      <a:pt x="8172" y="339175"/>
                      <a:pt x="-2219" y="360823"/>
                      <a:pt x="379" y="390264"/>
                    </a:cubicBezTo>
                    <a:cubicBezTo>
                      <a:pt x="2977" y="419705"/>
                      <a:pt x="20295" y="479452"/>
                      <a:pt x="57529" y="478586"/>
                    </a:cubicBezTo>
                    <a:cubicBezTo>
                      <a:pt x="94763" y="477720"/>
                      <a:pt x="177024" y="426632"/>
                      <a:pt x="223783" y="385068"/>
                    </a:cubicBezTo>
                    <a:cubicBezTo>
                      <a:pt x="270542" y="343504"/>
                      <a:pt x="303447" y="286354"/>
                      <a:pt x="338083" y="229204"/>
                    </a:cubicBezTo>
                    <a:cubicBezTo>
                      <a:pt x="372719" y="172054"/>
                      <a:pt x="469702" y="10995"/>
                      <a:pt x="447188" y="60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52"/>
              <p:cNvSpPr/>
              <p:nvPr/>
            </p:nvSpPr>
            <p:spPr>
              <a:xfrm>
                <a:off x="6904530" y="691940"/>
                <a:ext cx="452614" cy="475600"/>
              </a:xfrm>
              <a:custGeom>
                <a:avLst/>
                <a:gdLst>
                  <a:gd name="connsiteX0" fmla="*/ 229 w 452614"/>
                  <a:gd name="connsiteY0" fmla="*/ 9446 h 475600"/>
                  <a:gd name="connsiteX1" fmla="*/ 176875 w 452614"/>
                  <a:gd name="connsiteY1" fmla="*/ 315978 h 475600"/>
                  <a:gd name="connsiteX2" fmla="*/ 337934 w 452614"/>
                  <a:gd name="connsiteY2" fmla="*/ 466646 h 475600"/>
                  <a:gd name="connsiteX3" fmla="*/ 441843 w 452614"/>
                  <a:gd name="connsiteY3" fmla="*/ 440669 h 475600"/>
                  <a:gd name="connsiteX4" fmla="*/ 415865 w 452614"/>
                  <a:gd name="connsiteY4" fmla="*/ 295196 h 475600"/>
                  <a:gd name="connsiteX5" fmla="*/ 145702 w 452614"/>
                  <a:gd name="connsiteY5" fmla="*/ 97769 h 475600"/>
                  <a:gd name="connsiteX6" fmla="*/ 229 w 452614"/>
                  <a:gd name="connsiteY6" fmla="*/ 9446 h 47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2614" h="475600">
                    <a:moveTo>
                      <a:pt x="229" y="9446"/>
                    </a:moveTo>
                    <a:cubicBezTo>
                      <a:pt x="5425" y="45814"/>
                      <a:pt x="120591" y="239778"/>
                      <a:pt x="176875" y="315978"/>
                    </a:cubicBezTo>
                    <a:cubicBezTo>
                      <a:pt x="233159" y="392178"/>
                      <a:pt x="293773" y="445864"/>
                      <a:pt x="337934" y="466646"/>
                    </a:cubicBezTo>
                    <a:cubicBezTo>
                      <a:pt x="382095" y="487428"/>
                      <a:pt x="428855" y="469244"/>
                      <a:pt x="441843" y="440669"/>
                    </a:cubicBezTo>
                    <a:cubicBezTo>
                      <a:pt x="454831" y="412094"/>
                      <a:pt x="465222" y="352346"/>
                      <a:pt x="415865" y="295196"/>
                    </a:cubicBezTo>
                    <a:cubicBezTo>
                      <a:pt x="366508" y="238046"/>
                      <a:pt x="212377" y="145394"/>
                      <a:pt x="145702" y="97769"/>
                    </a:cubicBezTo>
                    <a:cubicBezTo>
                      <a:pt x="79027" y="50144"/>
                      <a:pt x="-4967" y="-26922"/>
                      <a:pt x="229" y="944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53"/>
              <p:cNvSpPr/>
              <p:nvPr/>
            </p:nvSpPr>
            <p:spPr>
              <a:xfrm>
                <a:off x="6588837" y="639305"/>
                <a:ext cx="319482" cy="126052"/>
              </a:xfrm>
              <a:custGeom>
                <a:avLst/>
                <a:gdLst>
                  <a:gd name="connsiteX0" fmla="*/ 319479 w 319482"/>
                  <a:gd name="connsiteY0" fmla="*/ 48121 h 126052"/>
                  <a:gd name="connsiteX1" fmla="*/ 111661 w 319482"/>
                  <a:gd name="connsiteY1" fmla="*/ 6557 h 126052"/>
                  <a:gd name="connsiteX2" fmla="*/ 18143 w 319482"/>
                  <a:gd name="connsiteY2" fmla="*/ 6557 h 126052"/>
                  <a:gd name="connsiteX3" fmla="*/ 7752 w 319482"/>
                  <a:gd name="connsiteY3" fmla="*/ 68902 h 126052"/>
                  <a:gd name="connsiteX4" fmla="*/ 106465 w 319482"/>
                  <a:gd name="connsiteY4" fmla="*/ 126052 h 126052"/>
                  <a:gd name="connsiteX5" fmla="*/ 319479 w 319482"/>
                  <a:gd name="connsiteY5" fmla="*/ 48121 h 126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482" h="126052">
                    <a:moveTo>
                      <a:pt x="319479" y="48121"/>
                    </a:moveTo>
                    <a:cubicBezTo>
                      <a:pt x="320345" y="28205"/>
                      <a:pt x="161884" y="13484"/>
                      <a:pt x="111661" y="6557"/>
                    </a:cubicBezTo>
                    <a:cubicBezTo>
                      <a:pt x="61438" y="-370"/>
                      <a:pt x="35461" y="-3834"/>
                      <a:pt x="18143" y="6557"/>
                    </a:cubicBezTo>
                    <a:cubicBezTo>
                      <a:pt x="825" y="16948"/>
                      <a:pt x="-6968" y="48986"/>
                      <a:pt x="7752" y="68902"/>
                    </a:cubicBezTo>
                    <a:cubicBezTo>
                      <a:pt x="22472" y="88818"/>
                      <a:pt x="53645" y="126052"/>
                      <a:pt x="106465" y="126052"/>
                    </a:cubicBezTo>
                    <a:cubicBezTo>
                      <a:pt x="159285" y="126052"/>
                      <a:pt x="318613" y="68037"/>
                      <a:pt x="319479" y="481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a:off x="6886215" y="645270"/>
                <a:ext cx="314830" cy="124933"/>
              </a:xfrm>
              <a:custGeom>
                <a:avLst/>
                <a:gdLst>
                  <a:gd name="connsiteX0" fmla="*/ 1478 w 314830"/>
                  <a:gd name="connsiteY0" fmla="*/ 29534 h 124933"/>
                  <a:gd name="connsiteX1" fmla="*/ 282033 w 314830"/>
                  <a:gd name="connsiteY1" fmla="*/ 3557 h 124933"/>
                  <a:gd name="connsiteX2" fmla="*/ 297619 w 314830"/>
                  <a:gd name="connsiteY2" fmla="*/ 97075 h 124933"/>
                  <a:gd name="connsiteX3" fmla="*/ 178124 w 314830"/>
                  <a:gd name="connsiteY3" fmla="*/ 123052 h 124933"/>
                  <a:gd name="connsiteX4" fmla="*/ 1478 w 314830"/>
                  <a:gd name="connsiteY4" fmla="*/ 29534 h 124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830" h="124933">
                    <a:moveTo>
                      <a:pt x="1478" y="29534"/>
                    </a:moveTo>
                    <a:cubicBezTo>
                      <a:pt x="18796" y="9618"/>
                      <a:pt x="232676" y="-7700"/>
                      <a:pt x="282033" y="3557"/>
                    </a:cubicBezTo>
                    <a:cubicBezTo>
                      <a:pt x="331390" y="14814"/>
                      <a:pt x="314937" y="77159"/>
                      <a:pt x="297619" y="97075"/>
                    </a:cubicBezTo>
                    <a:cubicBezTo>
                      <a:pt x="280301" y="116991"/>
                      <a:pt x="232676" y="129979"/>
                      <a:pt x="178124" y="123052"/>
                    </a:cubicBezTo>
                    <a:cubicBezTo>
                      <a:pt x="123572" y="116125"/>
                      <a:pt x="-15840" y="49450"/>
                      <a:pt x="1478" y="2953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Oval 47"/>
            <p:cNvSpPr/>
            <p:nvPr/>
          </p:nvSpPr>
          <p:spPr>
            <a:xfrm rot="14824561">
              <a:off x="3646312" y="3497215"/>
              <a:ext cx="275519" cy="1544344"/>
            </a:xfrm>
            <a:prstGeom prst="ellipse">
              <a:avLst/>
            </a:prstGeom>
            <a:noFill/>
            <a:ln w="127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48"/>
            <p:cNvSpPr/>
            <p:nvPr/>
          </p:nvSpPr>
          <p:spPr>
            <a:xfrm>
              <a:off x="3764280" y="4282440"/>
              <a:ext cx="229629" cy="312420"/>
            </a:xfrm>
            <a:custGeom>
              <a:avLst/>
              <a:gdLst>
                <a:gd name="connsiteX0" fmla="*/ 0 w 229629"/>
                <a:gd name="connsiteY0" fmla="*/ 312420 h 312420"/>
                <a:gd name="connsiteX1" fmla="*/ 228600 w 229629"/>
                <a:gd name="connsiteY1" fmla="*/ 114300 h 312420"/>
                <a:gd name="connsiteX2" fmla="*/ 68580 w 229629"/>
                <a:gd name="connsiteY2" fmla="*/ 0 h 312420"/>
              </a:gdLst>
              <a:ahLst/>
              <a:cxnLst>
                <a:cxn ang="0">
                  <a:pos x="connsiteX0" y="connsiteY0"/>
                </a:cxn>
                <a:cxn ang="0">
                  <a:pos x="connsiteX1" y="connsiteY1"/>
                </a:cxn>
                <a:cxn ang="0">
                  <a:pos x="connsiteX2" y="connsiteY2"/>
                </a:cxn>
              </a:cxnLst>
              <a:rect l="l" t="t" r="r" b="b"/>
              <a:pathLst>
                <a:path w="229629" h="312420">
                  <a:moveTo>
                    <a:pt x="0" y="312420"/>
                  </a:moveTo>
                  <a:cubicBezTo>
                    <a:pt x="108585" y="239395"/>
                    <a:pt x="217170" y="166370"/>
                    <a:pt x="228600" y="114300"/>
                  </a:cubicBezTo>
                  <a:cubicBezTo>
                    <a:pt x="240030" y="62230"/>
                    <a:pt x="154305" y="31115"/>
                    <a:pt x="68580" y="0"/>
                  </a:cubicBezTo>
                </a:path>
              </a:pathLst>
            </a:custGeom>
            <a:noFill/>
            <a:ln w="9525">
              <a:solidFill>
                <a:schemeClr val="tx1"/>
              </a:solidFill>
              <a:tailEnd type="triangle" w="sm"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2410392" y="5198207"/>
              <a:ext cx="1200918" cy="246221"/>
            </a:xfrm>
            <a:prstGeom prst="rect">
              <a:avLst/>
            </a:prstGeom>
            <a:noFill/>
          </p:spPr>
          <p:txBody>
            <a:bodyPr wrap="square" rtlCol="0">
              <a:spAutoFit/>
            </a:bodyPr>
            <a:lstStyle/>
            <a:p>
              <a:pPr algn="ctr"/>
              <a:r>
                <a:rPr lang="en-US" sz="1000" dirty="0"/>
                <a:t>Ground range</a:t>
              </a:r>
            </a:p>
          </p:txBody>
        </p:sp>
      </p:grpSp>
      <p:sp>
        <p:nvSpPr>
          <p:cNvPr id="66" name="TextBox 65"/>
          <p:cNvSpPr txBox="1"/>
          <p:nvPr/>
        </p:nvSpPr>
        <p:spPr>
          <a:xfrm>
            <a:off x="2968539" y="3506453"/>
            <a:ext cx="1200918" cy="246221"/>
          </a:xfrm>
          <a:prstGeom prst="rect">
            <a:avLst/>
          </a:prstGeom>
          <a:noFill/>
        </p:spPr>
        <p:txBody>
          <a:bodyPr wrap="square" rtlCol="0">
            <a:spAutoFit/>
          </a:bodyPr>
          <a:lstStyle/>
          <a:p>
            <a:pPr algn="ctr"/>
            <a:r>
              <a:rPr lang="en-US" sz="1000" dirty="0"/>
              <a:t>Azimuth</a:t>
            </a:r>
          </a:p>
        </p:txBody>
      </p:sp>
      <p:sp>
        <p:nvSpPr>
          <p:cNvPr id="69" name="TextBox 68"/>
          <p:cNvSpPr txBox="1"/>
          <p:nvPr/>
        </p:nvSpPr>
        <p:spPr>
          <a:xfrm>
            <a:off x="801325" y="5522112"/>
            <a:ext cx="1200918" cy="246221"/>
          </a:xfrm>
          <a:prstGeom prst="rect">
            <a:avLst/>
          </a:prstGeom>
          <a:noFill/>
        </p:spPr>
        <p:txBody>
          <a:bodyPr wrap="square" rtlCol="0">
            <a:spAutoFit/>
          </a:bodyPr>
          <a:lstStyle/>
          <a:p>
            <a:pPr algn="ctr"/>
            <a:r>
              <a:rPr lang="en-US" sz="1000" dirty="0"/>
              <a:t>Swath</a:t>
            </a:r>
          </a:p>
        </p:txBody>
      </p:sp>
      <p:pic>
        <p:nvPicPr>
          <p:cNvPr id="7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4055" t="41322" r="21018" b="51013"/>
          <a:stretch/>
        </p:blipFill>
        <p:spPr bwMode="auto">
          <a:xfrm rot="4043365">
            <a:off x="1839538" y="3559667"/>
            <a:ext cx="889330" cy="347397"/>
          </a:xfrm>
          <a:prstGeom prst="rect">
            <a:avLst/>
          </a:prstGeom>
          <a:noFill/>
          <a:ln>
            <a:noFill/>
          </a:ln>
          <a:effectLst>
            <a:outerShdw dist="35921" sx="1000" sy="1000" algn="ctr" rotWithShape="0">
              <a:schemeClr val="bg2"/>
            </a:outerShdw>
            <a:reflection endPos="0" dist="50800" dir="5400000" sy="-100000" algn="bl" rotWithShape="0"/>
          </a:effectLst>
        </p:spPr>
      </p:pic>
      <p:cxnSp>
        <p:nvCxnSpPr>
          <p:cNvPr id="72" name="Straight Connector 71"/>
          <p:cNvCxnSpPr/>
          <p:nvPr/>
        </p:nvCxnSpPr>
        <p:spPr>
          <a:xfrm>
            <a:off x="1953566" y="2445523"/>
            <a:ext cx="1017089" cy="2494242"/>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73"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4055" t="40361" r="22215" b="51318"/>
          <a:stretch/>
        </p:blipFill>
        <p:spPr bwMode="auto">
          <a:xfrm rot="14849341">
            <a:off x="2177261" y="3256551"/>
            <a:ext cx="818024" cy="377153"/>
          </a:xfrm>
          <a:prstGeom prst="rect">
            <a:avLst/>
          </a:prstGeom>
          <a:noFill/>
          <a:ln>
            <a:noFill/>
          </a:ln>
          <a:effectLst>
            <a:outerShdw dist="35921" sx="1000" sy="1000" algn="ctr" rotWithShape="0">
              <a:schemeClr val="bg2"/>
            </a:outerShdw>
            <a:reflection endPos="0" dist="50800" dir="5400000" sy="-100000" algn="bl" rotWithShape="0"/>
          </a:effectLst>
        </p:spPr>
      </p:pic>
      <p:sp>
        <p:nvSpPr>
          <p:cNvPr id="3" name="Rectangle 2"/>
          <p:cNvSpPr/>
          <p:nvPr/>
        </p:nvSpPr>
        <p:spPr bwMode="auto">
          <a:xfrm>
            <a:off x="2531902" y="2994498"/>
            <a:ext cx="215922" cy="199723"/>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67" name="Rectangle 66"/>
          <p:cNvSpPr/>
          <p:nvPr/>
        </p:nvSpPr>
        <p:spPr bwMode="auto">
          <a:xfrm>
            <a:off x="2111556" y="3933056"/>
            <a:ext cx="215922" cy="199723"/>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74" name="TextBox 73"/>
          <p:cNvSpPr txBox="1"/>
          <p:nvPr/>
        </p:nvSpPr>
        <p:spPr>
          <a:xfrm>
            <a:off x="1162427" y="3037674"/>
            <a:ext cx="1200918" cy="400110"/>
          </a:xfrm>
          <a:prstGeom prst="rect">
            <a:avLst/>
          </a:prstGeom>
          <a:noFill/>
        </p:spPr>
        <p:txBody>
          <a:bodyPr wrap="square" rtlCol="0">
            <a:spAutoFit/>
          </a:bodyPr>
          <a:lstStyle/>
          <a:p>
            <a:pPr algn="ctr"/>
            <a:r>
              <a:rPr lang="en-US" sz="1000" dirty="0"/>
              <a:t>Transmitted Pulse</a:t>
            </a:r>
          </a:p>
        </p:txBody>
      </p:sp>
      <p:sp>
        <p:nvSpPr>
          <p:cNvPr id="75" name="TextBox 74"/>
          <p:cNvSpPr txBox="1"/>
          <p:nvPr/>
        </p:nvSpPr>
        <p:spPr>
          <a:xfrm>
            <a:off x="2422039" y="2987953"/>
            <a:ext cx="1200918" cy="400110"/>
          </a:xfrm>
          <a:prstGeom prst="rect">
            <a:avLst/>
          </a:prstGeom>
          <a:noFill/>
        </p:spPr>
        <p:txBody>
          <a:bodyPr wrap="square" rtlCol="0">
            <a:spAutoFit/>
          </a:bodyPr>
          <a:lstStyle/>
          <a:p>
            <a:pPr algn="ctr"/>
            <a:r>
              <a:rPr lang="en-US" sz="1000" dirty="0"/>
              <a:t>Backscattered echo</a:t>
            </a:r>
          </a:p>
        </p:txBody>
      </p:sp>
      <p:grpSp>
        <p:nvGrpSpPr>
          <p:cNvPr id="7" name="Group 6"/>
          <p:cNvGrpSpPr/>
          <p:nvPr/>
        </p:nvGrpSpPr>
        <p:grpSpPr>
          <a:xfrm>
            <a:off x="4618682" y="1363539"/>
            <a:ext cx="4286078" cy="2911321"/>
            <a:chOff x="5730615" y="3099072"/>
            <a:chExt cx="3174565" cy="2232985"/>
          </a:xfrm>
        </p:grpSpPr>
        <p:pic>
          <p:nvPicPr>
            <p:cNvPr id="7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8667" r="21597" b="50873"/>
            <a:stretch/>
          </p:blipFill>
          <p:spPr bwMode="auto">
            <a:xfrm>
              <a:off x="5940152" y="3103857"/>
              <a:ext cx="2965028" cy="222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85614" b="76850"/>
            <a:stretch/>
          </p:blipFill>
          <p:spPr bwMode="auto">
            <a:xfrm>
              <a:off x="5730615" y="3099072"/>
              <a:ext cx="857609" cy="1050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 name="TextBox 7"/>
          <p:cNvSpPr txBox="1"/>
          <p:nvPr/>
        </p:nvSpPr>
        <p:spPr>
          <a:xfrm>
            <a:off x="4799846" y="1762238"/>
            <a:ext cx="780266" cy="338554"/>
          </a:xfrm>
          <a:prstGeom prst="rect">
            <a:avLst/>
          </a:prstGeom>
          <a:solidFill>
            <a:schemeClr val="bg1"/>
          </a:solidFill>
        </p:spPr>
        <p:txBody>
          <a:bodyPr wrap="square" rtlCol="0">
            <a:spAutoFit/>
          </a:bodyPr>
          <a:lstStyle/>
          <a:p>
            <a:r>
              <a:rPr lang="en-US" dirty="0"/>
              <a:t>pulse</a:t>
            </a:r>
          </a:p>
        </p:txBody>
      </p:sp>
      <p:sp>
        <p:nvSpPr>
          <p:cNvPr id="78" name="TextBox 77"/>
          <p:cNvSpPr txBox="1"/>
          <p:nvPr/>
        </p:nvSpPr>
        <p:spPr>
          <a:xfrm>
            <a:off x="6737247" y="1763772"/>
            <a:ext cx="780266" cy="338554"/>
          </a:xfrm>
          <a:prstGeom prst="rect">
            <a:avLst/>
          </a:prstGeom>
          <a:solidFill>
            <a:schemeClr val="bg1"/>
          </a:solidFill>
        </p:spPr>
        <p:txBody>
          <a:bodyPr wrap="square" rtlCol="0">
            <a:spAutoFit/>
          </a:bodyPr>
          <a:lstStyle/>
          <a:p>
            <a:r>
              <a:rPr lang="en-US" dirty="0"/>
              <a:t>echo</a:t>
            </a:r>
          </a:p>
        </p:txBody>
      </p:sp>
      <p:sp>
        <p:nvSpPr>
          <p:cNvPr id="79" name="TextBox 78"/>
          <p:cNvSpPr txBox="1"/>
          <p:nvPr/>
        </p:nvSpPr>
        <p:spPr>
          <a:xfrm>
            <a:off x="7104784" y="3077073"/>
            <a:ext cx="1355647" cy="584775"/>
          </a:xfrm>
          <a:prstGeom prst="rect">
            <a:avLst/>
          </a:prstGeom>
          <a:solidFill>
            <a:schemeClr val="bg1"/>
          </a:solidFill>
        </p:spPr>
        <p:txBody>
          <a:bodyPr wrap="square" rtlCol="0">
            <a:spAutoFit/>
          </a:bodyPr>
          <a:lstStyle/>
          <a:p>
            <a:r>
              <a:rPr lang="en-US" dirty="0"/>
              <a:t>Measured phase</a:t>
            </a:r>
          </a:p>
        </p:txBody>
      </p:sp>
      <p:sp>
        <p:nvSpPr>
          <p:cNvPr id="80" name="TextBox 79"/>
          <p:cNvSpPr txBox="1"/>
          <p:nvPr/>
        </p:nvSpPr>
        <p:spPr>
          <a:xfrm>
            <a:off x="7991279" y="1939833"/>
            <a:ext cx="1015219" cy="400110"/>
          </a:xfrm>
          <a:prstGeom prst="rect">
            <a:avLst/>
          </a:prstGeom>
          <a:noFill/>
        </p:spPr>
        <p:txBody>
          <a:bodyPr wrap="square" rtlCol="0">
            <a:spAutoFit/>
          </a:bodyPr>
          <a:lstStyle/>
          <a:p>
            <a:r>
              <a:rPr lang="en-US" sz="1000" dirty="0"/>
              <a:t>Slant-range delay</a:t>
            </a:r>
          </a:p>
        </p:txBody>
      </p:sp>
      <p:sp>
        <p:nvSpPr>
          <p:cNvPr id="81" name="TextBox 80"/>
          <p:cNvSpPr txBox="1"/>
          <p:nvPr/>
        </p:nvSpPr>
        <p:spPr>
          <a:xfrm>
            <a:off x="4743808" y="2676963"/>
            <a:ext cx="1197253" cy="553998"/>
          </a:xfrm>
          <a:prstGeom prst="rect">
            <a:avLst/>
          </a:prstGeom>
          <a:noFill/>
        </p:spPr>
        <p:txBody>
          <a:bodyPr wrap="square" rtlCol="0">
            <a:spAutoFit/>
          </a:bodyPr>
          <a:lstStyle/>
          <a:p>
            <a:r>
              <a:rPr lang="en-US" sz="1000" dirty="0"/>
              <a:t>SAR wavelength (</a:t>
            </a:r>
            <a:r>
              <a:rPr lang="el-GR" sz="1000" dirty="0"/>
              <a:t>λ</a:t>
            </a:r>
            <a:r>
              <a:rPr lang="en-US" sz="1000" dirty="0"/>
              <a:t>=c/f</a:t>
            </a:r>
            <a:r>
              <a:rPr lang="en-US" sz="1000" baseline="-25000" dirty="0"/>
              <a:t>c</a:t>
            </a:r>
            <a:r>
              <a:rPr lang="en-US" sz="1000" dirty="0"/>
              <a:t>)</a:t>
            </a:r>
          </a:p>
        </p:txBody>
      </p:sp>
      <p:cxnSp>
        <p:nvCxnSpPr>
          <p:cNvPr id="82" name="Straight Connector 81"/>
          <p:cNvCxnSpPr/>
          <p:nvPr/>
        </p:nvCxnSpPr>
        <p:spPr bwMode="auto">
          <a:xfrm>
            <a:off x="5033524" y="2092368"/>
            <a:ext cx="0" cy="544544"/>
          </a:xfrm>
          <a:prstGeom prst="line">
            <a:avLst/>
          </a:prstGeom>
          <a:solidFill>
            <a:schemeClr val="accent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3" name="Straight Connector 82"/>
          <p:cNvCxnSpPr/>
          <p:nvPr/>
        </p:nvCxnSpPr>
        <p:spPr bwMode="auto">
          <a:xfrm>
            <a:off x="4891931" y="2092368"/>
            <a:ext cx="0" cy="544544"/>
          </a:xfrm>
          <a:prstGeom prst="line">
            <a:avLst/>
          </a:prstGeom>
          <a:solidFill>
            <a:schemeClr val="accent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aphicFrame>
        <p:nvGraphicFramePr>
          <p:cNvPr id="33" name="Object 32"/>
          <p:cNvGraphicFramePr>
            <a:graphicFrameLocks noChangeAspect="1"/>
          </p:cNvGraphicFramePr>
          <p:nvPr>
            <p:extLst/>
          </p:nvPr>
        </p:nvGraphicFramePr>
        <p:xfrm>
          <a:off x="4840419" y="5146559"/>
          <a:ext cx="3876146" cy="330752"/>
        </p:xfrm>
        <a:graphic>
          <a:graphicData uri="http://schemas.openxmlformats.org/presentationml/2006/ole">
            <mc:AlternateContent xmlns:mc="http://schemas.openxmlformats.org/markup-compatibility/2006">
              <mc:Choice xmlns:v="urn:schemas-microsoft-com:vml" Requires="v">
                <p:oleObj spid="_x0000_s21636" name="Equation" r:id="rId5" imgW="2679480" imgH="228600" progId="Equation.3">
                  <p:embed/>
                </p:oleObj>
              </mc:Choice>
              <mc:Fallback>
                <p:oleObj name="Equation" r:id="rId5" imgW="2679480" imgH="228600" progId="Equation.3">
                  <p:embed/>
                  <p:pic>
                    <p:nvPicPr>
                      <p:cNvPr id="0" name=""/>
                      <p:cNvPicPr/>
                      <p:nvPr/>
                    </p:nvPicPr>
                    <p:blipFill>
                      <a:blip r:embed="rId6"/>
                      <a:stretch>
                        <a:fillRect/>
                      </a:stretch>
                    </p:blipFill>
                    <p:spPr>
                      <a:xfrm>
                        <a:off x="4840419" y="5146559"/>
                        <a:ext cx="3876146" cy="330752"/>
                      </a:xfrm>
                      <a:prstGeom prst="rect">
                        <a:avLst/>
                      </a:prstGeom>
                    </p:spPr>
                  </p:pic>
                </p:oleObj>
              </mc:Fallback>
            </mc:AlternateContent>
          </a:graphicData>
        </a:graphic>
      </p:graphicFrame>
      <p:sp>
        <p:nvSpPr>
          <p:cNvPr id="84" name="TextBox 83"/>
          <p:cNvSpPr txBox="1"/>
          <p:nvPr/>
        </p:nvSpPr>
        <p:spPr>
          <a:xfrm>
            <a:off x="8594361" y="2426395"/>
            <a:ext cx="285068" cy="338554"/>
          </a:xfrm>
          <a:prstGeom prst="rect">
            <a:avLst/>
          </a:prstGeom>
          <a:solidFill>
            <a:schemeClr val="bg1"/>
          </a:solidFill>
        </p:spPr>
        <p:txBody>
          <a:bodyPr wrap="square" rtlCol="0">
            <a:spAutoFit/>
          </a:bodyPr>
          <a:lstStyle/>
          <a:p>
            <a:r>
              <a:rPr lang="en-US" dirty="0">
                <a:latin typeface="Symbol" panose="05050102010706020507" pitchFamily="18" charset="2"/>
              </a:rPr>
              <a:t>t</a:t>
            </a:r>
          </a:p>
        </p:txBody>
      </p:sp>
      <p:sp>
        <p:nvSpPr>
          <p:cNvPr id="85" name="TextBox 84"/>
          <p:cNvSpPr txBox="1"/>
          <p:nvPr/>
        </p:nvSpPr>
        <p:spPr>
          <a:xfrm>
            <a:off x="8604448" y="4149080"/>
            <a:ext cx="285068" cy="338554"/>
          </a:xfrm>
          <a:prstGeom prst="rect">
            <a:avLst/>
          </a:prstGeom>
          <a:solidFill>
            <a:schemeClr val="bg1"/>
          </a:solidFill>
        </p:spPr>
        <p:txBody>
          <a:bodyPr wrap="square" rtlCol="0">
            <a:spAutoFit/>
          </a:bodyPr>
          <a:lstStyle/>
          <a:p>
            <a:r>
              <a:rPr lang="en-US" dirty="0">
                <a:latin typeface="Symbol" panose="05050102010706020507" pitchFamily="18" charset="2"/>
              </a:rPr>
              <a:t>t</a:t>
            </a:r>
          </a:p>
        </p:txBody>
      </p:sp>
      <p:sp>
        <p:nvSpPr>
          <p:cNvPr id="86" name="TextBox 85"/>
          <p:cNvSpPr txBox="1"/>
          <p:nvPr/>
        </p:nvSpPr>
        <p:spPr>
          <a:xfrm>
            <a:off x="4751895" y="4476654"/>
            <a:ext cx="3708536" cy="584775"/>
          </a:xfrm>
          <a:prstGeom prst="rect">
            <a:avLst/>
          </a:prstGeom>
          <a:solidFill>
            <a:schemeClr val="bg1"/>
          </a:solidFill>
        </p:spPr>
        <p:txBody>
          <a:bodyPr wrap="square" rtlCol="0">
            <a:spAutoFit/>
          </a:bodyPr>
          <a:lstStyle/>
          <a:p>
            <a:r>
              <a:rPr lang="en-US" dirty="0"/>
              <a:t>Echo received from a target at slant-range R</a:t>
            </a:r>
            <a:r>
              <a:rPr lang="en-US" baseline="-25000" dirty="0"/>
              <a:t>0</a:t>
            </a:r>
            <a:r>
              <a:rPr lang="en-US" dirty="0"/>
              <a:t>:</a:t>
            </a:r>
            <a:endParaRPr lang="en-US" baseline="-25000" dirty="0"/>
          </a:p>
        </p:txBody>
      </p:sp>
      <p:sp>
        <p:nvSpPr>
          <p:cNvPr id="88" name="TextBox 87"/>
          <p:cNvSpPr txBox="1"/>
          <p:nvPr/>
        </p:nvSpPr>
        <p:spPr>
          <a:xfrm>
            <a:off x="3141332" y="5713628"/>
            <a:ext cx="3708536" cy="338554"/>
          </a:xfrm>
          <a:prstGeom prst="rect">
            <a:avLst/>
          </a:prstGeom>
          <a:solidFill>
            <a:schemeClr val="bg1"/>
          </a:solidFill>
        </p:spPr>
        <p:txBody>
          <a:bodyPr wrap="square" rtlCol="0">
            <a:spAutoFit/>
          </a:bodyPr>
          <a:lstStyle/>
          <a:p>
            <a:r>
              <a:rPr lang="en-US" dirty="0"/>
              <a:t>Phase dependent on R</a:t>
            </a:r>
            <a:r>
              <a:rPr lang="en-US" baseline="-25000" dirty="0"/>
              <a:t>0</a:t>
            </a:r>
            <a:r>
              <a:rPr lang="en-US" dirty="0"/>
              <a:t>: </a:t>
            </a:r>
            <a:endParaRPr lang="en-US" baseline="-25000" dirty="0"/>
          </a:p>
        </p:txBody>
      </p:sp>
      <p:graphicFrame>
        <p:nvGraphicFramePr>
          <p:cNvPr id="89" name="Object 88"/>
          <p:cNvGraphicFramePr>
            <a:graphicFrameLocks noChangeAspect="1"/>
          </p:cNvGraphicFramePr>
          <p:nvPr>
            <p:extLst/>
          </p:nvPr>
        </p:nvGraphicFramePr>
        <p:xfrm>
          <a:off x="5795768" y="5713628"/>
          <a:ext cx="2108200" cy="392113"/>
        </p:xfrm>
        <a:graphic>
          <a:graphicData uri="http://schemas.openxmlformats.org/presentationml/2006/ole">
            <mc:AlternateContent xmlns:mc="http://schemas.openxmlformats.org/markup-compatibility/2006">
              <mc:Choice xmlns:v="urn:schemas-microsoft-com:vml" Requires="v">
                <p:oleObj spid="_x0000_s21637" name="Equation" r:id="rId7" imgW="1231560" imgH="228600" progId="Equation.3">
                  <p:embed/>
                </p:oleObj>
              </mc:Choice>
              <mc:Fallback>
                <p:oleObj name="Equation" r:id="rId7" imgW="1231560" imgH="228600" progId="Equation.3">
                  <p:embed/>
                  <p:pic>
                    <p:nvPicPr>
                      <p:cNvPr id="0" name=""/>
                      <p:cNvPicPr/>
                      <p:nvPr/>
                    </p:nvPicPr>
                    <p:blipFill>
                      <a:blip r:embed="rId8"/>
                      <a:stretch>
                        <a:fillRect/>
                      </a:stretch>
                    </p:blipFill>
                    <p:spPr>
                      <a:xfrm>
                        <a:off x="5795768" y="5713628"/>
                        <a:ext cx="2108200" cy="392113"/>
                      </a:xfrm>
                      <a:prstGeom prst="rect">
                        <a:avLst/>
                      </a:prstGeom>
                    </p:spPr>
                  </p:pic>
                </p:oleObj>
              </mc:Fallback>
            </mc:AlternateContent>
          </a:graphicData>
        </a:graphic>
      </p:graphicFrame>
      <p:sp>
        <p:nvSpPr>
          <p:cNvPr id="47" name="Rectangle 46"/>
          <p:cNvSpPr/>
          <p:nvPr/>
        </p:nvSpPr>
        <p:spPr>
          <a:xfrm>
            <a:off x="4754982" y="3247448"/>
            <a:ext cx="1505540" cy="246221"/>
          </a:xfrm>
          <a:prstGeom prst="rect">
            <a:avLst/>
          </a:prstGeom>
        </p:spPr>
        <p:txBody>
          <a:bodyPr wrap="none">
            <a:spAutoFit/>
          </a:bodyPr>
          <a:lstStyle/>
          <a:p>
            <a:r>
              <a:rPr lang="en-US" sz="1000" dirty="0"/>
              <a:t>f</a:t>
            </a:r>
            <a:r>
              <a:rPr lang="en-US" sz="1000" baseline="-25000" dirty="0"/>
              <a:t>c</a:t>
            </a:r>
            <a:r>
              <a:rPr lang="en-US" sz="1000" dirty="0"/>
              <a:t>=carrier frequency</a:t>
            </a:r>
          </a:p>
        </p:txBody>
      </p:sp>
      <p:sp>
        <p:nvSpPr>
          <p:cNvPr id="90" name="TextBox 89"/>
          <p:cNvSpPr txBox="1"/>
          <p:nvPr/>
        </p:nvSpPr>
        <p:spPr>
          <a:xfrm>
            <a:off x="5870863" y="4167134"/>
            <a:ext cx="2109783" cy="246221"/>
          </a:xfrm>
          <a:prstGeom prst="rect">
            <a:avLst/>
          </a:prstGeom>
          <a:noFill/>
        </p:spPr>
        <p:txBody>
          <a:bodyPr wrap="square" rtlCol="0">
            <a:spAutoFit/>
          </a:bodyPr>
          <a:lstStyle/>
          <a:p>
            <a:r>
              <a:rPr lang="en-US" sz="1000" dirty="0"/>
              <a:t>Stable oscillator reference</a:t>
            </a:r>
          </a:p>
        </p:txBody>
      </p:sp>
    </p:spTree>
    <p:extLst>
      <p:ext uri="{BB962C8B-B14F-4D97-AF65-F5344CB8AC3E}">
        <p14:creationId xmlns:p14="http://schemas.microsoft.com/office/powerpoint/2010/main" val="526611914"/>
      </p:ext>
    </p:extLst>
  </p:cSld>
  <p:clrMapOvr>
    <a:masterClrMapping/>
  </p:clrMapOvr>
  <mc:AlternateContent xmlns:mc="http://schemas.openxmlformats.org/markup-compatibility/2006" xmlns:p14="http://schemas.microsoft.com/office/powerpoint/2010/main">
    <mc:Choice Requires="p14">
      <p:transition spd="slow" p14:dur="2000" advTm="70038"/>
    </mc:Choice>
    <mc:Fallback xmlns="">
      <p:transition spd="slow" advTm="70038"/>
    </mc:Fallback>
  </mc:AlternateContent>
  <p:extLst mod="1"/>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90852"/>
            <a:ext cx="7772400" cy="539080"/>
          </a:xfrm>
        </p:spPr>
        <p:txBody>
          <a:bodyPr/>
          <a:lstStyle/>
          <a:p>
            <a:r>
              <a:rPr lang="en-US" dirty="0"/>
              <a:t>Implications for motion measurements</a:t>
            </a:r>
          </a:p>
        </p:txBody>
      </p:sp>
      <p:sp>
        <p:nvSpPr>
          <p:cNvPr id="4" name="Slide Number Placeholder 3"/>
          <p:cNvSpPr>
            <a:spLocks noGrp="1"/>
          </p:cNvSpPr>
          <p:nvPr>
            <p:ph type="sldNum" sz="quarter" idx="12"/>
          </p:nvPr>
        </p:nvSpPr>
        <p:spPr/>
        <p:txBody>
          <a:bodyPr/>
          <a:lstStyle/>
          <a:p>
            <a:fld id="{103EA872-A674-449B-A120-B97244F8E91D}" type="slidenum">
              <a:rPr lang="da-DK" smtClean="0"/>
              <a:pPr/>
              <a:t>60</a:t>
            </a:fld>
            <a:endParaRPr lang="da-DK"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800" y="1231565"/>
            <a:ext cx="4648200" cy="4188488"/>
          </a:xfrm>
          <a:prstGeom prst="rect">
            <a:avLst/>
          </a:prstGeom>
          <a:ln>
            <a:noFill/>
          </a:ln>
        </p:spPr>
      </p:pic>
      <p:sp>
        <p:nvSpPr>
          <p:cNvPr id="12" name="TextBox 11"/>
          <p:cNvSpPr txBox="1"/>
          <p:nvPr/>
        </p:nvSpPr>
        <p:spPr>
          <a:xfrm>
            <a:off x="231462" y="1243930"/>
            <a:ext cx="4104456" cy="2677656"/>
          </a:xfrm>
          <a:prstGeom prst="rect">
            <a:avLst/>
          </a:prstGeom>
          <a:noFill/>
        </p:spPr>
        <p:txBody>
          <a:bodyPr wrap="square" rtlCol="0">
            <a:spAutoFit/>
          </a:bodyPr>
          <a:lstStyle/>
          <a:p>
            <a:pPr marL="285750" indent="-285750">
              <a:buFont typeface="Arial" panose="020B0604020202020204" pitchFamily="34" charset="0"/>
              <a:buChar char="•"/>
            </a:pPr>
            <a:r>
              <a:rPr lang="en-US" dirty="0"/>
              <a:t>A nuisance (noise source) for the estimation of phase differences related to motion and for the “tracking” of amplitude features</a:t>
            </a:r>
          </a:p>
          <a:p>
            <a:pPr marL="285750" indent="-285750">
              <a:buFont typeface="Arial" panose="020B0604020202020204" pitchFamily="34" charset="0"/>
              <a:buChar char="•"/>
            </a:pPr>
            <a:r>
              <a:rPr lang="en-US" dirty="0"/>
              <a:t>A blessing for some applications (e.g. ice motion), since correlated speckle can be tracked, enabling motion measurements also in featureless areas (such as ice sheet interior) </a:t>
            </a:r>
          </a:p>
        </p:txBody>
      </p:sp>
      <p:sp>
        <p:nvSpPr>
          <p:cNvPr id="13" name="TextBox 12"/>
          <p:cNvSpPr txBox="1"/>
          <p:nvPr/>
        </p:nvSpPr>
        <p:spPr>
          <a:xfrm>
            <a:off x="4572000" y="5425660"/>
            <a:ext cx="4392488" cy="584775"/>
          </a:xfrm>
          <a:prstGeom prst="rect">
            <a:avLst/>
          </a:prstGeom>
          <a:noFill/>
        </p:spPr>
        <p:txBody>
          <a:bodyPr wrap="square" rtlCol="0">
            <a:spAutoFit/>
          </a:bodyPr>
          <a:lstStyle/>
          <a:p>
            <a:pPr algn="ctr"/>
            <a:r>
              <a:rPr lang="en-US" dirty="0"/>
              <a:t>ERS-1, </a:t>
            </a:r>
            <a:r>
              <a:rPr lang="en-US" dirty="0" err="1"/>
              <a:t>Storstrømmen</a:t>
            </a:r>
            <a:r>
              <a:rPr lang="en-US" dirty="0"/>
              <a:t>, Greenland   (averaged amplitude-&gt;reduced speckle)</a:t>
            </a:r>
          </a:p>
        </p:txBody>
      </p:sp>
      <p:sp>
        <p:nvSpPr>
          <p:cNvPr id="3" name="Rectangle 2"/>
          <p:cNvSpPr/>
          <p:nvPr/>
        </p:nvSpPr>
        <p:spPr bwMode="auto">
          <a:xfrm rot="1646874">
            <a:off x="4489449" y="2555635"/>
            <a:ext cx="597864" cy="1505890"/>
          </a:xfrm>
          <a:prstGeom prst="rect">
            <a:avLst/>
          </a:prstGeom>
          <a:noFill/>
          <a:ln w="12700" cap="flat" cmpd="sng" algn="ctr">
            <a:solidFill>
              <a:srgbClr val="FF6600"/>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cxnSp>
        <p:nvCxnSpPr>
          <p:cNvPr id="6" name="Straight Arrow Connector 5"/>
          <p:cNvCxnSpPr/>
          <p:nvPr/>
        </p:nvCxnSpPr>
        <p:spPr bwMode="auto">
          <a:xfrm>
            <a:off x="2411760" y="3789040"/>
            <a:ext cx="1764275" cy="0"/>
          </a:xfrm>
          <a:prstGeom prst="straightConnector1">
            <a:avLst/>
          </a:prstGeom>
          <a:solidFill>
            <a:schemeClr val="accent1"/>
          </a:solidFill>
          <a:ln w="9525" cap="flat" cmpd="sng" algn="ctr">
            <a:solidFill>
              <a:srgbClr val="FF66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5126178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5679" y="584875"/>
            <a:ext cx="7772400" cy="470754"/>
          </a:xfrm>
        </p:spPr>
        <p:txBody>
          <a:bodyPr/>
          <a:lstStyle/>
          <a:p>
            <a:r>
              <a:rPr lang="en-US" dirty="0"/>
              <a:t>Normalized Cross Correlation (NCC)</a:t>
            </a:r>
          </a:p>
        </p:txBody>
      </p:sp>
      <p:pic>
        <p:nvPicPr>
          <p:cNvPr id="26" name="Picture 25"/>
          <p:cNvPicPr>
            <a:picLocks noChangeAspect="1" noChangeArrowheads="1"/>
          </p:cNvPicPr>
          <p:nvPr/>
        </p:nvPicPr>
        <p:blipFill rotWithShape="1">
          <a:blip r:embed="rId3">
            <a:extLst>
              <a:ext uri="{28A0092B-C50C-407E-A947-70E740481C1C}">
                <a14:useLocalDpi xmlns:a14="http://schemas.microsoft.com/office/drawing/2010/main" val="0"/>
              </a:ext>
            </a:extLst>
          </a:blip>
          <a:srcRect r="45381"/>
          <a:stretch/>
        </p:blipFill>
        <p:spPr bwMode="auto">
          <a:xfrm>
            <a:off x="2007220" y="2113816"/>
            <a:ext cx="3020915" cy="3908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mc:AlternateContent xmlns:mc="http://schemas.openxmlformats.org/markup-compatibility/2006" xmlns:a14="http://schemas.microsoft.com/office/drawing/2010/main">
        <mc:Choice Requires="a14">
          <p:sp>
            <p:nvSpPr>
              <p:cNvPr id="27" name="Rectangle 26"/>
              <p:cNvSpPr/>
              <p:nvPr/>
            </p:nvSpPr>
            <p:spPr>
              <a:xfrm>
                <a:off x="179512" y="1556792"/>
                <a:ext cx="7922569" cy="102515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1800" i="1" smtClean="0">
                          <a:latin typeface="Cambria Math" panose="02040503050406030204" pitchFamily="18" charset="0"/>
                        </a:rPr>
                        <m:t>𝑁</m:t>
                      </m:r>
                      <m:r>
                        <a:rPr lang="en-US" sz="1800" b="0" i="1" smtClean="0">
                          <a:latin typeface="Cambria Math" panose="02040503050406030204" pitchFamily="18" charset="0"/>
                        </a:rPr>
                        <m:t>𝐶𝐶</m:t>
                      </m:r>
                      <m:d>
                        <m:dPr>
                          <m:ctrlPr>
                            <a:rPr lang="en-US" sz="1800" i="1">
                              <a:latin typeface="Cambria Math" panose="02040503050406030204" pitchFamily="18" charset="0"/>
                            </a:rPr>
                          </m:ctrlPr>
                        </m:dPr>
                        <m:e>
                          <m:r>
                            <a:rPr lang="en-US" sz="1800" b="0" i="1" smtClean="0">
                              <a:latin typeface="Cambria Math" panose="02040503050406030204" pitchFamily="18" charset="0"/>
                            </a:rPr>
                            <m:t>𝑖</m:t>
                          </m:r>
                          <m:r>
                            <a:rPr lang="en-US" sz="1800" i="0">
                              <a:latin typeface="Cambria Math" panose="02040503050406030204" pitchFamily="18" charset="0"/>
                            </a:rPr>
                            <m:t>,</m:t>
                          </m:r>
                          <m:r>
                            <a:rPr lang="en-US" sz="1800" b="0" i="1" smtClean="0">
                              <a:latin typeface="Cambria Math" panose="02040503050406030204" pitchFamily="18" charset="0"/>
                            </a:rPr>
                            <m:t>𝑗</m:t>
                          </m:r>
                        </m:e>
                      </m:d>
                      <m:r>
                        <a:rPr lang="en-US" sz="1800" i="0">
                          <a:latin typeface="Cambria Math" panose="02040503050406030204" pitchFamily="18" charset="0"/>
                        </a:rPr>
                        <m:t>=</m:t>
                      </m:r>
                      <m:f>
                        <m:fPr>
                          <m:ctrlPr>
                            <a:rPr lang="en-US" sz="1800" i="1" smtClean="0">
                              <a:latin typeface="Cambria Math" panose="02040503050406030204" pitchFamily="18" charset="0"/>
                            </a:rPr>
                          </m:ctrlPr>
                        </m:fPr>
                        <m:num>
                          <m:nary>
                            <m:naryPr>
                              <m:chr m:val="∑"/>
                              <m:ctrlPr>
                                <a:rPr lang="en-US" sz="1800" i="1">
                                  <a:latin typeface="Cambria Math" panose="02040503050406030204" pitchFamily="18" charset="0"/>
                                </a:rPr>
                              </m:ctrlPr>
                            </m:naryPr>
                            <m:sub>
                              <m:r>
                                <m:rPr>
                                  <m:brk m:alnAt="23"/>
                                </m:rPr>
                                <a:rPr lang="en-US" sz="1800" i="1">
                                  <a:latin typeface="Cambria Math" panose="02040503050406030204" pitchFamily="18" charset="0"/>
                                </a:rPr>
                                <m:t>𝑚</m:t>
                              </m:r>
                              <m:r>
                                <a:rPr lang="en-US" sz="1800" i="1">
                                  <a:latin typeface="Cambria Math" panose="02040503050406030204" pitchFamily="18" charset="0"/>
                                </a:rPr>
                                <m:t>,</m:t>
                              </m:r>
                              <m:r>
                                <a:rPr lang="en-US" sz="1800" i="1">
                                  <a:latin typeface="Cambria Math" panose="02040503050406030204" pitchFamily="18" charset="0"/>
                                </a:rPr>
                                <m:t>𝑛</m:t>
                              </m:r>
                            </m:sub>
                            <m:sup/>
                            <m:e>
                              <m:d>
                                <m:dPr>
                                  <m:ctrlPr>
                                    <a:rPr lang="en-US" sz="1800" i="1">
                                      <a:latin typeface="Cambria Math" panose="02040503050406030204" pitchFamily="18" charset="0"/>
                                    </a:rPr>
                                  </m:ctrlPr>
                                </m:dPr>
                                <m:e>
                                  <m:r>
                                    <a:rPr lang="en-US" sz="1800" i="1">
                                      <a:latin typeface="Cambria Math" panose="02040503050406030204" pitchFamily="18" charset="0"/>
                                    </a:rPr>
                                    <m:t>𝑡</m:t>
                                  </m:r>
                                  <m:d>
                                    <m:dPr>
                                      <m:ctrlPr>
                                        <a:rPr lang="en-US" sz="1800" i="1">
                                          <a:latin typeface="Cambria Math" panose="02040503050406030204" pitchFamily="18" charset="0"/>
                                        </a:rPr>
                                      </m:ctrlPr>
                                    </m:dPr>
                                    <m:e>
                                      <m:r>
                                        <a:rPr lang="en-US" sz="1800" i="1">
                                          <a:latin typeface="Cambria Math" panose="02040503050406030204" pitchFamily="18" charset="0"/>
                                        </a:rPr>
                                        <m:t>𝑚</m:t>
                                      </m:r>
                                      <m:r>
                                        <a:rPr lang="en-US" sz="1800" i="1">
                                          <a:latin typeface="Cambria Math" panose="02040503050406030204" pitchFamily="18" charset="0"/>
                                        </a:rPr>
                                        <m:t>,</m:t>
                                      </m:r>
                                      <m:r>
                                        <a:rPr lang="en-US" sz="1800" i="1">
                                          <a:latin typeface="Cambria Math" panose="02040503050406030204" pitchFamily="18" charset="0"/>
                                        </a:rPr>
                                        <m:t>𝑛</m:t>
                                      </m:r>
                                    </m:e>
                                  </m:d>
                                  <m:r>
                                    <a:rPr lang="en-US" sz="1800" i="1">
                                      <a:latin typeface="Cambria Math" panose="02040503050406030204" pitchFamily="18" charset="0"/>
                                    </a:rPr>
                                    <m:t>−</m:t>
                                  </m:r>
                                  <m:acc>
                                    <m:accPr>
                                      <m:chr m:val="̅"/>
                                      <m:ctrlPr>
                                        <a:rPr lang="en-US" sz="1800" i="1">
                                          <a:latin typeface="Cambria Math" panose="02040503050406030204" pitchFamily="18" charset="0"/>
                                        </a:rPr>
                                      </m:ctrlPr>
                                    </m:accPr>
                                    <m:e>
                                      <m:r>
                                        <a:rPr lang="en-US" sz="1800" i="1">
                                          <a:latin typeface="Cambria Math" panose="02040503050406030204" pitchFamily="18" charset="0"/>
                                        </a:rPr>
                                        <m:t>𝑡</m:t>
                                      </m:r>
                                    </m:e>
                                  </m:acc>
                                </m:e>
                              </m:d>
                              <m:r>
                                <a:rPr lang="en-US" sz="1800">
                                  <a:latin typeface="Cambria Math" panose="02040503050406030204" pitchFamily="18" charset="0"/>
                                </a:rPr>
                                <m:t>∙</m:t>
                              </m:r>
                              <m:d>
                                <m:dPr>
                                  <m:ctrlPr>
                                    <a:rPr lang="en-US" sz="1800" i="1">
                                      <a:latin typeface="Cambria Math" panose="02040503050406030204" pitchFamily="18" charset="0"/>
                                    </a:rPr>
                                  </m:ctrlPr>
                                </m:dPr>
                                <m:e>
                                  <m:r>
                                    <a:rPr lang="en-US" sz="1800" i="1">
                                      <a:latin typeface="Cambria Math" panose="02040503050406030204" pitchFamily="18" charset="0"/>
                                    </a:rPr>
                                    <m:t>𝑠</m:t>
                                  </m:r>
                                  <m:d>
                                    <m:dPr>
                                      <m:ctrlPr>
                                        <a:rPr lang="en-US" sz="1800" i="1">
                                          <a:latin typeface="Cambria Math" panose="02040503050406030204" pitchFamily="18" charset="0"/>
                                        </a:rPr>
                                      </m:ctrlPr>
                                    </m:dPr>
                                    <m:e>
                                      <m:r>
                                        <a:rPr lang="en-US" sz="1800" i="1">
                                          <a:latin typeface="Cambria Math" panose="02040503050406030204" pitchFamily="18" charset="0"/>
                                        </a:rPr>
                                        <m:t>𝑚</m:t>
                                      </m:r>
                                      <m:r>
                                        <a:rPr lang="en-US" sz="1800" i="1">
                                          <a:latin typeface="Cambria Math" panose="02040503050406030204" pitchFamily="18" charset="0"/>
                                        </a:rPr>
                                        <m:t>+</m:t>
                                      </m:r>
                                      <m:r>
                                        <a:rPr lang="en-US" sz="1800" i="1">
                                          <a:latin typeface="Cambria Math" panose="02040503050406030204" pitchFamily="18" charset="0"/>
                                        </a:rPr>
                                        <m:t>𝑖</m:t>
                                      </m:r>
                                      <m:r>
                                        <a:rPr lang="en-US" sz="1800" i="1">
                                          <a:latin typeface="Cambria Math" panose="02040503050406030204" pitchFamily="18" charset="0"/>
                                        </a:rPr>
                                        <m:t>,</m:t>
                                      </m:r>
                                      <m:r>
                                        <a:rPr lang="en-US" sz="1800" i="1">
                                          <a:latin typeface="Cambria Math" panose="02040503050406030204" pitchFamily="18" charset="0"/>
                                        </a:rPr>
                                        <m:t>𝑛</m:t>
                                      </m:r>
                                      <m:r>
                                        <a:rPr lang="en-US" sz="1800" i="1">
                                          <a:latin typeface="Cambria Math" panose="02040503050406030204" pitchFamily="18" charset="0"/>
                                        </a:rPr>
                                        <m:t>+</m:t>
                                      </m:r>
                                      <m:r>
                                        <a:rPr lang="en-US" sz="1800" i="1">
                                          <a:latin typeface="Cambria Math" panose="02040503050406030204" pitchFamily="18" charset="0"/>
                                        </a:rPr>
                                        <m:t>𝑗</m:t>
                                      </m:r>
                                    </m:e>
                                  </m:d>
                                  <m:r>
                                    <a:rPr lang="en-US" sz="1800" i="1">
                                      <a:latin typeface="Cambria Math" panose="02040503050406030204" pitchFamily="18" charset="0"/>
                                    </a:rPr>
                                    <m:t>−</m:t>
                                  </m:r>
                                  <m:acc>
                                    <m:accPr>
                                      <m:chr m:val="̅"/>
                                      <m:ctrlPr>
                                        <a:rPr lang="en-US" sz="1800" i="1">
                                          <a:latin typeface="Cambria Math" panose="02040503050406030204" pitchFamily="18" charset="0"/>
                                        </a:rPr>
                                      </m:ctrlPr>
                                    </m:accPr>
                                    <m:e>
                                      <m:sSub>
                                        <m:sSubPr>
                                          <m:ctrlPr>
                                            <a:rPr lang="en-US" sz="1800" i="1">
                                              <a:latin typeface="Cambria Math" panose="02040503050406030204" pitchFamily="18" charset="0"/>
                                            </a:rPr>
                                          </m:ctrlPr>
                                        </m:sSubPr>
                                        <m:e>
                                          <m:r>
                                            <a:rPr lang="en-US" sz="1800" i="1">
                                              <a:latin typeface="Cambria Math" panose="02040503050406030204" pitchFamily="18" charset="0"/>
                                            </a:rPr>
                                            <m:t>𝑠</m:t>
                                          </m:r>
                                        </m:e>
                                        <m:sub>
                                          <m:r>
                                            <a:rPr lang="en-US" sz="1800" i="1">
                                              <a:latin typeface="Cambria Math" panose="02040503050406030204" pitchFamily="18" charset="0"/>
                                            </a:rPr>
                                            <m:t>𝑖𝑗</m:t>
                                          </m:r>
                                        </m:sub>
                                      </m:sSub>
                                    </m:e>
                                  </m:acc>
                                </m:e>
                              </m:d>
                            </m:e>
                          </m:nary>
                        </m:num>
                        <m:den>
                          <m:rad>
                            <m:radPr>
                              <m:degHide m:val="on"/>
                              <m:ctrlPr>
                                <a:rPr lang="en-US" sz="1800" i="1" smtClean="0">
                                  <a:latin typeface="Cambria Math" panose="02040503050406030204" pitchFamily="18" charset="0"/>
                                </a:rPr>
                              </m:ctrlPr>
                            </m:radPr>
                            <m:deg/>
                            <m:e>
                              <m:nary>
                                <m:naryPr>
                                  <m:chr m:val="∑"/>
                                  <m:ctrlPr>
                                    <a:rPr lang="en-US" sz="1800" i="1">
                                      <a:latin typeface="Cambria Math" panose="02040503050406030204" pitchFamily="18" charset="0"/>
                                    </a:rPr>
                                  </m:ctrlPr>
                                </m:naryPr>
                                <m:sub>
                                  <m:r>
                                    <m:rPr>
                                      <m:brk m:alnAt="23"/>
                                    </m:rPr>
                                    <a:rPr lang="en-US" sz="1800" i="1">
                                      <a:latin typeface="Cambria Math" panose="02040503050406030204" pitchFamily="18" charset="0"/>
                                    </a:rPr>
                                    <m:t>𝑚</m:t>
                                  </m:r>
                                  <m:r>
                                    <a:rPr lang="en-US" sz="1800" i="1">
                                      <a:latin typeface="Cambria Math" panose="02040503050406030204" pitchFamily="18" charset="0"/>
                                    </a:rPr>
                                    <m:t>,</m:t>
                                  </m:r>
                                  <m:r>
                                    <a:rPr lang="en-US" sz="1800" i="1">
                                      <a:latin typeface="Cambria Math" panose="02040503050406030204" pitchFamily="18" charset="0"/>
                                    </a:rPr>
                                    <m:t>𝑛</m:t>
                                  </m:r>
                                </m:sub>
                                <m:sup/>
                                <m:e>
                                  <m:sSup>
                                    <m:sSupPr>
                                      <m:ctrlPr>
                                        <a:rPr lang="en-US" sz="1800" i="1">
                                          <a:latin typeface="Cambria Math" panose="02040503050406030204" pitchFamily="18" charset="0"/>
                                        </a:rPr>
                                      </m:ctrlPr>
                                    </m:sSupPr>
                                    <m:e>
                                      <m:d>
                                        <m:dPr>
                                          <m:ctrlPr>
                                            <a:rPr lang="en-US" sz="1800" i="1">
                                              <a:latin typeface="Cambria Math" panose="02040503050406030204" pitchFamily="18" charset="0"/>
                                            </a:rPr>
                                          </m:ctrlPr>
                                        </m:dPr>
                                        <m:e>
                                          <m:r>
                                            <a:rPr lang="en-US" sz="1800" i="1">
                                              <a:latin typeface="Cambria Math" panose="02040503050406030204" pitchFamily="18" charset="0"/>
                                            </a:rPr>
                                            <m:t>𝑡</m:t>
                                          </m:r>
                                          <m:d>
                                            <m:dPr>
                                              <m:ctrlPr>
                                                <a:rPr lang="en-US" sz="1800" i="1">
                                                  <a:latin typeface="Cambria Math" panose="02040503050406030204" pitchFamily="18" charset="0"/>
                                                </a:rPr>
                                              </m:ctrlPr>
                                            </m:dPr>
                                            <m:e>
                                              <m:r>
                                                <a:rPr lang="en-US" sz="1800" i="1">
                                                  <a:latin typeface="Cambria Math" panose="02040503050406030204" pitchFamily="18" charset="0"/>
                                                </a:rPr>
                                                <m:t>𝑚</m:t>
                                              </m:r>
                                              <m:r>
                                                <a:rPr lang="en-US" sz="1800" i="1">
                                                  <a:latin typeface="Cambria Math" panose="02040503050406030204" pitchFamily="18" charset="0"/>
                                                </a:rPr>
                                                <m:t>,</m:t>
                                              </m:r>
                                              <m:r>
                                                <a:rPr lang="en-US" sz="1800" i="1">
                                                  <a:latin typeface="Cambria Math" panose="02040503050406030204" pitchFamily="18" charset="0"/>
                                                </a:rPr>
                                                <m:t>𝑛</m:t>
                                              </m:r>
                                            </m:e>
                                          </m:d>
                                          <m:r>
                                            <a:rPr lang="en-US" sz="1800" i="1">
                                              <a:latin typeface="Cambria Math" panose="02040503050406030204" pitchFamily="18" charset="0"/>
                                            </a:rPr>
                                            <m:t>−</m:t>
                                          </m:r>
                                          <m:acc>
                                            <m:accPr>
                                              <m:chr m:val="̅"/>
                                              <m:ctrlPr>
                                                <a:rPr lang="en-US" sz="1800" i="1">
                                                  <a:latin typeface="Cambria Math" panose="02040503050406030204" pitchFamily="18" charset="0"/>
                                                </a:rPr>
                                              </m:ctrlPr>
                                            </m:accPr>
                                            <m:e>
                                              <m:r>
                                                <a:rPr lang="en-US" sz="1800" i="1">
                                                  <a:latin typeface="Cambria Math" panose="02040503050406030204" pitchFamily="18" charset="0"/>
                                                </a:rPr>
                                                <m:t>𝑡</m:t>
                                              </m:r>
                                            </m:e>
                                          </m:acc>
                                        </m:e>
                                      </m:d>
                                    </m:e>
                                    <m:sup>
                                      <m:r>
                                        <a:rPr lang="en-US" sz="1800" i="1">
                                          <a:latin typeface="Cambria Math" panose="02040503050406030204" pitchFamily="18" charset="0"/>
                                        </a:rPr>
                                        <m:t>2</m:t>
                                      </m:r>
                                    </m:sup>
                                  </m:sSup>
                                </m:e>
                              </m:nary>
                              <m:r>
                                <a:rPr lang="en-US" sz="1800">
                                  <a:latin typeface="Cambria Math" panose="02040503050406030204" pitchFamily="18" charset="0"/>
                                </a:rPr>
                                <m:t>∙</m:t>
                              </m:r>
                              <m:nary>
                                <m:naryPr>
                                  <m:chr m:val="∑"/>
                                  <m:ctrlPr>
                                    <a:rPr lang="en-US" sz="1800" i="1">
                                      <a:latin typeface="Cambria Math" panose="02040503050406030204" pitchFamily="18" charset="0"/>
                                    </a:rPr>
                                  </m:ctrlPr>
                                </m:naryPr>
                                <m:sub>
                                  <m:r>
                                    <m:rPr>
                                      <m:brk m:alnAt="23"/>
                                    </m:rPr>
                                    <a:rPr lang="en-US" sz="1800" i="1">
                                      <a:latin typeface="Cambria Math" panose="02040503050406030204" pitchFamily="18" charset="0"/>
                                    </a:rPr>
                                    <m:t>𝑚</m:t>
                                  </m:r>
                                  <m:r>
                                    <a:rPr lang="en-US" sz="1800" i="1">
                                      <a:latin typeface="Cambria Math" panose="02040503050406030204" pitchFamily="18" charset="0"/>
                                    </a:rPr>
                                    <m:t>,</m:t>
                                  </m:r>
                                  <m:r>
                                    <a:rPr lang="en-US" sz="1800" i="1">
                                      <a:latin typeface="Cambria Math" panose="02040503050406030204" pitchFamily="18" charset="0"/>
                                    </a:rPr>
                                    <m:t>𝑛</m:t>
                                  </m:r>
                                </m:sub>
                                <m:sup/>
                                <m:e>
                                  <m:sSup>
                                    <m:sSupPr>
                                      <m:ctrlPr>
                                        <a:rPr lang="en-US" sz="1800" i="1">
                                          <a:latin typeface="Cambria Math" panose="02040503050406030204" pitchFamily="18" charset="0"/>
                                        </a:rPr>
                                      </m:ctrlPr>
                                    </m:sSupPr>
                                    <m:e>
                                      <m:d>
                                        <m:dPr>
                                          <m:ctrlPr>
                                            <a:rPr lang="en-US" sz="1800" i="1">
                                              <a:latin typeface="Cambria Math" panose="02040503050406030204" pitchFamily="18" charset="0"/>
                                            </a:rPr>
                                          </m:ctrlPr>
                                        </m:dPr>
                                        <m:e>
                                          <m:r>
                                            <a:rPr lang="en-US" sz="1800" i="1">
                                              <a:latin typeface="Cambria Math" panose="02040503050406030204" pitchFamily="18" charset="0"/>
                                            </a:rPr>
                                            <m:t>𝑠</m:t>
                                          </m:r>
                                          <m:d>
                                            <m:dPr>
                                              <m:ctrlPr>
                                                <a:rPr lang="en-US" sz="1800" i="1">
                                                  <a:latin typeface="Cambria Math" panose="02040503050406030204" pitchFamily="18" charset="0"/>
                                                </a:rPr>
                                              </m:ctrlPr>
                                            </m:dPr>
                                            <m:e>
                                              <m:r>
                                                <a:rPr lang="en-US" sz="1800" i="1">
                                                  <a:latin typeface="Cambria Math" panose="02040503050406030204" pitchFamily="18" charset="0"/>
                                                </a:rPr>
                                                <m:t>𝑚</m:t>
                                              </m:r>
                                              <m:r>
                                                <a:rPr lang="en-US" sz="1800" i="1">
                                                  <a:latin typeface="Cambria Math" panose="02040503050406030204" pitchFamily="18" charset="0"/>
                                                </a:rPr>
                                                <m:t>+</m:t>
                                              </m:r>
                                              <m:r>
                                                <a:rPr lang="en-US" sz="1800" i="1">
                                                  <a:latin typeface="Cambria Math" panose="02040503050406030204" pitchFamily="18" charset="0"/>
                                                </a:rPr>
                                                <m:t>𝑖</m:t>
                                              </m:r>
                                              <m:r>
                                                <a:rPr lang="en-US" sz="1800" i="1">
                                                  <a:latin typeface="Cambria Math" panose="02040503050406030204" pitchFamily="18" charset="0"/>
                                                </a:rPr>
                                                <m:t>,</m:t>
                                              </m:r>
                                              <m:r>
                                                <a:rPr lang="en-US" sz="1800" i="1">
                                                  <a:latin typeface="Cambria Math" panose="02040503050406030204" pitchFamily="18" charset="0"/>
                                                </a:rPr>
                                                <m:t>𝑛</m:t>
                                              </m:r>
                                              <m:r>
                                                <a:rPr lang="en-US" sz="1800" i="1">
                                                  <a:latin typeface="Cambria Math" panose="02040503050406030204" pitchFamily="18" charset="0"/>
                                                </a:rPr>
                                                <m:t>+</m:t>
                                              </m:r>
                                              <m:r>
                                                <a:rPr lang="en-US" sz="1800" i="1">
                                                  <a:latin typeface="Cambria Math" panose="02040503050406030204" pitchFamily="18" charset="0"/>
                                                </a:rPr>
                                                <m:t>𝑗</m:t>
                                              </m:r>
                                            </m:e>
                                          </m:d>
                                          <m:r>
                                            <a:rPr lang="en-US" sz="1800" i="1">
                                              <a:latin typeface="Cambria Math" panose="02040503050406030204" pitchFamily="18" charset="0"/>
                                            </a:rPr>
                                            <m:t>−</m:t>
                                          </m:r>
                                          <m:acc>
                                            <m:accPr>
                                              <m:chr m:val="̅"/>
                                              <m:ctrlPr>
                                                <a:rPr lang="en-US" sz="1800" i="1">
                                                  <a:latin typeface="Cambria Math" panose="02040503050406030204" pitchFamily="18" charset="0"/>
                                                </a:rPr>
                                              </m:ctrlPr>
                                            </m:accPr>
                                            <m:e>
                                              <m:sSub>
                                                <m:sSubPr>
                                                  <m:ctrlPr>
                                                    <a:rPr lang="en-US" sz="1800" i="1">
                                                      <a:latin typeface="Cambria Math" panose="02040503050406030204" pitchFamily="18" charset="0"/>
                                                    </a:rPr>
                                                  </m:ctrlPr>
                                                </m:sSubPr>
                                                <m:e>
                                                  <m:r>
                                                    <a:rPr lang="en-US" sz="1800" i="1">
                                                      <a:latin typeface="Cambria Math" panose="02040503050406030204" pitchFamily="18" charset="0"/>
                                                    </a:rPr>
                                                    <m:t>𝑠</m:t>
                                                  </m:r>
                                                </m:e>
                                                <m:sub>
                                                  <m:r>
                                                    <a:rPr lang="en-US" sz="1800" i="1">
                                                      <a:latin typeface="Cambria Math" panose="02040503050406030204" pitchFamily="18" charset="0"/>
                                                    </a:rPr>
                                                    <m:t>𝑖𝑗</m:t>
                                                  </m:r>
                                                </m:sub>
                                              </m:sSub>
                                            </m:e>
                                          </m:acc>
                                        </m:e>
                                      </m:d>
                                    </m:e>
                                    <m:sup>
                                      <m:r>
                                        <a:rPr lang="en-US" sz="1800" i="1">
                                          <a:latin typeface="Cambria Math" panose="02040503050406030204" pitchFamily="18" charset="0"/>
                                        </a:rPr>
                                        <m:t>2</m:t>
                                      </m:r>
                                    </m:sup>
                                  </m:sSup>
                                </m:e>
                              </m:nary>
                            </m:e>
                          </m:rad>
                        </m:den>
                      </m:f>
                    </m:oMath>
                  </m:oMathPara>
                </a14:m>
                <a:endParaRPr lang="en-US" sz="1800" dirty="0"/>
              </a:p>
            </p:txBody>
          </p:sp>
        </mc:Choice>
        <mc:Fallback xmlns="">
          <p:sp>
            <p:nvSpPr>
              <p:cNvPr id="27" name="Rectangle 26"/>
              <p:cNvSpPr>
                <a:spLocks noRot="1" noChangeAspect="1" noMove="1" noResize="1" noEditPoints="1" noAdjustHandles="1" noChangeArrowheads="1" noChangeShapeType="1" noTextEdit="1"/>
              </p:cNvSpPr>
              <p:nvPr/>
            </p:nvSpPr>
            <p:spPr>
              <a:xfrm>
                <a:off x="179512" y="1556792"/>
                <a:ext cx="7922569" cy="1025152"/>
              </a:xfrm>
              <a:prstGeom prst="rect">
                <a:avLst/>
              </a:prstGeom>
              <a:blipFill rotWithShape="0">
                <a:blip r:embed="rId4"/>
                <a:stretch>
                  <a:fillRect/>
                </a:stretch>
              </a:blipFill>
            </p:spPr>
            <p:txBody>
              <a:bodyPr/>
              <a:lstStyle/>
              <a:p>
                <a:r>
                  <a:rPr lang="en-US">
                    <a:noFill/>
                  </a:rPr>
                  <a:t> </a:t>
                </a:r>
              </a:p>
            </p:txBody>
          </p:sp>
        </mc:Fallback>
      </mc:AlternateContent>
      <p:sp>
        <p:nvSpPr>
          <p:cNvPr id="28" name="TextBox 27"/>
          <p:cNvSpPr txBox="1"/>
          <p:nvPr/>
        </p:nvSpPr>
        <p:spPr>
          <a:xfrm>
            <a:off x="179512" y="3128673"/>
            <a:ext cx="2563004" cy="338554"/>
          </a:xfrm>
          <a:prstGeom prst="rect">
            <a:avLst/>
          </a:prstGeom>
          <a:noFill/>
        </p:spPr>
        <p:txBody>
          <a:bodyPr wrap="square" rtlCol="0">
            <a:spAutoFit/>
          </a:bodyPr>
          <a:lstStyle/>
          <a:p>
            <a:r>
              <a:rPr lang="en-US" i="1" dirty="0"/>
              <a:t>t</a:t>
            </a:r>
            <a:r>
              <a:rPr lang="en-US" dirty="0"/>
              <a:t> = template window</a:t>
            </a:r>
          </a:p>
        </p:txBody>
      </p:sp>
      <p:cxnSp>
        <p:nvCxnSpPr>
          <p:cNvPr id="5" name="Straight Arrow Connector 4"/>
          <p:cNvCxnSpPr>
            <a:stCxn id="28" idx="2"/>
          </p:cNvCxnSpPr>
          <p:nvPr/>
        </p:nvCxnSpPr>
        <p:spPr bwMode="auto">
          <a:xfrm>
            <a:off x="1461014" y="3467227"/>
            <a:ext cx="2495509" cy="165502"/>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 name="TextBox 29"/>
          <p:cNvSpPr txBox="1"/>
          <p:nvPr/>
        </p:nvSpPr>
        <p:spPr>
          <a:xfrm>
            <a:off x="4104001" y="2992841"/>
            <a:ext cx="302674" cy="338554"/>
          </a:xfrm>
          <a:prstGeom prst="rect">
            <a:avLst/>
          </a:prstGeom>
          <a:noFill/>
        </p:spPr>
        <p:txBody>
          <a:bodyPr wrap="square" rtlCol="0">
            <a:spAutoFit/>
          </a:bodyPr>
          <a:lstStyle/>
          <a:p>
            <a:r>
              <a:rPr lang="en-US" i="1" dirty="0" err="1"/>
              <a:t>i</a:t>
            </a:r>
            <a:endParaRPr lang="en-US" dirty="0"/>
          </a:p>
        </p:txBody>
      </p:sp>
      <p:sp>
        <p:nvSpPr>
          <p:cNvPr id="37" name="TextBox 36"/>
          <p:cNvSpPr txBox="1"/>
          <p:nvPr/>
        </p:nvSpPr>
        <p:spPr>
          <a:xfrm>
            <a:off x="4797469" y="3763506"/>
            <a:ext cx="302674" cy="338554"/>
          </a:xfrm>
          <a:prstGeom prst="rect">
            <a:avLst/>
          </a:prstGeom>
          <a:noFill/>
        </p:spPr>
        <p:txBody>
          <a:bodyPr wrap="square" rtlCol="0">
            <a:spAutoFit/>
          </a:bodyPr>
          <a:lstStyle/>
          <a:p>
            <a:r>
              <a:rPr lang="en-US" i="1" dirty="0"/>
              <a:t>j</a:t>
            </a:r>
            <a:endParaRPr lang="en-US" dirty="0"/>
          </a:p>
        </p:txBody>
      </p:sp>
      <p:sp>
        <p:nvSpPr>
          <p:cNvPr id="39" name="TextBox 38"/>
          <p:cNvSpPr txBox="1"/>
          <p:nvPr/>
        </p:nvSpPr>
        <p:spPr>
          <a:xfrm>
            <a:off x="206226" y="4289022"/>
            <a:ext cx="2232248" cy="338554"/>
          </a:xfrm>
          <a:prstGeom prst="rect">
            <a:avLst/>
          </a:prstGeom>
          <a:noFill/>
        </p:spPr>
        <p:txBody>
          <a:bodyPr wrap="square" rtlCol="0">
            <a:spAutoFit/>
          </a:bodyPr>
          <a:lstStyle/>
          <a:p>
            <a:r>
              <a:rPr lang="en-US" i="1" dirty="0"/>
              <a:t>s</a:t>
            </a:r>
            <a:r>
              <a:rPr lang="en-US" dirty="0"/>
              <a:t> = search window</a:t>
            </a:r>
          </a:p>
        </p:txBody>
      </p:sp>
      <p:cxnSp>
        <p:nvCxnSpPr>
          <p:cNvPr id="40" name="Straight Arrow Connector 39"/>
          <p:cNvCxnSpPr/>
          <p:nvPr/>
        </p:nvCxnSpPr>
        <p:spPr bwMode="auto">
          <a:xfrm>
            <a:off x="1190719" y="4661983"/>
            <a:ext cx="1901708" cy="462904"/>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8" name="Rectangle 37"/>
          <p:cNvSpPr/>
          <p:nvPr/>
        </p:nvSpPr>
        <p:spPr bwMode="auto">
          <a:xfrm rot="931525">
            <a:off x="4492600" y="4703400"/>
            <a:ext cx="1368152" cy="1453408"/>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41" name="Rectangle 40"/>
          <p:cNvSpPr/>
          <p:nvPr/>
        </p:nvSpPr>
        <p:spPr bwMode="auto">
          <a:xfrm>
            <a:off x="4644008" y="2992841"/>
            <a:ext cx="532668" cy="305109"/>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44" name="TextBox 43"/>
          <p:cNvSpPr txBox="1"/>
          <p:nvPr/>
        </p:nvSpPr>
        <p:spPr>
          <a:xfrm>
            <a:off x="4777512" y="2754528"/>
            <a:ext cx="2902407" cy="338554"/>
          </a:xfrm>
          <a:prstGeom prst="rect">
            <a:avLst/>
          </a:prstGeom>
          <a:noFill/>
        </p:spPr>
        <p:txBody>
          <a:bodyPr wrap="square" rtlCol="0">
            <a:spAutoFit/>
          </a:bodyPr>
          <a:lstStyle/>
          <a:p>
            <a:r>
              <a:rPr lang="en-US" dirty="0"/>
              <a:t>template window average</a:t>
            </a:r>
          </a:p>
        </p:txBody>
      </p:sp>
      <p:sp>
        <p:nvSpPr>
          <p:cNvPr id="45" name="TextBox 44"/>
          <p:cNvSpPr txBox="1"/>
          <p:nvPr/>
        </p:nvSpPr>
        <p:spPr>
          <a:xfrm>
            <a:off x="6394338" y="3467226"/>
            <a:ext cx="2571163" cy="1077218"/>
          </a:xfrm>
          <a:prstGeom prst="rect">
            <a:avLst/>
          </a:prstGeom>
          <a:noFill/>
        </p:spPr>
        <p:txBody>
          <a:bodyPr wrap="square" rtlCol="0">
            <a:spAutoFit/>
          </a:bodyPr>
          <a:lstStyle/>
          <a:p>
            <a:r>
              <a:rPr lang="en-US" dirty="0"/>
              <a:t>search window average in the region under the template window at location (</a:t>
            </a:r>
            <a:r>
              <a:rPr lang="en-US" i="1" dirty="0" err="1"/>
              <a:t>i,j</a:t>
            </a:r>
            <a:r>
              <a:rPr lang="en-US" i="1" dirty="0"/>
              <a:t>)</a:t>
            </a:r>
            <a:r>
              <a:rPr lang="en-US" dirty="0"/>
              <a:t> </a:t>
            </a:r>
          </a:p>
        </p:txBody>
      </p:sp>
      <p:sp>
        <p:nvSpPr>
          <p:cNvPr id="42" name="Oval 41"/>
          <p:cNvSpPr/>
          <p:nvPr/>
        </p:nvSpPr>
        <p:spPr bwMode="auto">
          <a:xfrm>
            <a:off x="6660232" y="2113816"/>
            <a:ext cx="360040" cy="468128"/>
          </a:xfrm>
          <a:prstGeom prst="ellipse">
            <a:avLst/>
          </a:prstGeom>
          <a:noFill/>
          <a:ln w="9525" cap="flat" cmpd="sng" algn="ctr">
            <a:solidFill>
              <a:schemeClr val="accent1"/>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47" name="Oval 46"/>
          <p:cNvSpPr/>
          <p:nvPr/>
        </p:nvSpPr>
        <p:spPr bwMode="auto">
          <a:xfrm>
            <a:off x="3888402" y="2148596"/>
            <a:ext cx="323558" cy="324102"/>
          </a:xfrm>
          <a:prstGeom prst="ellipse">
            <a:avLst/>
          </a:prstGeom>
          <a:noFill/>
          <a:ln w="9525" cap="flat" cmpd="sng" algn="ctr">
            <a:solidFill>
              <a:schemeClr val="accent1"/>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cxnSp>
        <p:nvCxnSpPr>
          <p:cNvPr id="46" name="Elbow Connector 45"/>
          <p:cNvCxnSpPr>
            <a:stCxn id="47" idx="4"/>
          </p:cNvCxnSpPr>
          <p:nvPr/>
        </p:nvCxnSpPr>
        <p:spPr bwMode="auto">
          <a:xfrm rot="16200000" flipH="1">
            <a:off x="4193871" y="2329007"/>
            <a:ext cx="439951" cy="727331"/>
          </a:xfrm>
          <a:prstGeom prst="bentConnector2">
            <a:avLst/>
          </a:prstGeom>
          <a:solidFill>
            <a:schemeClr val="accent1"/>
          </a:solidFill>
          <a:ln w="9525" cap="flat" cmpd="sng" algn="ctr">
            <a:solidFill>
              <a:schemeClr val="accent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Elbow Connector 48"/>
          <p:cNvCxnSpPr>
            <a:stCxn id="42" idx="6"/>
            <a:endCxn id="45" idx="0"/>
          </p:cNvCxnSpPr>
          <p:nvPr/>
        </p:nvCxnSpPr>
        <p:spPr bwMode="auto">
          <a:xfrm>
            <a:off x="7020272" y="2347880"/>
            <a:ext cx="659648" cy="1119346"/>
          </a:xfrm>
          <a:prstGeom prst="bentConnector2">
            <a:avLst/>
          </a:prstGeom>
          <a:solidFill>
            <a:schemeClr val="accent1"/>
          </a:solidFill>
          <a:ln w="9525" cap="flat" cmpd="sng" algn="ctr">
            <a:solidFill>
              <a:schemeClr val="accent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0" name="TextBox 49"/>
          <p:cNvSpPr txBox="1"/>
          <p:nvPr/>
        </p:nvSpPr>
        <p:spPr>
          <a:xfrm>
            <a:off x="4797469" y="5232492"/>
            <a:ext cx="3806979" cy="646331"/>
          </a:xfrm>
          <a:prstGeom prst="rect">
            <a:avLst/>
          </a:prstGeom>
          <a:noFill/>
          <a:ln>
            <a:solidFill>
              <a:schemeClr val="tx1"/>
            </a:solidFill>
          </a:ln>
        </p:spPr>
        <p:txBody>
          <a:bodyPr wrap="square" rtlCol="0">
            <a:spAutoFit/>
          </a:bodyPr>
          <a:lstStyle/>
          <a:p>
            <a:r>
              <a:rPr lang="en-US" sz="1800" dirty="0"/>
              <a:t>NCC values between +1 (</a:t>
            </a:r>
            <a:r>
              <a:rPr lang="en-US" sz="1800" i="1" dirty="0"/>
              <a:t>t = s</a:t>
            </a:r>
            <a:r>
              <a:rPr lang="en-US" sz="1800" dirty="0"/>
              <a:t>) and -1 (</a:t>
            </a:r>
            <a:r>
              <a:rPr lang="en-US" sz="1800" i="1" dirty="0"/>
              <a:t>t=-s</a:t>
            </a:r>
            <a:r>
              <a:rPr lang="en-US" sz="1800" dirty="0"/>
              <a:t>)</a:t>
            </a:r>
          </a:p>
        </p:txBody>
      </p:sp>
    </p:spTree>
    <p:extLst>
      <p:ext uri="{BB962C8B-B14F-4D97-AF65-F5344CB8AC3E}">
        <p14:creationId xmlns:p14="http://schemas.microsoft.com/office/powerpoint/2010/main" val="42895538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5679" y="584875"/>
            <a:ext cx="7772400" cy="470754"/>
          </a:xfrm>
        </p:spPr>
        <p:txBody>
          <a:bodyPr/>
          <a:lstStyle/>
          <a:p>
            <a:r>
              <a:rPr lang="en-US" dirty="0"/>
              <a:t>Motion measurement based on NCC</a:t>
            </a:r>
          </a:p>
        </p:txBody>
      </p:sp>
      <p:sp>
        <p:nvSpPr>
          <p:cNvPr id="4" name="Date Placeholder 3"/>
          <p:cNvSpPr>
            <a:spLocks noGrp="1"/>
          </p:cNvSpPr>
          <p:nvPr>
            <p:ph type="dt" sz="half" idx="10"/>
          </p:nvPr>
        </p:nvSpPr>
        <p:spPr>
          <a:xfrm>
            <a:off x="7721600" y="6477686"/>
            <a:ext cx="1382184" cy="365125"/>
          </a:xfrm>
        </p:spPr>
        <p:txBody>
          <a:bodyPr/>
          <a:lstStyle/>
          <a:p>
            <a:r>
              <a:rPr lang="it-IT" sz="1600" dirty="0">
                <a:latin typeface="+mj-lt"/>
              </a:rPr>
              <a:t>09-Giu-2015</a:t>
            </a:r>
            <a:endParaRPr lang="en-US" sz="1600" dirty="0">
              <a:latin typeface="+mj-lt"/>
            </a:endParaRPr>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0781" y="1608892"/>
            <a:ext cx="5530850" cy="3908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7" name="Rectangle 6"/>
          <p:cNvSpPr/>
          <p:nvPr/>
        </p:nvSpPr>
        <p:spPr>
          <a:xfrm>
            <a:off x="1172511" y="1540567"/>
            <a:ext cx="3271664" cy="338554"/>
          </a:xfrm>
          <a:prstGeom prst="rect">
            <a:avLst/>
          </a:prstGeom>
        </p:spPr>
        <p:txBody>
          <a:bodyPr wrap="square">
            <a:spAutoFit/>
          </a:bodyPr>
          <a:lstStyle/>
          <a:p>
            <a:r>
              <a:rPr lang="en-US" dirty="0">
                <a:latin typeface="+mj-lt"/>
                <a:cs typeface="Comic Sans MS"/>
              </a:rPr>
              <a:t> Template window (image 1)</a:t>
            </a:r>
          </a:p>
        </p:txBody>
      </p:sp>
      <p:sp>
        <p:nvSpPr>
          <p:cNvPr id="8" name="Rectangle 7"/>
          <p:cNvSpPr/>
          <p:nvPr/>
        </p:nvSpPr>
        <p:spPr>
          <a:xfrm>
            <a:off x="-26087" y="2083884"/>
            <a:ext cx="2834430" cy="338554"/>
          </a:xfrm>
          <a:prstGeom prst="rect">
            <a:avLst/>
          </a:prstGeom>
        </p:spPr>
        <p:txBody>
          <a:bodyPr wrap="none">
            <a:spAutoFit/>
          </a:bodyPr>
          <a:lstStyle/>
          <a:p>
            <a:r>
              <a:rPr lang="en-US" dirty="0">
                <a:latin typeface="+mj-lt"/>
                <a:cs typeface="Comic Sans MS"/>
              </a:rPr>
              <a:t>Search window (image 2)</a:t>
            </a:r>
          </a:p>
        </p:txBody>
      </p:sp>
      <p:sp>
        <p:nvSpPr>
          <p:cNvPr id="9" name="Rectangle 8"/>
          <p:cNvSpPr/>
          <p:nvPr/>
        </p:nvSpPr>
        <p:spPr>
          <a:xfrm>
            <a:off x="6550031" y="1791496"/>
            <a:ext cx="2492369" cy="338554"/>
          </a:xfrm>
          <a:prstGeom prst="rect">
            <a:avLst/>
          </a:prstGeom>
        </p:spPr>
        <p:txBody>
          <a:bodyPr wrap="square">
            <a:spAutoFit/>
          </a:bodyPr>
          <a:lstStyle/>
          <a:p>
            <a:r>
              <a:rPr lang="en-US" dirty="0">
                <a:latin typeface="+mj-lt"/>
                <a:cs typeface="Comic Sans MS"/>
              </a:rPr>
              <a:t>NCC surface</a:t>
            </a:r>
          </a:p>
        </p:txBody>
      </p:sp>
      <p:sp>
        <p:nvSpPr>
          <p:cNvPr id="10" name="Rectangle 9"/>
          <p:cNvSpPr/>
          <p:nvPr/>
        </p:nvSpPr>
        <p:spPr>
          <a:xfrm>
            <a:off x="395536" y="5656898"/>
            <a:ext cx="8430817" cy="646331"/>
          </a:xfrm>
          <a:prstGeom prst="rect">
            <a:avLst/>
          </a:prstGeom>
        </p:spPr>
        <p:txBody>
          <a:bodyPr wrap="square">
            <a:spAutoFit/>
          </a:bodyPr>
          <a:lstStyle/>
          <a:p>
            <a:r>
              <a:rPr lang="en-US" sz="1800" dirty="0">
                <a:latin typeface="+mj-lt"/>
                <a:cs typeface="Comic Sans MS"/>
              </a:rPr>
              <a:t>Motion in the </a:t>
            </a:r>
            <a:r>
              <a:rPr lang="en-US" sz="1800" dirty="0">
                <a:cs typeface="Comic Sans MS"/>
              </a:rPr>
              <a:t>range and in the azimuth dimensions causes a 2D shift </a:t>
            </a:r>
            <a:r>
              <a:rPr lang="en-US" sz="1800" dirty="0">
                <a:latin typeface="+mj-lt"/>
                <a:cs typeface="Comic Sans MS"/>
              </a:rPr>
              <a:t>of the NCC peak with respect to the </a:t>
            </a:r>
            <a:r>
              <a:rPr lang="en-US" sz="1800" dirty="0" err="1">
                <a:latin typeface="+mj-lt"/>
                <a:cs typeface="Comic Sans MS"/>
              </a:rPr>
              <a:t>centre</a:t>
            </a:r>
            <a:r>
              <a:rPr lang="en-US" sz="1800" dirty="0">
                <a:latin typeface="+mj-lt"/>
                <a:cs typeface="Comic Sans MS"/>
              </a:rPr>
              <a:t> of the search window.</a:t>
            </a:r>
          </a:p>
        </p:txBody>
      </p:sp>
      <p:sp>
        <p:nvSpPr>
          <p:cNvPr id="11" name="Rectangle 10"/>
          <p:cNvSpPr/>
          <p:nvPr/>
        </p:nvSpPr>
        <p:spPr>
          <a:xfrm>
            <a:off x="6556533" y="3803556"/>
            <a:ext cx="2479963" cy="1569660"/>
          </a:xfrm>
          <a:prstGeom prst="rect">
            <a:avLst/>
          </a:prstGeom>
          <a:ln>
            <a:solidFill>
              <a:schemeClr val="tx1"/>
            </a:solidFill>
          </a:ln>
        </p:spPr>
        <p:txBody>
          <a:bodyPr wrap="square">
            <a:spAutoFit/>
          </a:bodyPr>
          <a:lstStyle/>
          <a:p>
            <a:r>
              <a:rPr lang="en-US" dirty="0">
                <a:latin typeface="+mj-lt"/>
                <a:cs typeface="Comic Sans MS"/>
              </a:rPr>
              <a:t>Peak can be due to:</a:t>
            </a:r>
          </a:p>
          <a:p>
            <a:pPr marL="285750" indent="-285750">
              <a:buFont typeface="Arial"/>
              <a:buChar char="•"/>
            </a:pPr>
            <a:r>
              <a:rPr lang="en-US" dirty="0">
                <a:latin typeface="+mj-lt"/>
                <a:cs typeface="Comic Sans MS"/>
              </a:rPr>
              <a:t>Common features (feature tracking)</a:t>
            </a:r>
          </a:p>
          <a:p>
            <a:pPr marL="285750" indent="-285750">
              <a:buFont typeface="Arial"/>
              <a:buChar char="•"/>
            </a:pPr>
            <a:r>
              <a:rPr lang="en-US" dirty="0">
                <a:cs typeface="Comic Sans MS"/>
              </a:rPr>
              <a:t>Coherent speckle (speckle tracking)</a:t>
            </a:r>
          </a:p>
        </p:txBody>
      </p:sp>
      <p:cxnSp>
        <p:nvCxnSpPr>
          <p:cNvPr id="12" name="Straight Arrow Connector 11"/>
          <p:cNvCxnSpPr>
            <a:stCxn id="8" idx="2"/>
          </p:cNvCxnSpPr>
          <p:nvPr/>
        </p:nvCxnSpPr>
        <p:spPr>
          <a:xfrm>
            <a:off x="1391128" y="2422438"/>
            <a:ext cx="527118" cy="187422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2775101" y="1879121"/>
            <a:ext cx="388787" cy="129587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stCxn id="9" idx="1"/>
          </p:cNvCxnSpPr>
          <p:nvPr/>
        </p:nvCxnSpPr>
        <p:spPr>
          <a:xfrm flipH="1">
            <a:off x="5727701" y="1960773"/>
            <a:ext cx="822330" cy="16012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10" idx="0"/>
          </p:cNvCxnSpPr>
          <p:nvPr/>
        </p:nvCxnSpPr>
        <p:spPr>
          <a:xfrm flipV="1">
            <a:off x="4610945" y="4437112"/>
            <a:ext cx="393103" cy="121978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flipV="1">
            <a:off x="5156201" y="2298702"/>
            <a:ext cx="1495430" cy="87629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6550031" y="2997996"/>
            <a:ext cx="2682869" cy="338554"/>
          </a:xfrm>
          <a:prstGeom prst="rect">
            <a:avLst/>
          </a:prstGeom>
        </p:spPr>
        <p:txBody>
          <a:bodyPr wrap="square">
            <a:spAutoFit/>
          </a:bodyPr>
          <a:lstStyle/>
          <a:p>
            <a:r>
              <a:rPr lang="en-US" dirty="0">
                <a:latin typeface="+mj-lt"/>
                <a:cs typeface="Comic Sans MS"/>
              </a:rPr>
              <a:t>NCC peak</a:t>
            </a:r>
          </a:p>
        </p:txBody>
      </p:sp>
      <p:sp>
        <p:nvSpPr>
          <p:cNvPr id="22" name="Rectangle 21"/>
          <p:cNvSpPr/>
          <p:nvPr/>
        </p:nvSpPr>
        <p:spPr bwMode="auto">
          <a:xfrm>
            <a:off x="3779912" y="2422438"/>
            <a:ext cx="360040" cy="35849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23" name="Rectangle 22"/>
          <p:cNvSpPr/>
          <p:nvPr/>
        </p:nvSpPr>
        <p:spPr bwMode="auto">
          <a:xfrm>
            <a:off x="4191224" y="2561338"/>
            <a:ext cx="72008" cy="937111"/>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Tree>
    <p:extLst>
      <p:ext uri="{BB962C8B-B14F-4D97-AF65-F5344CB8AC3E}">
        <p14:creationId xmlns:p14="http://schemas.microsoft.com/office/powerpoint/2010/main" val="31275913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019" y="511775"/>
            <a:ext cx="7772400" cy="470754"/>
          </a:xfrm>
        </p:spPr>
        <p:txBody>
          <a:bodyPr/>
          <a:lstStyle/>
          <a:p>
            <a:r>
              <a:rPr lang="en-US" dirty="0"/>
              <a:t>Quality parameter: cross-correlation SNR</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248" y="1891938"/>
            <a:ext cx="792548" cy="379508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8880" y="1884317"/>
            <a:ext cx="807790" cy="381033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0462" y="1853834"/>
            <a:ext cx="807790" cy="3871296"/>
          </a:xfrm>
          <a:prstGeom prst="rect">
            <a:avLst/>
          </a:prstGeom>
        </p:spPr>
      </p:pic>
      <p:pic>
        <p:nvPicPr>
          <p:cNvPr id="7"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l="48078"/>
          <a:stretch/>
        </p:blipFill>
        <p:spPr bwMode="auto">
          <a:xfrm>
            <a:off x="5876745" y="1794348"/>
            <a:ext cx="2871719" cy="3908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6" name="Rectangle 5"/>
          <p:cNvSpPr/>
          <p:nvPr/>
        </p:nvSpPr>
        <p:spPr bwMode="auto">
          <a:xfrm>
            <a:off x="5722953" y="2627895"/>
            <a:ext cx="504056" cy="1728192"/>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mc:AlternateContent xmlns:mc="http://schemas.openxmlformats.org/markup-compatibility/2006" xmlns:a14="http://schemas.microsoft.com/office/drawing/2010/main">
        <mc:Choice Requires="a14">
          <p:sp>
            <p:nvSpPr>
              <p:cNvPr id="10" name="Rectangle 9"/>
              <p:cNvSpPr/>
              <p:nvPr/>
            </p:nvSpPr>
            <p:spPr>
              <a:xfrm>
                <a:off x="3333610" y="2779616"/>
                <a:ext cx="3240360" cy="71237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000" i="1" smtClean="0">
                          <a:latin typeface="Cambria Math" panose="02040503050406030204" pitchFamily="18" charset="0"/>
                        </a:rPr>
                        <m:t>𝑆</m:t>
                      </m:r>
                      <m:r>
                        <a:rPr lang="en-US" sz="2000" b="0" i="1" smtClean="0">
                          <a:latin typeface="Cambria Math" panose="02040503050406030204" pitchFamily="18" charset="0"/>
                        </a:rPr>
                        <m:t>𝑁𝑅</m:t>
                      </m:r>
                      <m:r>
                        <a:rPr lang="en-US" sz="2000" i="0">
                          <a:latin typeface="Cambria Math" panose="02040503050406030204" pitchFamily="18" charset="0"/>
                        </a:rPr>
                        <m:t>=</m:t>
                      </m:r>
                      <m:f>
                        <m:fPr>
                          <m:ctrlPr>
                            <a:rPr lang="en-US" sz="2000" i="1">
                              <a:latin typeface="Cambria Math" panose="02040503050406030204" pitchFamily="18" charset="0"/>
                            </a:rPr>
                          </m:ctrlPr>
                        </m:fPr>
                        <m:num>
                          <m:r>
                            <a:rPr lang="en-US" sz="2000" b="0" i="1" smtClean="0">
                              <a:latin typeface="Cambria Math" panose="02040503050406030204" pitchFamily="18" charset="0"/>
                            </a:rPr>
                            <m:t>𝑁𝐶𝐶</m:t>
                          </m:r>
                          <m:r>
                            <a:rPr lang="en-US" sz="2000" b="0" i="1" baseline="-25000" smtClean="0">
                              <a:latin typeface="Cambria Math" panose="02040503050406030204" pitchFamily="18" charset="0"/>
                            </a:rPr>
                            <m:t>𝑝𝑒𝑎𝑘</m:t>
                          </m:r>
                        </m:num>
                        <m:den>
                          <m:d>
                            <m:dPr>
                              <m:begChr m:val="⟨"/>
                              <m:endChr m:val="⟩"/>
                              <m:ctrlPr>
                                <a:rPr lang="en-US" sz="2000" i="1" smtClean="0">
                                  <a:latin typeface="Cambria Math" panose="02040503050406030204" pitchFamily="18" charset="0"/>
                                </a:rPr>
                              </m:ctrlPr>
                            </m:dPr>
                            <m:e>
                              <m:d>
                                <m:dPr>
                                  <m:begChr m:val="|"/>
                                  <m:endChr m:val="|"/>
                                  <m:ctrlPr>
                                    <a:rPr lang="en-US" sz="2000" i="1" smtClean="0">
                                      <a:latin typeface="Cambria Math" panose="02040503050406030204" pitchFamily="18" charset="0"/>
                                    </a:rPr>
                                  </m:ctrlPr>
                                </m:dPr>
                                <m:e>
                                  <m:r>
                                    <a:rPr lang="en-US" sz="2000" i="1">
                                      <a:latin typeface="Cambria Math" panose="02040503050406030204" pitchFamily="18" charset="0"/>
                                    </a:rPr>
                                    <m:t>𝑁𝐶𝐶</m:t>
                                  </m:r>
                                  <m:r>
                                    <a:rPr lang="en-US" sz="2000" i="1" baseline="-25000">
                                      <a:latin typeface="Cambria Math" panose="02040503050406030204" pitchFamily="18" charset="0"/>
                                    </a:rPr>
                                    <m:t>𝑏𝑎𝑐𝑘𝑔𝑟𝑜𝑢𝑛𝑑</m:t>
                                  </m:r>
                                </m:e>
                              </m:d>
                            </m:e>
                          </m:d>
                        </m:den>
                      </m:f>
                    </m:oMath>
                  </m:oMathPara>
                </a14:m>
                <a:endParaRPr lang="en-US" sz="2000" dirty="0"/>
              </a:p>
            </p:txBody>
          </p:sp>
        </mc:Choice>
        <mc:Fallback xmlns="">
          <p:sp>
            <p:nvSpPr>
              <p:cNvPr id="10" name="Rectangle 9"/>
              <p:cNvSpPr>
                <a:spLocks noRot="1" noChangeAspect="1" noMove="1" noResize="1" noEditPoints="1" noAdjustHandles="1" noChangeArrowheads="1" noChangeShapeType="1" noTextEdit="1"/>
              </p:cNvSpPr>
              <p:nvPr/>
            </p:nvSpPr>
            <p:spPr>
              <a:xfrm>
                <a:off x="3333610" y="2779616"/>
                <a:ext cx="3240360" cy="712375"/>
              </a:xfrm>
              <a:prstGeom prst="rect">
                <a:avLst/>
              </a:prstGeom>
              <a:blipFill rotWithShape="0">
                <a:blip r:embed="rId7"/>
                <a:stretch>
                  <a:fillRect/>
                </a:stretch>
              </a:blipFill>
            </p:spPr>
            <p:txBody>
              <a:bodyPr/>
              <a:lstStyle/>
              <a:p>
                <a:r>
                  <a:rPr lang="en-US">
                    <a:noFill/>
                  </a:rPr>
                  <a:t> </a:t>
                </a:r>
              </a:p>
            </p:txBody>
          </p:sp>
        </mc:Fallback>
      </mc:AlternateContent>
      <p:sp>
        <p:nvSpPr>
          <p:cNvPr id="11" name="Rectangle 10"/>
          <p:cNvSpPr/>
          <p:nvPr/>
        </p:nvSpPr>
        <p:spPr bwMode="auto">
          <a:xfrm>
            <a:off x="8030204" y="5301208"/>
            <a:ext cx="504056" cy="576697"/>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cxnSp>
        <p:nvCxnSpPr>
          <p:cNvPr id="12" name="Straight Arrow Connector 11"/>
          <p:cNvCxnSpPr/>
          <p:nvPr/>
        </p:nvCxnSpPr>
        <p:spPr bwMode="auto">
          <a:xfrm>
            <a:off x="942264" y="5886915"/>
            <a:ext cx="2304256"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TextBox 12"/>
          <p:cNvSpPr txBox="1"/>
          <p:nvPr/>
        </p:nvSpPr>
        <p:spPr>
          <a:xfrm>
            <a:off x="574603" y="5970304"/>
            <a:ext cx="3096344" cy="338554"/>
          </a:xfrm>
          <a:prstGeom prst="rect">
            <a:avLst/>
          </a:prstGeom>
          <a:noFill/>
        </p:spPr>
        <p:txBody>
          <a:bodyPr wrap="square" rtlCol="0">
            <a:spAutoFit/>
          </a:bodyPr>
          <a:lstStyle/>
          <a:p>
            <a:r>
              <a:rPr lang="en-US" dirty="0"/>
              <a:t>Increasingly low (poor) SNR</a:t>
            </a:r>
          </a:p>
        </p:txBody>
      </p:sp>
      <p:cxnSp>
        <p:nvCxnSpPr>
          <p:cNvPr id="17" name="Straight Arrow Connector 16"/>
          <p:cNvCxnSpPr/>
          <p:nvPr/>
        </p:nvCxnSpPr>
        <p:spPr bwMode="auto">
          <a:xfrm>
            <a:off x="1010302" y="1775437"/>
            <a:ext cx="104102" cy="1824836"/>
          </a:xfrm>
          <a:prstGeom prst="straightConnector1">
            <a:avLst/>
          </a:prstGeom>
          <a:solidFill>
            <a:schemeClr val="accent1"/>
          </a:solidFill>
          <a:ln w="9525" cap="flat" cmpd="sng" algn="ctr">
            <a:solidFill>
              <a:srgbClr val="FF66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TextBox 18"/>
          <p:cNvSpPr txBox="1"/>
          <p:nvPr/>
        </p:nvSpPr>
        <p:spPr>
          <a:xfrm>
            <a:off x="250345" y="1472492"/>
            <a:ext cx="1282313" cy="338554"/>
          </a:xfrm>
          <a:prstGeom prst="rect">
            <a:avLst/>
          </a:prstGeom>
          <a:noFill/>
        </p:spPr>
        <p:txBody>
          <a:bodyPr wrap="square" rtlCol="0">
            <a:spAutoFit/>
          </a:bodyPr>
          <a:lstStyle/>
          <a:p>
            <a:r>
              <a:rPr lang="en-US" dirty="0"/>
              <a:t>NCC peak</a:t>
            </a:r>
          </a:p>
        </p:txBody>
      </p:sp>
      <p:sp>
        <p:nvSpPr>
          <p:cNvPr id="23" name="TextBox 22"/>
          <p:cNvSpPr txBox="1"/>
          <p:nvPr/>
        </p:nvSpPr>
        <p:spPr>
          <a:xfrm>
            <a:off x="1422349" y="1340768"/>
            <a:ext cx="1464132" cy="338554"/>
          </a:xfrm>
          <a:prstGeom prst="rect">
            <a:avLst/>
          </a:prstGeom>
          <a:noFill/>
        </p:spPr>
        <p:txBody>
          <a:bodyPr wrap="square" rtlCol="0">
            <a:spAutoFit/>
          </a:bodyPr>
          <a:lstStyle/>
          <a:p>
            <a:r>
              <a:rPr lang="en-US" dirty="0"/>
              <a:t>NCC surface</a:t>
            </a:r>
          </a:p>
        </p:txBody>
      </p:sp>
      <p:cxnSp>
        <p:nvCxnSpPr>
          <p:cNvPr id="24" name="Straight Arrow Connector 23"/>
          <p:cNvCxnSpPr>
            <a:stCxn id="23" idx="2"/>
          </p:cNvCxnSpPr>
          <p:nvPr/>
        </p:nvCxnSpPr>
        <p:spPr bwMode="auto">
          <a:xfrm flipH="1">
            <a:off x="1326791" y="1679322"/>
            <a:ext cx="827624" cy="622364"/>
          </a:xfrm>
          <a:prstGeom prst="straightConnector1">
            <a:avLst/>
          </a:prstGeom>
          <a:solidFill>
            <a:schemeClr val="accent1"/>
          </a:solidFill>
          <a:ln w="9525" cap="flat" cmpd="sng" algn="ctr">
            <a:solidFill>
              <a:srgbClr val="FF66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Straight Arrow Connector 25"/>
          <p:cNvCxnSpPr>
            <a:stCxn id="23" idx="2"/>
          </p:cNvCxnSpPr>
          <p:nvPr/>
        </p:nvCxnSpPr>
        <p:spPr bwMode="auto">
          <a:xfrm>
            <a:off x="2154415" y="1679322"/>
            <a:ext cx="4942734" cy="492198"/>
          </a:xfrm>
          <a:prstGeom prst="straightConnector1">
            <a:avLst/>
          </a:prstGeom>
          <a:solidFill>
            <a:schemeClr val="accent1"/>
          </a:solidFill>
          <a:ln w="9525" cap="flat" cmpd="sng" algn="ctr">
            <a:solidFill>
              <a:srgbClr val="FF66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 name="Oval 31"/>
          <p:cNvSpPr/>
          <p:nvPr/>
        </p:nvSpPr>
        <p:spPr bwMode="auto">
          <a:xfrm>
            <a:off x="4733572" y="2687855"/>
            <a:ext cx="1349421" cy="525121"/>
          </a:xfrm>
          <a:prstGeom prst="ellipse">
            <a:avLst/>
          </a:prstGeom>
          <a:noFill/>
          <a:ln w="9525" cap="flat" cmpd="sng" algn="ctr">
            <a:solidFill>
              <a:schemeClr val="accent1"/>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34" name="Oval 33"/>
          <p:cNvSpPr/>
          <p:nvPr/>
        </p:nvSpPr>
        <p:spPr bwMode="auto">
          <a:xfrm>
            <a:off x="4354801" y="3140968"/>
            <a:ext cx="2016224" cy="381105"/>
          </a:xfrm>
          <a:prstGeom prst="ellipse">
            <a:avLst/>
          </a:prstGeom>
          <a:noFill/>
          <a:ln w="9525" cap="flat" cmpd="sng" algn="ctr">
            <a:solidFill>
              <a:schemeClr val="accent1"/>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33" name="TextBox 32"/>
          <p:cNvSpPr txBox="1"/>
          <p:nvPr/>
        </p:nvSpPr>
        <p:spPr>
          <a:xfrm>
            <a:off x="3641822" y="3814589"/>
            <a:ext cx="2333159" cy="1323439"/>
          </a:xfrm>
          <a:prstGeom prst="rect">
            <a:avLst/>
          </a:prstGeom>
          <a:noFill/>
        </p:spPr>
        <p:txBody>
          <a:bodyPr wrap="square" rtlCol="0">
            <a:spAutoFit/>
          </a:bodyPr>
          <a:lstStyle/>
          <a:p>
            <a:r>
              <a:rPr lang="en-US" dirty="0"/>
              <a:t>Spatial average of background (excluding peak and its immediate surroundings)</a:t>
            </a:r>
          </a:p>
        </p:txBody>
      </p:sp>
      <p:sp>
        <p:nvSpPr>
          <p:cNvPr id="37" name="TextBox 36"/>
          <p:cNvSpPr txBox="1"/>
          <p:nvPr/>
        </p:nvSpPr>
        <p:spPr>
          <a:xfrm>
            <a:off x="3680090" y="2216999"/>
            <a:ext cx="1728192" cy="338554"/>
          </a:xfrm>
          <a:prstGeom prst="rect">
            <a:avLst/>
          </a:prstGeom>
          <a:noFill/>
        </p:spPr>
        <p:txBody>
          <a:bodyPr wrap="square" rtlCol="0">
            <a:spAutoFit/>
          </a:bodyPr>
          <a:lstStyle/>
          <a:p>
            <a:r>
              <a:rPr lang="en-US" dirty="0"/>
              <a:t>Peak value</a:t>
            </a:r>
          </a:p>
        </p:txBody>
      </p:sp>
      <p:cxnSp>
        <p:nvCxnSpPr>
          <p:cNvPr id="38" name="Straight Arrow Connector 37"/>
          <p:cNvCxnSpPr>
            <a:stCxn id="32" idx="1"/>
            <a:endCxn id="37" idx="2"/>
          </p:cNvCxnSpPr>
          <p:nvPr/>
        </p:nvCxnSpPr>
        <p:spPr bwMode="auto">
          <a:xfrm flipH="1" flipV="1">
            <a:off x="4544186" y="2555553"/>
            <a:ext cx="387004" cy="209204"/>
          </a:xfrm>
          <a:prstGeom prst="straightConnector1">
            <a:avLst/>
          </a:prstGeom>
          <a:solidFill>
            <a:schemeClr val="accent1"/>
          </a:solidFill>
          <a:ln w="9525" cap="flat" cmpd="sng" algn="ctr">
            <a:solidFill>
              <a:schemeClr val="accent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 name="Straight Arrow Connector 39"/>
          <p:cNvCxnSpPr>
            <a:stCxn id="10" idx="2"/>
            <a:endCxn id="33" idx="0"/>
          </p:cNvCxnSpPr>
          <p:nvPr/>
        </p:nvCxnSpPr>
        <p:spPr bwMode="auto">
          <a:xfrm flipH="1">
            <a:off x="4808402" y="3491991"/>
            <a:ext cx="145388" cy="322598"/>
          </a:xfrm>
          <a:prstGeom prst="straightConnector1">
            <a:avLst/>
          </a:prstGeom>
          <a:solidFill>
            <a:schemeClr val="accent1"/>
          </a:solidFill>
          <a:ln w="9525" cap="flat" cmpd="sng" algn="ctr">
            <a:solidFill>
              <a:schemeClr val="accent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3668968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40" y="353427"/>
            <a:ext cx="7772400" cy="470754"/>
          </a:xfrm>
        </p:spPr>
        <p:txBody>
          <a:bodyPr/>
          <a:lstStyle/>
          <a:p>
            <a:r>
              <a:rPr lang="en-US" dirty="0"/>
              <a:t>Motion mapping</a:t>
            </a:r>
          </a:p>
        </p:txBody>
      </p:sp>
      <p:sp>
        <p:nvSpPr>
          <p:cNvPr id="4" name="Rectangle 3"/>
          <p:cNvSpPr/>
          <p:nvPr/>
        </p:nvSpPr>
        <p:spPr bwMode="auto">
          <a:xfrm>
            <a:off x="605679" y="1939982"/>
            <a:ext cx="3750297" cy="4392488"/>
          </a:xfrm>
          <a:prstGeom prst="rect">
            <a:avLst/>
          </a:prstGeom>
          <a:noFill/>
          <a:ln w="9525" cap="flat" cmpd="sng" algn="ctr">
            <a:solidFill>
              <a:schemeClr val="tx1"/>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6" name="Rectangle 5"/>
          <p:cNvSpPr/>
          <p:nvPr/>
        </p:nvSpPr>
        <p:spPr bwMode="auto">
          <a:xfrm>
            <a:off x="4897315" y="1942540"/>
            <a:ext cx="3750297" cy="4392488"/>
          </a:xfrm>
          <a:prstGeom prst="rect">
            <a:avLst/>
          </a:prstGeom>
          <a:noFill/>
          <a:ln w="9525" cap="flat" cmpd="sng" algn="ctr">
            <a:solidFill>
              <a:schemeClr val="tx1"/>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11" name="Rectangle 10"/>
          <p:cNvSpPr/>
          <p:nvPr/>
        </p:nvSpPr>
        <p:spPr bwMode="auto">
          <a:xfrm>
            <a:off x="1009269" y="2382438"/>
            <a:ext cx="519176" cy="506614"/>
          </a:xfrm>
          <a:prstGeom prst="rect">
            <a:avLst/>
          </a:prstGeom>
          <a:solidFill>
            <a:schemeClr val="bg1">
              <a:lumMod val="85000"/>
            </a:schemeClr>
          </a:solidFill>
          <a:ln w="12700" cap="flat" cmpd="sng" algn="ctr">
            <a:solidFill>
              <a:schemeClr val="tx1"/>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cxnSp>
        <p:nvCxnSpPr>
          <p:cNvPr id="25" name="Straight Connector 24"/>
          <p:cNvCxnSpPr/>
          <p:nvPr/>
        </p:nvCxnSpPr>
        <p:spPr bwMode="auto">
          <a:xfrm flipV="1">
            <a:off x="1234989" y="4850687"/>
            <a:ext cx="573678" cy="3521"/>
          </a:xfrm>
          <a:prstGeom prst="line">
            <a:avLst/>
          </a:prstGeom>
          <a:solidFill>
            <a:schemeClr val="accent1"/>
          </a:solidFill>
          <a:ln w="9525"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 name="TextBox 27"/>
          <p:cNvSpPr txBox="1"/>
          <p:nvPr/>
        </p:nvSpPr>
        <p:spPr>
          <a:xfrm>
            <a:off x="816898" y="4919239"/>
            <a:ext cx="4080417" cy="954107"/>
          </a:xfrm>
          <a:prstGeom prst="rect">
            <a:avLst/>
          </a:prstGeom>
          <a:noFill/>
        </p:spPr>
        <p:txBody>
          <a:bodyPr wrap="square" rtlCol="0">
            <a:spAutoFit/>
          </a:bodyPr>
          <a:lstStyle/>
          <a:p>
            <a:r>
              <a:rPr lang="en-US" dirty="0"/>
              <a:t>Measurement spacing</a:t>
            </a:r>
          </a:p>
          <a:p>
            <a:r>
              <a:rPr lang="en-US" dirty="0"/>
              <a:t>(in general there can be overlap between adjacent template windows)</a:t>
            </a:r>
          </a:p>
        </p:txBody>
      </p:sp>
      <p:sp>
        <p:nvSpPr>
          <p:cNvPr id="31" name="TextBox 30"/>
          <p:cNvSpPr txBox="1"/>
          <p:nvPr/>
        </p:nvSpPr>
        <p:spPr>
          <a:xfrm>
            <a:off x="477157" y="1037043"/>
            <a:ext cx="2686598" cy="584775"/>
          </a:xfrm>
          <a:prstGeom prst="rect">
            <a:avLst/>
          </a:prstGeom>
          <a:noFill/>
        </p:spPr>
        <p:txBody>
          <a:bodyPr wrap="square" rtlCol="0">
            <a:spAutoFit/>
          </a:bodyPr>
          <a:lstStyle/>
          <a:p>
            <a:r>
              <a:rPr lang="en-US" dirty="0"/>
              <a:t>Template window centered on image1(</a:t>
            </a:r>
            <a:r>
              <a:rPr lang="en-US" dirty="0" err="1"/>
              <a:t>i,j</a:t>
            </a:r>
            <a:r>
              <a:rPr lang="en-US" dirty="0"/>
              <a:t>)</a:t>
            </a:r>
          </a:p>
        </p:txBody>
      </p:sp>
      <p:sp>
        <p:nvSpPr>
          <p:cNvPr id="32" name="TextBox 31"/>
          <p:cNvSpPr txBox="1"/>
          <p:nvPr/>
        </p:nvSpPr>
        <p:spPr>
          <a:xfrm>
            <a:off x="4748367" y="1046544"/>
            <a:ext cx="2648741" cy="584775"/>
          </a:xfrm>
          <a:prstGeom prst="rect">
            <a:avLst/>
          </a:prstGeom>
          <a:noFill/>
        </p:spPr>
        <p:txBody>
          <a:bodyPr wrap="square" rtlCol="0">
            <a:spAutoFit/>
          </a:bodyPr>
          <a:lstStyle/>
          <a:p>
            <a:r>
              <a:rPr lang="en-US" dirty="0"/>
              <a:t>Search window </a:t>
            </a:r>
            <a:r>
              <a:rPr lang="en-US" dirty="0" err="1"/>
              <a:t>centred</a:t>
            </a:r>
            <a:r>
              <a:rPr lang="en-US" dirty="0"/>
              <a:t> on image2(</a:t>
            </a:r>
            <a:r>
              <a:rPr lang="en-US" dirty="0" err="1"/>
              <a:t>i</a:t>
            </a:r>
            <a:r>
              <a:rPr lang="en-US" dirty="0"/>
              <a:t>’,j’)</a:t>
            </a:r>
          </a:p>
        </p:txBody>
      </p:sp>
      <p:sp>
        <p:nvSpPr>
          <p:cNvPr id="47" name="TextBox 46"/>
          <p:cNvSpPr txBox="1"/>
          <p:nvPr/>
        </p:nvSpPr>
        <p:spPr>
          <a:xfrm>
            <a:off x="3261723" y="5997289"/>
            <a:ext cx="1089486" cy="338554"/>
          </a:xfrm>
          <a:prstGeom prst="rect">
            <a:avLst/>
          </a:prstGeom>
          <a:noFill/>
          <a:ln>
            <a:solidFill>
              <a:schemeClr val="tx1"/>
            </a:solidFill>
          </a:ln>
        </p:spPr>
        <p:txBody>
          <a:bodyPr wrap="square" rtlCol="0">
            <a:spAutoFit/>
          </a:bodyPr>
          <a:lstStyle/>
          <a:p>
            <a:r>
              <a:rPr lang="en-US" dirty="0"/>
              <a:t>Image 1</a:t>
            </a:r>
          </a:p>
        </p:txBody>
      </p:sp>
      <p:sp>
        <p:nvSpPr>
          <p:cNvPr id="48" name="TextBox 47"/>
          <p:cNvSpPr txBox="1"/>
          <p:nvPr/>
        </p:nvSpPr>
        <p:spPr>
          <a:xfrm>
            <a:off x="7552245" y="5998138"/>
            <a:ext cx="1089486" cy="338554"/>
          </a:xfrm>
          <a:prstGeom prst="rect">
            <a:avLst/>
          </a:prstGeom>
          <a:noFill/>
          <a:ln>
            <a:solidFill>
              <a:schemeClr val="tx1"/>
            </a:solidFill>
          </a:ln>
        </p:spPr>
        <p:txBody>
          <a:bodyPr wrap="square" rtlCol="0">
            <a:spAutoFit/>
          </a:bodyPr>
          <a:lstStyle/>
          <a:p>
            <a:r>
              <a:rPr lang="en-US" dirty="0"/>
              <a:t>Image 2</a:t>
            </a:r>
          </a:p>
        </p:txBody>
      </p:sp>
      <p:cxnSp>
        <p:nvCxnSpPr>
          <p:cNvPr id="50" name="Straight Connector 49"/>
          <p:cNvCxnSpPr/>
          <p:nvPr/>
        </p:nvCxnSpPr>
        <p:spPr bwMode="auto">
          <a:xfrm flipH="1">
            <a:off x="1259631" y="1955644"/>
            <a:ext cx="5295" cy="720080"/>
          </a:xfrm>
          <a:prstGeom prst="line">
            <a:avLst/>
          </a:prstGeom>
          <a:solidFill>
            <a:schemeClr val="accent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 name="Straight Connector 51"/>
          <p:cNvCxnSpPr/>
          <p:nvPr/>
        </p:nvCxnSpPr>
        <p:spPr bwMode="auto">
          <a:xfrm>
            <a:off x="587360" y="2660062"/>
            <a:ext cx="672272" cy="0"/>
          </a:xfrm>
          <a:prstGeom prst="line">
            <a:avLst/>
          </a:prstGeom>
          <a:solidFill>
            <a:schemeClr val="accent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4" name="TextBox 53"/>
          <p:cNvSpPr txBox="1"/>
          <p:nvPr/>
        </p:nvSpPr>
        <p:spPr>
          <a:xfrm>
            <a:off x="256815" y="2490785"/>
            <a:ext cx="293913" cy="338554"/>
          </a:xfrm>
          <a:prstGeom prst="rect">
            <a:avLst/>
          </a:prstGeom>
          <a:noFill/>
        </p:spPr>
        <p:txBody>
          <a:bodyPr wrap="square" rtlCol="0">
            <a:spAutoFit/>
          </a:bodyPr>
          <a:lstStyle/>
          <a:p>
            <a:r>
              <a:rPr lang="en-US" i="1" dirty="0" err="1"/>
              <a:t>i</a:t>
            </a:r>
            <a:endParaRPr lang="en-US" i="1" dirty="0"/>
          </a:p>
        </p:txBody>
      </p:sp>
      <p:sp>
        <p:nvSpPr>
          <p:cNvPr id="56" name="TextBox 55"/>
          <p:cNvSpPr txBox="1"/>
          <p:nvPr/>
        </p:nvSpPr>
        <p:spPr>
          <a:xfrm>
            <a:off x="1112675" y="1554681"/>
            <a:ext cx="293913" cy="338554"/>
          </a:xfrm>
          <a:prstGeom prst="rect">
            <a:avLst/>
          </a:prstGeom>
          <a:noFill/>
        </p:spPr>
        <p:txBody>
          <a:bodyPr wrap="square" rtlCol="0">
            <a:spAutoFit/>
          </a:bodyPr>
          <a:lstStyle/>
          <a:p>
            <a:r>
              <a:rPr lang="en-US" i="1" dirty="0"/>
              <a:t>j</a:t>
            </a:r>
          </a:p>
        </p:txBody>
      </p:sp>
      <p:sp>
        <p:nvSpPr>
          <p:cNvPr id="62" name="TextBox 61"/>
          <p:cNvSpPr txBox="1"/>
          <p:nvPr/>
        </p:nvSpPr>
        <p:spPr>
          <a:xfrm>
            <a:off x="5936988" y="1991973"/>
            <a:ext cx="293913" cy="338554"/>
          </a:xfrm>
          <a:prstGeom prst="rect">
            <a:avLst/>
          </a:prstGeom>
          <a:noFill/>
        </p:spPr>
        <p:txBody>
          <a:bodyPr wrap="square" rtlCol="0">
            <a:spAutoFit/>
          </a:bodyPr>
          <a:lstStyle/>
          <a:p>
            <a:r>
              <a:rPr lang="en-US" i="1" dirty="0"/>
              <a:t>j</a:t>
            </a:r>
            <a:r>
              <a:rPr lang="en-US" i="1" baseline="30000" dirty="0"/>
              <a:t>’</a:t>
            </a:r>
          </a:p>
        </p:txBody>
      </p:sp>
      <p:sp>
        <p:nvSpPr>
          <p:cNvPr id="63" name="TextBox 62"/>
          <p:cNvSpPr txBox="1"/>
          <p:nvPr/>
        </p:nvSpPr>
        <p:spPr>
          <a:xfrm>
            <a:off x="4960260" y="3030013"/>
            <a:ext cx="322643" cy="338554"/>
          </a:xfrm>
          <a:prstGeom prst="rect">
            <a:avLst/>
          </a:prstGeom>
          <a:noFill/>
        </p:spPr>
        <p:txBody>
          <a:bodyPr wrap="square" rtlCol="0">
            <a:spAutoFit/>
          </a:bodyPr>
          <a:lstStyle/>
          <a:p>
            <a:r>
              <a:rPr lang="en-US" i="1" dirty="0" err="1"/>
              <a:t>i</a:t>
            </a:r>
            <a:r>
              <a:rPr lang="en-US" i="1" baseline="30000" dirty="0"/>
              <a:t>’</a:t>
            </a:r>
          </a:p>
        </p:txBody>
      </p:sp>
      <p:sp>
        <p:nvSpPr>
          <p:cNvPr id="71" name="TextBox 70"/>
          <p:cNvSpPr txBox="1"/>
          <p:nvPr/>
        </p:nvSpPr>
        <p:spPr>
          <a:xfrm>
            <a:off x="2935477" y="3984928"/>
            <a:ext cx="2572627" cy="584775"/>
          </a:xfrm>
          <a:prstGeom prst="rect">
            <a:avLst/>
          </a:prstGeom>
          <a:noFill/>
        </p:spPr>
        <p:txBody>
          <a:bodyPr wrap="square" rtlCol="0">
            <a:spAutoFit/>
          </a:bodyPr>
          <a:lstStyle/>
          <a:p>
            <a:r>
              <a:rPr lang="en-US" dirty="0"/>
              <a:t>Corresponding coordinates in image2</a:t>
            </a:r>
          </a:p>
        </p:txBody>
      </p:sp>
      <p:sp>
        <p:nvSpPr>
          <p:cNvPr id="72" name="Rectangle 71"/>
          <p:cNvSpPr/>
          <p:nvPr/>
        </p:nvSpPr>
        <p:spPr bwMode="auto">
          <a:xfrm>
            <a:off x="1525308" y="2383605"/>
            <a:ext cx="519176" cy="506614"/>
          </a:xfrm>
          <a:prstGeom prst="rect">
            <a:avLst/>
          </a:prstGeom>
          <a:solidFill>
            <a:schemeClr val="accent1">
              <a:lumMod val="60000"/>
              <a:lumOff val="40000"/>
            </a:schemeClr>
          </a:solidFill>
          <a:ln w="9525" cap="flat" cmpd="sng" algn="ctr">
            <a:solidFill>
              <a:srgbClr val="FF6600"/>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cxnSp>
        <p:nvCxnSpPr>
          <p:cNvPr id="74" name="Straight Connector 73"/>
          <p:cNvCxnSpPr/>
          <p:nvPr/>
        </p:nvCxnSpPr>
        <p:spPr bwMode="auto">
          <a:xfrm>
            <a:off x="1259632" y="2708920"/>
            <a:ext cx="0" cy="2179456"/>
          </a:xfrm>
          <a:prstGeom prst="line">
            <a:avLst/>
          </a:prstGeom>
          <a:solidFill>
            <a:schemeClr val="accent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5" name="Straight Connector 74"/>
          <p:cNvCxnSpPr/>
          <p:nvPr/>
        </p:nvCxnSpPr>
        <p:spPr bwMode="auto">
          <a:xfrm>
            <a:off x="1784896" y="2654979"/>
            <a:ext cx="0" cy="2179456"/>
          </a:xfrm>
          <a:prstGeom prst="line">
            <a:avLst/>
          </a:prstGeom>
          <a:solidFill>
            <a:schemeClr val="accent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6" name="Oval 85"/>
          <p:cNvSpPr/>
          <p:nvPr/>
        </p:nvSpPr>
        <p:spPr bwMode="auto">
          <a:xfrm>
            <a:off x="1224907" y="2636912"/>
            <a:ext cx="72008" cy="45719"/>
          </a:xfrm>
          <a:prstGeom prst="ellipse">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88" name="Oval 87"/>
          <p:cNvSpPr/>
          <p:nvPr/>
        </p:nvSpPr>
        <p:spPr bwMode="auto">
          <a:xfrm>
            <a:off x="1748448" y="2636912"/>
            <a:ext cx="72008" cy="45719"/>
          </a:xfrm>
          <a:prstGeom prst="ellipse">
            <a:avLst/>
          </a:prstGeom>
          <a:solidFill>
            <a:srgbClr val="FF6600"/>
          </a:solidFill>
          <a:ln w="9525" cap="flat" cmpd="sng" algn="ctr">
            <a:solidFill>
              <a:schemeClr val="tx1"/>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cxnSp>
        <p:nvCxnSpPr>
          <p:cNvPr id="102" name="Straight Connector 101"/>
          <p:cNvCxnSpPr/>
          <p:nvPr/>
        </p:nvCxnSpPr>
        <p:spPr bwMode="auto">
          <a:xfrm flipV="1">
            <a:off x="6017342" y="4886616"/>
            <a:ext cx="573678" cy="3521"/>
          </a:xfrm>
          <a:prstGeom prst="line">
            <a:avLst/>
          </a:prstGeom>
          <a:solidFill>
            <a:schemeClr val="accent1"/>
          </a:solidFill>
          <a:ln w="9525"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4" name="TextBox 103"/>
          <p:cNvSpPr txBox="1"/>
          <p:nvPr/>
        </p:nvSpPr>
        <p:spPr>
          <a:xfrm>
            <a:off x="5084962" y="4946175"/>
            <a:ext cx="2467283" cy="338554"/>
          </a:xfrm>
          <a:prstGeom prst="rect">
            <a:avLst/>
          </a:prstGeom>
          <a:noFill/>
        </p:spPr>
        <p:txBody>
          <a:bodyPr wrap="square" rtlCol="0">
            <a:spAutoFit/>
          </a:bodyPr>
          <a:lstStyle/>
          <a:p>
            <a:r>
              <a:rPr lang="en-US" dirty="0"/>
              <a:t>Measurement spacing</a:t>
            </a:r>
          </a:p>
        </p:txBody>
      </p:sp>
      <p:sp>
        <p:nvSpPr>
          <p:cNvPr id="105" name="Rectangle 104"/>
          <p:cNvSpPr/>
          <p:nvPr/>
        </p:nvSpPr>
        <p:spPr bwMode="auto">
          <a:xfrm>
            <a:off x="5785005" y="3036639"/>
            <a:ext cx="519176" cy="506614"/>
          </a:xfrm>
          <a:prstGeom prst="rect">
            <a:avLst/>
          </a:prstGeom>
          <a:solidFill>
            <a:schemeClr val="bg1">
              <a:lumMod val="85000"/>
            </a:schemeClr>
          </a:solidFill>
          <a:ln w="12700" cap="flat" cmpd="sng" algn="ctr">
            <a:solidFill>
              <a:schemeClr val="tx1"/>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106" name="Oval 105"/>
          <p:cNvSpPr/>
          <p:nvPr/>
        </p:nvSpPr>
        <p:spPr bwMode="auto">
          <a:xfrm>
            <a:off x="6000730" y="3276548"/>
            <a:ext cx="72008" cy="45719"/>
          </a:xfrm>
          <a:prstGeom prst="ellipse">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107" name="Rectangle 106"/>
          <p:cNvSpPr/>
          <p:nvPr/>
        </p:nvSpPr>
        <p:spPr bwMode="auto">
          <a:xfrm>
            <a:off x="5873838" y="2530179"/>
            <a:ext cx="1374033" cy="1440160"/>
          </a:xfrm>
          <a:prstGeom prst="rect">
            <a:avLst/>
          </a:prstGeom>
          <a:noFill/>
          <a:ln w="19050" cap="flat" cmpd="sng" algn="ctr">
            <a:solidFill>
              <a:srgbClr val="FF6600"/>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cxnSp>
        <p:nvCxnSpPr>
          <p:cNvPr id="108" name="Straight Connector 107"/>
          <p:cNvCxnSpPr/>
          <p:nvPr/>
        </p:nvCxnSpPr>
        <p:spPr bwMode="auto">
          <a:xfrm>
            <a:off x="5204503" y="3303821"/>
            <a:ext cx="828361" cy="0"/>
          </a:xfrm>
          <a:prstGeom prst="line">
            <a:avLst/>
          </a:prstGeom>
          <a:solidFill>
            <a:schemeClr val="accent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9" name="Straight Connector 108"/>
          <p:cNvCxnSpPr/>
          <p:nvPr/>
        </p:nvCxnSpPr>
        <p:spPr bwMode="auto">
          <a:xfrm flipH="1">
            <a:off x="6030717" y="2361404"/>
            <a:ext cx="16077" cy="935870"/>
          </a:xfrm>
          <a:prstGeom prst="line">
            <a:avLst/>
          </a:prstGeom>
          <a:solidFill>
            <a:schemeClr val="accent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0" name="Straight Connector 109"/>
          <p:cNvCxnSpPr/>
          <p:nvPr/>
        </p:nvCxnSpPr>
        <p:spPr bwMode="auto">
          <a:xfrm>
            <a:off x="6038756" y="3303821"/>
            <a:ext cx="5714" cy="1566206"/>
          </a:xfrm>
          <a:prstGeom prst="line">
            <a:avLst/>
          </a:prstGeom>
          <a:solidFill>
            <a:schemeClr val="accent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1" name="Rectangle 110"/>
          <p:cNvSpPr/>
          <p:nvPr/>
        </p:nvSpPr>
        <p:spPr bwMode="auto">
          <a:xfrm>
            <a:off x="6303928" y="3036313"/>
            <a:ext cx="519176" cy="506614"/>
          </a:xfrm>
          <a:prstGeom prst="rect">
            <a:avLst/>
          </a:prstGeom>
          <a:solidFill>
            <a:schemeClr val="accent1">
              <a:lumMod val="60000"/>
              <a:lumOff val="40000"/>
            </a:schemeClr>
          </a:solidFill>
          <a:ln w="9525" cap="flat" cmpd="sng" algn="ctr">
            <a:solidFill>
              <a:srgbClr val="FF6600"/>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112" name="Oval 111"/>
          <p:cNvSpPr/>
          <p:nvPr/>
        </p:nvSpPr>
        <p:spPr bwMode="auto">
          <a:xfrm>
            <a:off x="6527512" y="3280961"/>
            <a:ext cx="72008" cy="45719"/>
          </a:xfrm>
          <a:prstGeom prst="ellipse">
            <a:avLst/>
          </a:prstGeom>
          <a:solidFill>
            <a:srgbClr val="FF6600"/>
          </a:solidFill>
          <a:ln w="9525" cap="flat" cmpd="sng" algn="ctr">
            <a:solidFill>
              <a:schemeClr val="tx1"/>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113" name="Arc 112"/>
          <p:cNvSpPr/>
          <p:nvPr/>
        </p:nvSpPr>
        <p:spPr bwMode="auto">
          <a:xfrm rot="8165885">
            <a:off x="977220" y="-3105972"/>
            <a:ext cx="5881550" cy="7512914"/>
          </a:xfrm>
          <a:prstGeom prst="arc">
            <a:avLst>
              <a:gd name="adj1" fmla="val 16163201"/>
              <a:gd name="adj2" fmla="val 0"/>
            </a:avLst>
          </a:prstGeom>
          <a:noFill/>
          <a:ln w="9525" cap="flat" cmpd="sng" algn="ctr">
            <a:solidFill>
              <a:srgbClr val="FF6600"/>
            </a:solidFill>
            <a:prstDash val="solid"/>
            <a:round/>
            <a:headEnd type="triangl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114" name="Arc 113"/>
          <p:cNvSpPr/>
          <p:nvPr/>
        </p:nvSpPr>
        <p:spPr bwMode="auto">
          <a:xfrm rot="8165885">
            <a:off x="465826" y="-3085863"/>
            <a:ext cx="5907303" cy="7470262"/>
          </a:xfrm>
          <a:prstGeom prst="arc">
            <a:avLst>
              <a:gd name="adj1" fmla="val 16163201"/>
              <a:gd name="adj2" fmla="val 0"/>
            </a:avLst>
          </a:prstGeom>
          <a:noFill/>
          <a:ln w="9525" cap="flat" cmpd="sng" algn="ctr">
            <a:solidFill>
              <a:schemeClr val="tx1"/>
            </a:solidFill>
            <a:prstDash val="solid"/>
            <a:round/>
            <a:headEnd type="triangl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115" name="Rectangle 114"/>
          <p:cNvSpPr/>
          <p:nvPr/>
        </p:nvSpPr>
        <p:spPr bwMode="auto">
          <a:xfrm>
            <a:off x="5351738" y="2534987"/>
            <a:ext cx="1374033" cy="1440160"/>
          </a:xfrm>
          <a:prstGeom prst="rect">
            <a:avLst/>
          </a:prstGeom>
          <a:noFill/>
          <a:ln w="19050" cap="flat" cmpd="sng" algn="ctr">
            <a:solidFill>
              <a:schemeClr val="tx1"/>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cxnSp>
        <p:nvCxnSpPr>
          <p:cNvPr id="116" name="Straight Connector 115"/>
          <p:cNvCxnSpPr/>
          <p:nvPr/>
        </p:nvCxnSpPr>
        <p:spPr bwMode="auto">
          <a:xfrm>
            <a:off x="6560854" y="3297274"/>
            <a:ext cx="9527" cy="1591102"/>
          </a:xfrm>
          <a:prstGeom prst="line">
            <a:avLst/>
          </a:prstGeom>
          <a:solidFill>
            <a:schemeClr val="accent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1233019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76672"/>
            <a:ext cx="7772400" cy="539080"/>
          </a:xfrm>
        </p:spPr>
        <p:txBody>
          <a:bodyPr/>
          <a:lstStyle/>
          <a:p>
            <a:r>
              <a:rPr lang="en-US" dirty="0"/>
              <a:t>Processing algorithm</a:t>
            </a:r>
          </a:p>
        </p:txBody>
      </p:sp>
      <p:sp>
        <p:nvSpPr>
          <p:cNvPr id="4" name="Slide Number Placeholder 3"/>
          <p:cNvSpPr>
            <a:spLocks noGrp="1"/>
          </p:cNvSpPr>
          <p:nvPr>
            <p:ph type="sldNum" sz="quarter" idx="12"/>
          </p:nvPr>
        </p:nvSpPr>
        <p:spPr/>
        <p:txBody>
          <a:bodyPr/>
          <a:lstStyle/>
          <a:p>
            <a:fld id="{103EA872-A674-449B-A120-B97244F8E91D}" type="slidenum">
              <a:rPr lang="da-DK" smtClean="0"/>
              <a:pPr/>
              <a:t>65</a:t>
            </a:fld>
            <a:endParaRPr lang="da-DK" dirty="0"/>
          </a:p>
        </p:txBody>
      </p:sp>
      <p:sp>
        <p:nvSpPr>
          <p:cNvPr id="6" name="Slide Number Placeholder 3"/>
          <p:cNvSpPr txBox="1">
            <a:spLocks/>
          </p:cNvSpPr>
          <p:nvPr/>
        </p:nvSpPr>
        <p:spPr>
          <a:xfrm>
            <a:off x="609600" y="6507376"/>
            <a:ext cx="306000" cy="306000"/>
          </a:xfrm>
          <a:prstGeom prst="rect">
            <a:avLst/>
          </a:prstGeom>
        </p:spPr>
        <p:txBody>
          <a:bodyPr vert="horz" lIns="0" tIns="0" rIns="0" bIns="0" rtlCol="0" anchor="t" anchorCtr="0"/>
          <a:lstStyle>
            <a:defPPr>
              <a:defRPr lang="da-DK"/>
            </a:defPPr>
            <a:lvl1pPr algn="l" rtl="0" fontAlgn="base">
              <a:spcBef>
                <a:spcPct val="50000"/>
              </a:spcBef>
              <a:spcAft>
                <a:spcPct val="0"/>
              </a:spcAft>
              <a:defRPr sz="850" kern="1200">
                <a:solidFill>
                  <a:schemeClr val="tx1"/>
                </a:solidFill>
                <a:latin typeface="Verdana" pitchFamily="34" charset="0"/>
                <a:ea typeface="ＭＳ Ｐゴシック" pitchFamily="-80" charset="-128"/>
                <a:cs typeface="+mn-cs"/>
              </a:defRPr>
            </a:lvl1pPr>
            <a:lvl2pPr marL="4572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2pPr>
            <a:lvl3pPr marL="9144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3pPr>
            <a:lvl4pPr marL="13716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4pPr>
            <a:lvl5pPr marL="18288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5pPr>
            <a:lvl6pPr marL="2286000" algn="l" defTabSz="914400" rtl="0" eaLnBrk="1" latinLnBrk="0" hangingPunct="1">
              <a:defRPr sz="1600" kern="1200">
                <a:solidFill>
                  <a:schemeClr val="tx1"/>
                </a:solidFill>
                <a:latin typeface="Verdana" pitchFamily="34" charset="0"/>
                <a:ea typeface="ＭＳ Ｐゴシック" pitchFamily="-80" charset="-128"/>
                <a:cs typeface="+mn-cs"/>
              </a:defRPr>
            </a:lvl6pPr>
            <a:lvl7pPr marL="2743200" algn="l" defTabSz="914400" rtl="0" eaLnBrk="1" latinLnBrk="0" hangingPunct="1">
              <a:defRPr sz="1600" kern="1200">
                <a:solidFill>
                  <a:schemeClr val="tx1"/>
                </a:solidFill>
                <a:latin typeface="Verdana" pitchFamily="34" charset="0"/>
                <a:ea typeface="ＭＳ Ｐゴシック" pitchFamily="-80" charset="-128"/>
                <a:cs typeface="+mn-cs"/>
              </a:defRPr>
            </a:lvl7pPr>
            <a:lvl8pPr marL="3200400" algn="l" defTabSz="914400" rtl="0" eaLnBrk="1" latinLnBrk="0" hangingPunct="1">
              <a:defRPr sz="1600" kern="1200">
                <a:solidFill>
                  <a:schemeClr val="tx1"/>
                </a:solidFill>
                <a:latin typeface="Verdana" pitchFamily="34" charset="0"/>
                <a:ea typeface="ＭＳ Ｐゴシック" pitchFamily="-80" charset="-128"/>
                <a:cs typeface="+mn-cs"/>
              </a:defRPr>
            </a:lvl8pPr>
            <a:lvl9pPr marL="3657600" algn="l" defTabSz="914400" rtl="0" eaLnBrk="1" latinLnBrk="0" hangingPunct="1">
              <a:defRPr sz="1600" kern="1200">
                <a:solidFill>
                  <a:schemeClr val="tx1"/>
                </a:solidFill>
                <a:latin typeface="Verdana" pitchFamily="34" charset="0"/>
                <a:ea typeface="ＭＳ Ｐゴシック" pitchFamily="-80" charset="-128"/>
                <a:cs typeface="+mn-cs"/>
              </a:defRPr>
            </a:lvl9pPr>
          </a:lstStyle>
          <a:p>
            <a:fld id="{103EA872-A674-449B-A120-B97244F8E91D}" type="slidenum">
              <a:rPr lang="da-DK" smtClean="0"/>
              <a:pPr/>
              <a:t>65</a:t>
            </a:fld>
            <a:endParaRPr lang="da-DK" dirty="0"/>
          </a:p>
        </p:txBody>
      </p:sp>
      <p:sp>
        <p:nvSpPr>
          <p:cNvPr id="7" name="TextBox 6"/>
          <p:cNvSpPr txBox="1"/>
          <p:nvPr/>
        </p:nvSpPr>
        <p:spPr>
          <a:xfrm>
            <a:off x="587116" y="1628800"/>
            <a:ext cx="803997" cy="338554"/>
          </a:xfrm>
          <a:prstGeom prst="rect">
            <a:avLst/>
          </a:prstGeom>
          <a:noFill/>
        </p:spPr>
        <p:txBody>
          <a:bodyPr wrap="square" rtlCol="0">
            <a:spAutoFit/>
          </a:bodyPr>
          <a:lstStyle/>
          <a:p>
            <a:r>
              <a:rPr lang="en-US" dirty="0"/>
              <a:t>SLC 1</a:t>
            </a:r>
          </a:p>
        </p:txBody>
      </p:sp>
      <p:sp>
        <p:nvSpPr>
          <p:cNvPr id="8" name="TextBox 7"/>
          <p:cNvSpPr txBox="1"/>
          <p:nvPr/>
        </p:nvSpPr>
        <p:spPr>
          <a:xfrm>
            <a:off x="590588" y="2259886"/>
            <a:ext cx="800487" cy="338554"/>
          </a:xfrm>
          <a:prstGeom prst="rect">
            <a:avLst/>
          </a:prstGeom>
          <a:noFill/>
        </p:spPr>
        <p:txBody>
          <a:bodyPr wrap="square" rtlCol="0">
            <a:spAutoFit/>
          </a:bodyPr>
          <a:lstStyle/>
          <a:p>
            <a:r>
              <a:rPr lang="en-US" dirty="0"/>
              <a:t>SLC 2</a:t>
            </a:r>
          </a:p>
        </p:txBody>
      </p:sp>
      <p:sp>
        <p:nvSpPr>
          <p:cNvPr id="10" name="TextBox 9"/>
          <p:cNvSpPr txBox="1"/>
          <p:nvPr/>
        </p:nvSpPr>
        <p:spPr>
          <a:xfrm>
            <a:off x="627132" y="4014789"/>
            <a:ext cx="7922840" cy="1200329"/>
          </a:xfrm>
          <a:prstGeom prst="rect">
            <a:avLst/>
          </a:prstGeom>
          <a:noFill/>
        </p:spPr>
        <p:txBody>
          <a:bodyPr wrap="square" rtlCol="0">
            <a:spAutoFit/>
          </a:bodyPr>
          <a:lstStyle/>
          <a:p>
            <a:pPr marL="285750" indent="-285750">
              <a:buFont typeface="Arial" panose="020B0604020202020204" pitchFamily="34" charset="0"/>
              <a:buChar char="•"/>
            </a:pPr>
            <a:r>
              <a:rPr lang="en-US" dirty="0"/>
              <a:t>Co-registration not strictly required. Intensity tracking can however be applied also to co-registered images (e.g. if co-registration is done to apply phase-based techniques).</a:t>
            </a:r>
          </a:p>
          <a:p>
            <a:pPr marL="285750" indent="-285750">
              <a:buFont typeface="Arial" panose="020B0604020202020204" pitchFamily="34" charset="0"/>
              <a:buChar char="•"/>
            </a:pPr>
            <a:r>
              <a:rPr lang="en-US" dirty="0"/>
              <a:t>No unwrapping required (offsets are unambiguous)</a:t>
            </a:r>
          </a:p>
        </p:txBody>
      </p:sp>
      <p:sp>
        <p:nvSpPr>
          <p:cNvPr id="11" name="TextBox 10"/>
          <p:cNvSpPr txBox="1"/>
          <p:nvPr/>
        </p:nvSpPr>
        <p:spPr>
          <a:xfrm>
            <a:off x="1907704" y="1980586"/>
            <a:ext cx="1819289" cy="338554"/>
          </a:xfrm>
          <a:prstGeom prst="rect">
            <a:avLst/>
          </a:prstGeom>
          <a:noFill/>
          <a:ln>
            <a:solidFill>
              <a:schemeClr val="tx1"/>
            </a:solidFill>
          </a:ln>
        </p:spPr>
        <p:txBody>
          <a:bodyPr wrap="square" rtlCol="0">
            <a:spAutoFit/>
          </a:bodyPr>
          <a:lstStyle/>
          <a:p>
            <a:r>
              <a:rPr lang="en-US" dirty="0"/>
              <a:t>Co-registration</a:t>
            </a:r>
          </a:p>
        </p:txBody>
      </p:sp>
      <p:sp>
        <p:nvSpPr>
          <p:cNvPr id="12" name="TextBox 11"/>
          <p:cNvSpPr txBox="1"/>
          <p:nvPr/>
        </p:nvSpPr>
        <p:spPr>
          <a:xfrm>
            <a:off x="4009776" y="1856417"/>
            <a:ext cx="2074391" cy="584775"/>
          </a:xfrm>
          <a:prstGeom prst="rect">
            <a:avLst/>
          </a:prstGeom>
          <a:noFill/>
          <a:ln>
            <a:solidFill>
              <a:schemeClr val="tx1"/>
            </a:solidFill>
          </a:ln>
        </p:spPr>
        <p:txBody>
          <a:bodyPr wrap="square" rtlCol="0">
            <a:spAutoFit/>
          </a:bodyPr>
          <a:lstStyle/>
          <a:p>
            <a:r>
              <a:rPr lang="en-US" dirty="0"/>
              <a:t>Offset calculation (NCC)</a:t>
            </a:r>
          </a:p>
        </p:txBody>
      </p:sp>
      <p:sp>
        <p:nvSpPr>
          <p:cNvPr id="15" name="TextBox 14"/>
          <p:cNvSpPr txBox="1"/>
          <p:nvPr/>
        </p:nvSpPr>
        <p:spPr>
          <a:xfrm>
            <a:off x="4009776" y="2770800"/>
            <a:ext cx="2074391" cy="584775"/>
          </a:xfrm>
          <a:prstGeom prst="rect">
            <a:avLst/>
          </a:prstGeom>
          <a:noFill/>
          <a:ln>
            <a:solidFill>
              <a:schemeClr val="tx1"/>
            </a:solidFill>
          </a:ln>
        </p:spPr>
        <p:txBody>
          <a:bodyPr wrap="square" rtlCol="0">
            <a:spAutoFit/>
          </a:bodyPr>
          <a:lstStyle/>
          <a:p>
            <a:r>
              <a:rPr lang="en-US" dirty="0"/>
              <a:t>Outlier culling and filtering</a:t>
            </a:r>
          </a:p>
        </p:txBody>
      </p:sp>
      <p:sp>
        <p:nvSpPr>
          <p:cNvPr id="17" name="TextBox 16"/>
          <p:cNvSpPr txBox="1"/>
          <p:nvPr/>
        </p:nvSpPr>
        <p:spPr>
          <a:xfrm>
            <a:off x="6588224" y="2770799"/>
            <a:ext cx="1873002" cy="584775"/>
          </a:xfrm>
          <a:prstGeom prst="rect">
            <a:avLst/>
          </a:prstGeom>
          <a:noFill/>
          <a:ln>
            <a:solidFill>
              <a:schemeClr val="tx1"/>
            </a:solidFill>
          </a:ln>
        </p:spPr>
        <p:txBody>
          <a:bodyPr wrap="square" rtlCol="0">
            <a:spAutoFit/>
          </a:bodyPr>
          <a:lstStyle/>
          <a:p>
            <a:r>
              <a:rPr lang="en-US" dirty="0"/>
              <a:t>Convert offsets to displacement</a:t>
            </a:r>
          </a:p>
        </p:txBody>
      </p:sp>
      <p:cxnSp>
        <p:nvCxnSpPr>
          <p:cNvPr id="23" name="Elbow Connector 22"/>
          <p:cNvCxnSpPr>
            <a:stCxn id="7" idx="3"/>
            <a:endCxn id="11" idx="1"/>
          </p:cNvCxnSpPr>
          <p:nvPr/>
        </p:nvCxnSpPr>
        <p:spPr bwMode="auto">
          <a:xfrm>
            <a:off x="1391113" y="1798077"/>
            <a:ext cx="516591" cy="351786"/>
          </a:xfrm>
          <a:prstGeom prst="bentConnector3">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Elbow Connector 23"/>
          <p:cNvCxnSpPr>
            <a:stCxn id="8" idx="3"/>
            <a:endCxn id="11" idx="1"/>
          </p:cNvCxnSpPr>
          <p:nvPr/>
        </p:nvCxnSpPr>
        <p:spPr bwMode="auto">
          <a:xfrm flipV="1">
            <a:off x="1391075" y="2149863"/>
            <a:ext cx="516629" cy="279300"/>
          </a:xfrm>
          <a:prstGeom prst="bentConnector3">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Straight Arrow Connector 48"/>
          <p:cNvCxnSpPr>
            <a:stCxn id="11" idx="3"/>
            <a:endCxn id="12" idx="1"/>
          </p:cNvCxnSpPr>
          <p:nvPr/>
        </p:nvCxnSpPr>
        <p:spPr bwMode="auto">
          <a:xfrm flipV="1">
            <a:off x="3726993" y="2148805"/>
            <a:ext cx="282783" cy="1058"/>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Straight Arrow Connector 50"/>
          <p:cNvCxnSpPr>
            <a:stCxn id="12" idx="2"/>
            <a:endCxn id="15" idx="0"/>
          </p:cNvCxnSpPr>
          <p:nvPr/>
        </p:nvCxnSpPr>
        <p:spPr bwMode="auto">
          <a:xfrm>
            <a:off x="5046972" y="2441192"/>
            <a:ext cx="0" cy="329608"/>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 name="Straight Arrow Connector 52"/>
          <p:cNvCxnSpPr>
            <a:stCxn id="15" idx="3"/>
            <a:endCxn id="17" idx="1"/>
          </p:cNvCxnSpPr>
          <p:nvPr/>
        </p:nvCxnSpPr>
        <p:spPr bwMode="auto">
          <a:xfrm flipV="1">
            <a:off x="6084167" y="3063187"/>
            <a:ext cx="504057" cy="1"/>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4" name="Rectangle 53"/>
          <p:cNvSpPr/>
          <p:nvPr/>
        </p:nvSpPr>
        <p:spPr bwMode="auto">
          <a:xfrm>
            <a:off x="1789976" y="1811309"/>
            <a:ext cx="2032689" cy="677108"/>
          </a:xfrm>
          <a:prstGeom prst="rect">
            <a:avLst/>
          </a:prstGeom>
          <a:noFill/>
          <a:ln w="9525" cap="flat" cmpd="sng" algn="ctr">
            <a:solidFill>
              <a:schemeClr val="tx1"/>
            </a:solidFill>
            <a:prstDash val="dash"/>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Tree>
    <p:extLst>
      <p:ext uri="{BB962C8B-B14F-4D97-AF65-F5344CB8AC3E}">
        <p14:creationId xmlns:p14="http://schemas.microsoft.com/office/powerpoint/2010/main" val="34408566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1063" y="392806"/>
            <a:ext cx="7772400" cy="470754"/>
          </a:xfrm>
        </p:spPr>
        <p:txBody>
          <a:bodyPr/>
          <a:lstStyle/>
          <a:p>
            <a:r>
              <a:rPr lang="en-US" dirty="0"/>
              <a:t>Maximum measureable motion</a:t>
            </a:r>
          </a:p>
        </p:txBody>
      </p:sp>
      <p:sp>
        <p:nvSpPr>
          <p:cNvPr id="19" name="Rectangle 18"/>
          <p:cNvSpPr/>
          <p:nvPr/>
        </p:nvSpPr>
        <p:spPr bwMode="auto">
          <a:xfrm>
            <a:off x="605679" y="1939982"/>
            <a:ext cx="3750297" cy="4392488"/>
          </a:xfrm>
          <a:prstGeom prst="rect">
            <a:avLst/>
          </a:prstGeom>
          <a:noFill/>
          <a:ln w="9525" cap="flat" cmpd="sng" algn="ctr">
            <a:solidFill>
              <a:schemeClr val="tx1"/>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22" name="Rectangle 21"/>
          <p:cNvSpPr/>
          <p:nvPr/>
        </p:nvSpPr>
        <p:spPr bwMode="auto">
          <a:xfrm>
            <a:off x="4897315" y="1942540"/>
            <a:ext cx="3750297" cy="4392488"/>
          </a:xfrm>
          <a:prstGeom prst="rect">
            <a:avLst/>
          </a:prstGeom>
          <a:noFill/>
          <a:ln w="9525" cap="flat" cmpd="sng" algn="ctr">
            <a:solidFill>
              <a:schemeClr val="tx1"/>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23" name="Rectangle 22"/>
          <p:cNvSpPr/>
          <p:nvPr/>
        </p:nvSpPr>
        <p:spPr bwMode="auto">
          <a:xfrm>
            <a:off x="1009269" y="2382438"/>
            <a:ext cx="519176" cy="506614"/>
          </a:xfrm>
          <a:prstGeom prst="rect">
            <a:avLst/>
          </a:prstGeom>
          <a:solidFill>
            <a:schemeClr val="bg1">
              <a:lumMod val="85000"/>
            </a:schemeClr>
          </a:solidFill>
          <a:ln w="12700" cap="flat" cmpd="sng" algn="ctr">
            <a:solidFill>
              <a:schemeClr val="tx1"/>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25" name="Rectangle 24"/>
          <p:cNvSpPr/>
          <p:nvPr/>
        </p:nvSpPr>
        <p:spPr bwMode="auto">
          <a:xfrm>
            <a:off x="5351738" y="2534987"/>
            <a:ext cx="1374033" cy="1440160"/>
          </a:xfrm>
          <a:prstGeom prst="rect">
            <a:avLst/>
          </a:prstGeom>
          <a:solidFill>
            <a:schemeClr val="bg1"/>
          </a:solidFill>
          <a:ln w="19050" cap="flat" cmpd="sng" algn="ctr">
            <a:solidFill>
              <a:schemeClr val="tx1"/>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31" name="TextBox 30"/>
          <p:cNvSpPr txBox="1"/>
          <p:nvPr/>
        </p:nvSpPr>
        <p:spPr>
          <a:xfrm>
            <a:off x="3261723" y="5997289"/>
            <a:ext cx="1089486" cy="338554"/>
          </a:xfrm>
          <a:prstGeom prst="rect">
            <a:avLst/>
          </a:prstGeom>
          <a:noFill/>
          <a:ln>
            <a:solidFill>
              <a:schemeClr val="tx1"/>
            </a:solidFill>
          </a:ln>
        </p:spPr>
        <p:txBody>
          <a:bodyPr wrap="square" rtlCol="0">
            <a:spAutoFit/>
          </a:bodyPr>
          <a:lstStyle/>
          <a:p>
            <a:r>
              <a:rPr lang="en-US" dirty="0"/>
              <a:t>Image 1</a:t>
            </a:r>
          </a:p>
        </p:txBody>
      </p:sp>
      <p:sp>
        <p:nvSpPr>
          <p:cNvPr id="32" name="TextBox 31"/>
          <p:cNvSpPr txBox="1"/>
          <p:nvPr/>
        </p:nvSpPr>
        <p:spPr>
          <a:xfrm>
            <a:off x="7552245" y="5998138"/>
            <a:ext cx="1089486" cy="338554"/>
          </a:xfrm>
          <a:prstGeom prst="rect">
            <a:avLst/>
          </a:prstGeom>
          <a:noFill/>
          <a:ln>
            <a:solidFill>
              <a:schemeClr val="tx1"/>
            </a:solidFill>
          </a:ln>
        </p:spPr>
        <p:txBody>
          <a:bodyPr wrap="square" rtlCol="0">
            <a:spAutoFit/>
          </a:bodyPr>
          <a:lstStyle/>
          <a:p>
            <a:r>
              <a:rPr lang="en-US" dirty="0"/>
              <a:t>Image 2</a:t>
            </a:r>
          </a:p>
        </p:txBody>
      </p:sp>
      <p:cxnSp>
        <p:nvCxnSpPr>
          <p:cNvPr id="33" name="Straight Connector 32"/>
          <p:cNvCxnSpPr/>
          <p:nvPr/>
        </p:nvCxnSpPr>
        <p:spPr bwMode="auto">
          <a:xfrm flipH="1">
            <a:off x="1259631" y="1955644"/>
            <a:ext cx="5295" cy="720080"/>
          </a:xfrm>
          <a:prstGeom prst="line">
            <a:avLst/>
          </a:prstGeom>
          <a:solidFill>
            <a:schemeClr val="accent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Straight Connector 33"/>
          <p:cNvCxnSpPr/>
          <p:nvPr/>
        </p:nvCxnSpPr>
        <p:spPr bwMode="auto">
          <a:xfrm>
            <a:off x="587360" y="2660062"/>
            <a:ext cx="672272" cy="0"/>
          </a:xfrm>
          <a:prstGeom prst="line">
            <a:avLst/>
          </a:prstGeom>
          <a:solidFill>
            <a:schemeClr val="accent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5" name="TextBox 34"/>
          <p:cNvSpPr txBox="1"/>
          <p:nvPr/>
        </p:nvSpPr>
        <p:spPr>
          <a:xfrm>
            <a:off x="256815" y="2490785"/>
            <a:ext cx="293913" cy="338554"/>
          </a:xfrm>
          <a:prstGeom prst="rect">
            <a:avLst/>
          </a:prstGeom>
          <a:noFill/>
        </p:spPr>
        <p:txBody>
          <a:bodyPr wrap="square" rtlCol="0">
            <a:spAutoFit/>
          </a:bodyPr>
          <a:lstStyle/>
          <a:p>
            <a:r>
              <a:rPr lang="en-US" i="1" dirty="0" err="1"/>
              <a:t>i</a:t>
            </a:r>
            <a:endParaRPr lang="en-US" i="1" dirty="0"/>
          </a:p>
        </p:txBody>
      </p:sp>
      <p:sp>
        <p:nvSpPr>
          <p:cNvPr id="36" name="TextBox 35"/>
          <p:cNvSpPr txBox="1"/>
          <p:nvPr/>
        </p:nvSpPr>
        <p:spPr>
          <a:xfrm>
            <a:off x="1112675" y="1554681"/>
            <a:ext cx="293913" cy="338554"/>
          </a:xfrm>
          <a:prstGeom prst="rect">
            <a:avLst/>
          </a:prstGeom>
          <a:noFill/>
        </p:spPr>
        <p:txBody>
          <a:bodyPr wrap="square" rtlCol="0">
            <a:spAutoFit/>
          </a:bodyPr>
          <a:lstStyle/>
          <a:p>
            <a:r>
              <a:rPr lang="en-US" i="1" dirty="0"/>
              <a:t>j</a:t>
            </a:r>
          </a:p>
        </p:txBody>
      </p:sp>
      <p:sp>
        <p:nvSpPr>
          <p:cNvPr id="39" name="TextBox 38"/>
          <p:cNvSpPr txBox="1"/>
          <p:nvPr/>
        </p:nvSpPr>
        <p:spPr>
          <a:xfrm>
            <a:off x="5936988" y="1991973"/>
            <a:ext cx="293913" cy="338554"/>
          </a:xfrm>
          <a:prstGeom prst="rect">
            <a:avLst/>
          </a:prstGeom>
          <a:noFill/>
        </p:spPr>
        <p:txBody>
          <a:bodyPr wrap="square" rtlCol="0">
            <a:spAutoFit/>
          </a:bodyPr>
          <a:lstStyle/>
          <a:p>
            <a:r>
              <a:rPr lang="en-US" i="1" dirty="0"/>
              <a:t>j</a:t>
            </a:r>
            <a:r>
              <a:rPr lang="en-US" i="1" baseline="30000" dirty="0"/>
              <a:t>’</a:t>
            </a:r>
          </a:p>
        </p:txBody>
      </p:sp>
      <p:sp>
        <p:nvSpPr>
          <p:cNvPr id="40" name="TextBox 39"/>
          <p:cNvSpPr txBox="1"/>
          <p:nvPr/>
        </p:nvSpPr>
        <p:spPr>
          <a:xfrm>
            <a:off x="4960260" y="3030013"/>
            <a:ext cx="322643" cy="338554"/>
          </a:xfrm>
          <a:prstGeom prst="rect">
            <a:avLst/>
          </a:prstGeom>
          <a:noFill/>
        </p:spPr>
        <p:txBody>
          <a:bodyPr wrap="square" rtlCol="0">
            <a:spAutoFit/>
          </a:bodyPr>
          <a:lstStyle/>
          <a:p>
            <a:r>
              <a:rPr lang="en-US" i="1" dirty="0" err="1"/>
              <a:t>i</a:t>
            </a:r>
            <a:r>
              <a:rPr lang="en-US" i="1" baseline="30000" dirty="0"/>
              <a:t>’</a:t>
            </a:r>
          </a:p>
        </p:txBody>
      </p:sp>
      <p:sp>
        <p:nvSpPr>
          <p:cNvPr id="47" name="Oval 46"/>
          <p:cNvSpPr/>
          <p:nvPr/>
        </p:nvSpPr>
        <p:spPr bwMode="auto">
          <a:xfrm>
            <a:off x="1224907" y="2636912"/>
            <a:ext cx="72008" cy="45719"/>
          </a:xfrm>
          <a:prstGeom prst="ellipse">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cxnSp>
        <p:nvCxnSpPr>
          <p:cNvPr id="53" name="Straight Connector 52"/>
          <p:cNvCxnSpPr/>
          <p:nvPr/>
        </p:nvCxnSpPr>
        <p:spPr bwMode="auto">
          <a:xfrm flipV="1">
            <a:off x="6288993" y="4932926"/>
            <a:ext cx="460320" cy="8187"/>
          </a:xfrm>
          <a:prstGeom prst="line">
            <a:avLst/>
          </a:prstGeom>
          <a:solidFill>
            <a:schemeClr val="accent1"/>
          </a:solidFill>
          <a:ln w="9525"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4" name="TextBox 53"/>
          <p:cNvSpPr txBox="1"/>
          <p:nvPr/>
        </p:nvSpPr>
        <p:spPr>
          <a:xfrm>
            <a:off x="5506952" y="5054127"/>
            <a:ext cx="2953480" cy="584775"/>
          </a:xfrm>
          <a:prstGeom prst="rect">
            <a:avLst/>
          </a:prstGeom>
          <a:noFill/>
        </p:spPr>
        <p:txBody>
          <a:bodyPr wrap="square" rtlCol="0">
            <a:spAutoFit/>
          </a:bodyPr>
          <a:lstStyle/>
          <a:p>
            <a:r>
              <a:rPr lang="en-US" dirty="0"/>
              <a:t>Max. trackable slant-range motion (in each direction)</a:t>
            </a:r>
          </a:p>
        </p:txBody>
      </p:sp>
      <p:cxnSp>
        <p:nvCxnSpPr>
          <p:cNvPr id="56" name="Straight Connector 55"/>
          <p:cNvCxnSpPr/>
          <p:nvPr/>
        </p:nvCxnSpPr>
        <p:spPr bwMode="auto">
          <a:xfrm>
            <a:off x="6719913" y="3975147"/>
            <a:ext cx="752" cy="948051"/>
          </a:xfrm>
          <a:prstGeom prst="line">
            <a:avLst/>
          </a:prstGeom>
          <a:solidFill>
            <a:schemeClr val="accent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Straight Connector 56"/>
          <p:cNvCxnSpPr/>
          <p:nvPr/>
        </p:nvCxnSpPr>
        <p:spPr bwMode="auto">
          <a:xfrm>
            <a:off x="6300192" y="3993117"/>
            <a:ext cx="752" cy="948051"/>
          </a:xfrm>
          <a:prstGeom prst="line">
            <a:avLst/>
          </a:prstGeom>
          <a:solidFill>
            <a:schemeClr val="accent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 name="Straight Connector 57"/>
          <p:cNvCxnSpPr/>
          <p:nvPr/>
        </p:nvCxnSpPr>
        <p:spPr bwMode="auto">
          <a:xfrm>
            <a:off x="6720665" y="3054972"/>
            <a:ext cx="672272" cy="0"/>
          </a:xfrm>
          <a:prstGeom prst="line">
            <a:avLst/>
          </a:prstGeom>
          <a:solidFill>
            <a:schemeClr val="accent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 name="Straight Connector 58"/>
          <p:cNvCxnSpPr/>
          <p:nvPr/>
        </p:nvCxnSpPr>
        <p:spPr bwMode="auto">
          <a:xfrm>
            <a:off x="6720665" y="2541754"/>
            <a:ext cx="672272" cy="0"/>
          </a:xfrm>
          <a:prstGeom prst="line">
            <a:avLst/>
          </a:prstGeom>
          <a:solidFill>
            <a:schemeClr val="accent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0" name="TextBox 59"/>
          <p:cNvSpPr txBox="1"/>
          <p:nvPr/>
        </p:nvSpPr>
        <p:spPr>
          <a:xfrm>
            <a:off x="6748759" y="3104565"/>
            <a:ext cx="2097249" cy="830997"/>
          </a:xfrm>
          <a:prstGeom prst="rect">
            <a:avLst/>
          </a:prstGeom>
          <a:noFill/>
        </p:spPr>
        <p:txBody>
          <a:bodyPr wrap="square" rtlCol="0">
            <a:spAutoFit/>
          </a:bodyPr>
          <a:lstStyle/>
          <a:p>
            <a:r>
              <a:rPr lang="en-US" dirty="0"/>
              <a:t>Max. trackable azimuth motion (in each direction)</a:t>
            </a:r>
          </a:p>
        </p:txBody>
      </p:sp>
      <p:cxnSp>
        <p:nvCxnSpPr>
          <p:cNvPr id="17" name="Straight Connector 16"/>
          <p:cNvCxnSpPr/>
          <p:nvPr/>
        </p:nvCxnSpPr>
        <p:spPr bwMode="auto">
          <a:xfrm>
            <a:off x="7164288" y="2534987"/>
            <a:ext cx="0" cy="519985"/>
          </a:xfrm>
          <a:prstGeom prst="line">
            <a:avLst/>
          </a:prstGeom>
          <a:solidFill>
            <a:schemeClr val="accent1"/>
          </a:solidFill>
          <a:ln w="9525"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2" name="TextBox 61"/>
          <p:cNvSpPr txBox="1"/>
          <p:nvPr/>
        </p:nvSpPr>
        <p:spPr>
          <a:xfrm>
            <a:off x="1613391" y="1165077"/>
            <a:ext cx="5938854" cy="646331"/>
          </a:xfrm>
          <a:prstGeom prst="rect">
            <a:avLst/>
          </a:prstGeom>
          <a:noFill/>
        </p:spPr>
        <p:txBody>
          <a:bodyPr wrap="square" rtlCol="0">
            <a:spAutoFit/>
          </a:bodyPr>
          <a:lstStyle/>
          <a:p>
            <a:r>
              <a:rPr lang="en-US" sz="1800" dirty="0"/>
              <a:t>The search window size should be large enough to accommodate the largest expected motion</a:t>
            </a:r>
          </a:p>
        </p:txBody>
      </p:sp>
      <p:sp>
        <p:nvSpPr>
          <p:cNvPr id="63" name="TextBox 62"/>
          <p:cNvSpPr txBox="1"/>
          <p:nvPr/>
        </p:nvSpPr>
        <p:spPr>
          <a:xfrm>
            <a:off x="1715946" y="2222480"/>
            <a:ext cx="2097249" cy="338554"/>
          </a:xfrm>
          <a:prstGeom prst="rect">
            <a:avLst/>
          </a:prstGeom>
          <a:noFill/>
        </p:spPr>
        <p:txBody>
          <a:bodyPr wrap="square" rtlCol="0">
            <a:spAutoFit/>
          </a:bodyPr>
          <a:lstStyle/>
          <a:p>
            <a:r>
              <a:rPr lang="en-US" dirty="0"/>
              <a:t>Template window</a:t>
            </a:r>
          </a:p>
        </p:txBody>
      </p:sp>
      <p:sp>
        <p:nvSpPr>
          <p:cNvPr id="64" name="TextBox 63"/>
          <p:cNvSpPr txBox="1"/>
          <p:nvPr/>
        </p:nvSpPr>
        <p:spPr>
          <a:xfrm>
            <a:off x="3563455" y="4413199"/>
            <a:ext cx="2509283" cy="338554"/>
          </a:xfrm>
          <a:prstGeom prst="rect">
            <a:avLst/>
          </a:prstGeom>
          <a:noFill/>
        </p:spPr>
        <p:txBody>
          <a:bodyPr wrap="square" rtlCol="0">
            <a:spAutoFit/>
          </a:bodyPr>
          <a:lstStyle/>
          <a:p>
            <a:r>
              <a:rPr lang="en-US" dirty="0" err="1"/>
              <a:t>searchWindowSize</a:t>
            </a:r>
            <a:r>
              <a:rPr lang="en-US" dirty="0"/>
              <a:t> / 2</a:t>
            </a:r>
          </a:p>
        </p:txBody>
      </p:sp>
      <p:cxnSp>
        <p:nvCxnSpPr>
          <p:cNvPr id="66" name="Straight Arrow Connector 65"/>
          <p:cNvCxnSpPr>
            <a:stCxn id="64" idx="3"/>
          </p:cNvCxnSpPr>
          <p:nvPr/>
        </p:nvCxnSpPr>
        <p:spPr bwMode="auto">
          <a:xfrm>
            <a:off x="6072738" y="4582476"/>
            <a:ext cx="481298" cy="247625"/>
          </a:xfrm>
          <a:prstGeom prst="straightConnector1">
            <a:avLst/>
          </a:prstGeom>
          <a:solidFill>
            <a:schemeClr val="accent1"/>
          </a:solidFill>
          <a:ln w="9525" cap="flat" cmpd="sng" algn="ctr">
            <a:solidFill>
              <a:schemeClr val="accent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7" name="Rectangle 66"/>
          <p:cNvSpPr/>
          <p:nvPr/>
        </p:nvSpPr>
        <p:spPr bwMode="auto">
          <a:xfrm>
            <a:off x="5776078" y="3054972"/>
            <a:ext cx="519176" cy="506614"/>
          </a:xfrm>
          <a:prstGeom prst="rect">
            <a:avLst/>
          </a:prstGeom>
          <a:solidFill>
            <a:schemeClr val="bg1">
              <a:lumMod val="85000"/>
            </a:schemeClr>
          </a:solidFill>
          <a:ln w="12700" cap="flat" cmpd="sng" algn="ctr">
            <a:solidFill>
              <a:schemeClr val="tx1"/>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68" name="Arc 67"/>
          <p:cNvSpPr/>
          <p:nvPr/>
        </p:nvSpPr>
        <p:spPr bwMode="auto">
          <a:xfrm rot="8165885">
            <a:off x="437236" y="-3106948"/>
            <a:ext cx="5907303" cy="7470262"/>
          </a:xfrm>
          <a:prstGeom prst="arc">
            <a:avLst>
              <a:gd name="adj1" fmla="val 16163201"/>
              <a:gd name="adj2" fmla="val 0"/>
            </a:avLst>
          </a:prstGeom>
          <a:noFill/>
          <a:ln w="9525" cap="flat" cmpd="sng" algn="ctr">
            <a:solidFill>
              <a:schemeClr val="tx1"/>
            </a:solidFill>
            <a:prstDash val="solid"/>
            <a:round/>
            <a:headEnd type="triangl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cxnSp>
        <p:nvCxnSpPr>
          <p:cNvPr id="69" name="Straight Connector 68"/>
          <p:cNvCxnSpPr/>
          <p:nvPr/>
        </p:nvCxnSpPr>
        <p:spPr bwMode="auto">
          <a:xfrm>
            <a:off x="5204503" y="3303821"/>
            <a:ext cx="828361" cy="0"/>
          </a:xfrm>
          <a:prstGeom prst="line">
            <a:avLst/>
          </a:prstGeom>
          <a:solidFill>
            <a:schemeClr val="accent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 name="Straight Connector 69"/>
          <p:cNvCxnSpPr/>
          <p:nvPr/>
        </p:nvCxnSpPr>
        <p:spPr bwMode="auto">
          <a:xfrm flipH="1">
            <a:off x="6030717" y="2361404"/>
            <a:ext cx="16077" cy="935870"/>
          </a:xfrm>
          <a:prstGeom prst="line">
            <a:avLst/>
          </a:prstGeom>
          <a:solidFill>
            <a:schemeClr val="accent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1" name="Oval 70"/>
          <p:cNvSpPr/>
          <p:nvPr/>
        </p:nvSpPr>
        <p:spPr bwMode="auto">
          <a:xfrm>
            <a:off x="6000730" y="3276548"/>
            <a:ext cx="72008" cy="45719"/>
          </a:xfrm>
          <a:prstGeom prst="ellipse">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cxnSp>
        <p:nvCxnSpPr>
          <p:cNvPr id="37" name="Straight Arrow Connector 36"/>
          <p:cNvCxnSpPr>
            <a:stCxn id="64" idx="3"/>
          </p:cNvCxnSpPr>
          <p:nvPr/>
        </p:nvCxnSpPr>
        <p:spPr bwMode="auto">
          <a:xfrm flipV="1">
            <a:off x="6072738" y="2845220"/>
            <a:ext cx="1049374" cy="1737256"/>
          </a:xfrm>
          <a:prstGeom prst="straightConnector1">
            <a:avLst/>
          </a:prstGeom>
          <a:solidFill>
            <a:schemeClr val="accent1"/>
          </a:solidFill>
          <a:ln w="9525" cap="flat" cmpd="sng" algn="ctr">
            <a:solidFill>
              <a:schemeClr val="accent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9357097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1063" y="392806"/>
            <a:ext cx="7772400" cy="470754"/>
          </a:xfrm>
        </p:spPr>
        <p:txBody>
          <a:bodyPr/>
          <a:lstStyle/>
          <a:p>
            <a:r>
              <a:rPr lang="en-US" dirty="0"/>
              <a:t>Spatial resolution</a:t>
            </a:r>
          </a:p>
        </p:txBody>
      </p:sp>
      <p:sp>
        <p:nvSpPr>
          <p:cNvPr id="3" name="Rectangle 2"/>
          <p:cNvSpPr/>
          <p:nvPr/>
        </p:nvSpPr>
        <p:spPr bwMode="auto">
          <a:xfrm>
            <a:off x="692362" y="2181758"/>
            <a:ext cx="2376264" cy="2952328"/>
          </a:xfrm>
          <a:prstGeom prst="rect">
            <a:avLst/>
          </a:prstGeom>
          <a:noFill/>
          <a:ln w="19050" cap="flat" cmpd="sng" algn="ctr">
            <a:solidFill>
              <a:schemeClr val="tx1"/>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6" name="Rectangle 5"/>
          <p:cNvSpPr/>
          <p:nvPr/>
        </p:nvSpPr>
        <p:spPr bwMode="auto">
          <a:xfrm>
            <a:off x="1268426" y="2181758"/>
            <a:ext cx="2376264" cy="2952328"/>
          </a:xfrm>
          <a:prstGeom prst="rect">
            <a:avLst/>
          </a:prstGeom>
          <a:noFill/>
          <a:ln w="9525" cap="flat" cmpd="sng" algn="ctr">
            <a:solidFill>
              <a:schemeClr val="accent1"/>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4" name="5-Point Star 3"/>
          <p:cNvSpPr/>
          <p:nvPr/>
        </p:nvSpPr>
        <p:spPr bwMode="auto">
          <a:xfrm>
            <a:off x="812555" y="2283869"/>
            <a:ext cx="360040" cy="360040"/>
          </a:xfrm>
          <a:prstGeom prst="star5">
            <a:avLst/>
          </a:prstGeom>
          <a:solidFill>
            <a:schemeClr val="bg2"/>
          </a:solidFill>
          <a:ln w="9525" cap="flat" cmpd="sng" algn="ctr">
            <a:solidFill>
              <a:schemeClr val="tx1"/>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8" name="5-Point Star 7"/>
          <p:cNvSpPr/>
          <p:nvPr/>
        </p:nvSpPr>
        <p:spPr bwMode="auto">
          <a:xfrm>
            <a:off x="1292788" y="2276688"/>
            <a:ext cx="360040" cy="360040"/>
          </a:xfrm>
          <a:prstGeom prst="star5">
            <a:avLst/>
          </a:prstGeom>
          <a:solidFill>
            <a:schemeClr val="bg2"/>
          </a:solidFill>
          <a:ln w="9525" cap="flat" cmpd="sng" algn="ctr">
            <a:solidFill>
              <a:schemeClr val="tx1"/>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9" name="Rectangle 8"/>
          <p:cNvSpPr/>
          <p:nvPr/>
        </p:nvSpPr>
        <p:spPr bwMode="auto">
          <a:xfrm>
            <a:off x="4292762" y="2181758"/>
            <a:ext cx="2376264" cy="2952328"/>
          </a:xfrm>
          <a:prstGeom prst="rect">
            <a:avLst/>
          </a:prstGeom>
          <a:noFill/>
          <a:ln w="19050" cap="flat" cmpd="sng" algn="ctr">
            <a:solidFill>
              <a:schemeClr val="tx1"/>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10" name="Rectangle 9"/>
          <p:cNvSpPr/>
          <p:nvPr/>
        </p:nvSpPr>
        <p:spPr bwMode="auto">
          <a:xfrm>
            <a:off x="6016490" y="2180646"/>
            <a:ext cx="2376264" cy="2952328"/>
          </a:xfrm>
          <a:prstGeom prst="rect">
            <a:avLst/>
          </a:prstGeom>
          <a:noFill/>
          <a:ln w="9525" cap="flat" cmpd="sng" algn="ctr">
            <a:solidFill>
              <a:schemeClr val="accent1"/>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12" name="5-Point Star 11"/>
          <p:cNvSpPr/>
          <p:nvPr/>
        </p:nvSpPr>
        <p:spPr bwMode="auto">
          <a:xfrm>
            <a:off x="6130430" y="2276688"/>
            <a:ext cx="360040" cy="360040"/>
          </a:xfrm>
          <a:prstGeom prst="star5">
            <a:avLst/>
          </a:prstGeom>
          <a:solidFill>
            <a:schemeClr val="bg2"/>
          </a:solidFill>
          <a:ln w="9525" cap="flat" cmpd="sng" algn="ctr">
            <a:solidFill>
              <a:schemeClr val="tx1"/>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7" name="TextBox 6"/>
          <p:cNvSpPr txBox="1"/>
          <p:nvPr/>
        </p:nvSpPr>
        <p:spPr>
          <a:xfrm>
            <a:off x="611560" y="5374957"/>
            <a:ext cx="3048159" cy="646331"/>
          </a:xfrm>
          <a:prstGeom prst="rect">
            <a:avLst/>
          </a:prstGeom>
          <a:noFill/>
        </p:spPr>
        <p:txBody>
          <a:bodyPr wrap="square" rtlCol="0">
            <a:spAutoFit/>
          </a:bodyPr>
          <a:lstStyle/>
          <a:p>
            <a:r>
              <a:rPr lang="en-US" sz="1800" dirty="0"/>
              <a:t>Best case: resolution = measurement spacing</a:t>
            </a:r>
          </a:p>
        </p:txBody>
      </p:sp>
      <p:sp>
        <p:nvSpPr>
          <p:cNvPr id="14" name="TextBox 13"/>
          <p:cNvSpPr txBox="1"/>
          <p:nvPr/>
        </p:nvSpPr>
        <p:spPr>
          <a:xfrm>
            <a:off x="4966390" y="5374957"/>
            <a:ext cx="3048159" cy="646331"/>
          </a:xfrm>
          <a:prstGeom prst="rect">
            <a:avLst/>
          </a:prstGeom>
          <a:noFill/>
        </p:spPr>
        <p:txBody>
          <a:bodyPr wrap="square" rtlCol="0">
            <a:spAutoFit/>
          </a:bodyPr>
          <a:lstStyle/>
          <a:p>
            <a:r>
              <a:rPr lang="en-US" sz="1800" dirty="0"/>
              <a:t>Worst case: resolution = template window size</a:t>
            </a:r>
          </a:p>
        </p:txBody>
      </p:sp>
      <p:cxnSp>
        <p:nvCxnSpPr>
          <p:cNvPr id="15" name="Straight Connector 14"/>
          <p:cNvCxnSpPr/>
          <p:nvPr/>
        </p:nvCxnSpPr>
        <p:spPr bwMode="auto">
          <a:xfrm>
            <a:off x="689514" y="1916832"/>
            <a:ext cx="576064" cy="0"/>
          </a:xfrm>
          <a:prstGeom prst="line">
            <a:avLst/>
          </a:prstGeom>
          <a:solidFill>
            <a:schemeClr val="accent1"/>
          </a:solidFill>
          <a:ln w="9525"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Rectangle 15"/>
          <p:cNvSpPr/>
          <p:nvPr/>
        </p:nvSpPr>
        <p:spPr>
          <a:xfrm>
            <a:off x="591063" y="1264952"/>
            <a:ext cx="3053627" cy="584775"/>
          </a:xfrm>
          <a:prstGeom prst="rect">
            <a:avLst/>
          </a:prstGeom>
        </p:spPr>
        <p:txBody>
          <a:bodyPr wrap="square">
            <a:spAutoFit/>
          </a:bodyPr>
          <a:lstStyle/>
          <a:p>
            <a:r>
              <a:rPr lang="en-US" dirty="0"/>
              <a:t>Spacing between two adjacent measurements</a:t>
            </a:r>
          </a:p>
        </p:txBody>
      </p:sp>
      <p:cxnSp>
        <p:nvCxnSpPr>
          <p:cNvPr id="18" name="Straight Connector 17"/>
          <p:cNvCxnSpPr/>
          <p:nvPr/>
        </p:nvCxnSpPr>
        <p:spPr bwMode="auto">
          <a:xfrm>
            <a:off x="4292762" y="1849727"/>
            <a:ext cx="2376264" cy="0"/>
          </a:xfrm>
          <a:prstGeom prst="line">
            <a:avLst/>
          </a:prstGeom>
          <a:solidFill>
            <a:schemeClr val="accent1"/>
          </a:solidFill>
          <a:ln w="9525"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Rectangle 19"/>
          <p:cNvSpPr/>
          <p:nvPr/>
        </p:nvSpPr>
        <p:spPr>
          <a:xfrm>
            <a:off x="4150995" y="1294431"/>
            <a:ext cx="3053627" cy="338554"/>
          </a:xfrm>
          <a:prstGeom prst="rect">
            <a:avLst/>
          </a:prstGeom>
        </p:spPr>
        <p:txBody>
          <a:bodyPr wrap="square">
            <a:spAutoFit/>
          </a:bodyPr>
          <a:lstStyle/>
          <a:p>
            <a:r>
              <a:rPr lang="en-US" dirty="0"/>
              <a:t>Template window size</a:t>
            </a:r>
          </a:p>
        </p:txBody>
      </p:sp>
      <p:sp>
        <p:nvSpPr>
          <p:cNvPr id="21" name="Rectangle 20"/>
          <p:cNvSpPr/>
          <p:nvPr/>
        </p:nvSpPr>
        <p:spPr>
          <a:xfrm>
            <a:off x="723109" y="3431290"/>
            <a:ext cx="2345517" cy="1077218"/>
          </a:xfrm>
          <a:prstGeom prst="rect">
            <a:avLst/>
          </a:prstGeom>
        </p:spPr>
        <p:txBody>
          <a:bodyPr wrap="square">
            <a:spAutoFit/>
          </a:bodyPr>
          <a:lstStyle/>
          <a:p>
            <a:r>
              <a:rPr lang="en-US" dirty="0"/>
              <a:t>Prominent feature (or area of correlated speckle) causing NCC peak</a:t>
            </a:r>
          </a:p>
        </p:txBody>
      </p:sp>
      <p:cxnSp>
        <p:nvCxnSpPr>
          <p:cNvPr id="24" name="Straight Arrow Connector 23"/>
          <p:cNvCxnSpPr/>
          <p:nvPr/>
        </p:nvCxnSpPr>
        <p:spPr bwMode="auto">
          <a:xfrm flipH="1" flipV="1">
            <a:off x="1103833" y="2681260"/>
            <a:ext cx="548995" cy="74774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2142162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404664"/>
            <a:ext cx="7772400" cy="470754"/>
          </a:xfrm>
        </p:spPr>
        <p:txBody>
          <a:bodyPr/>
          <a:lstStyle/>
          <a:p>
            <a:r>
              <a:rPr lang="en-US" dirty="0"/>
              <a:t>Measurement accuracy: feature tracking</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1484784"/>
            <a:ext cx="4511727" cy="4894576"/>
          </a:xfrm>
          <a:prstGeom prst="rect">
            <a:avLst/>
          </a:prstGeom>
        </p:spPr>
      </p:pic>
      <p:sp>
        <p:nvSpPr>
          <p:cNvPr id="5" name="Rectangle 4"/>
          <p:cNvSpPr/>
          <p:nvPr/>
        </p:nvSpPr>
        <p:spPr>
          <a:xfrm>
            <a:off x="1098804" y="1063702"/>
            <a:ext cx="3820229" cy="369332"/>
          </a:xfrm>
          <a:prstGeom prst="rect">
            <a:avLst/>
          </a:prstGeom>
        </p:spPr>
        <p:txBody>
          <a:bodyPr wrap="square">
            <a:spAutoFit/>
          </a:bodyPr>
          <a:lstStyle/>
          <a:p>
            <a:pPr lvl="1"/>
            <a:r>
              <a:rPr lang="en-US" sz="1800" dirty="0"/>
              <a:t>Error standard deviation</a:t>
            </a:r>
          </a:p>
        </p:txBody>
      </p:sp>
      <p:sp>
        <p:nvSpPr>
          <p:cNvPr id="6" name="Oval 5"/>
          <p:cNvSpPr/>
          <p:nvPr/>
        </p:nvSpPr>
        <p:spPr bwMode="auto">
          <a:xfrm>
            <a:off x="923287" y="1475099"/>
            <a:ext cx="175517" cy="283017"/>
          </a:xfrm>
          <a:prstGeom prst="ellipse">
            <a:avLst/>
          </a:prstGeom>
          <a:noFill/>
          <a:ln w="9525" cap="flat" cmpd="sng" algn="ctr">
            <a:solidFill>
              <a:schemeClr val="accent1"/>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cxnSp>
        <p:nvCxnSpPr>
          <p:cNvPr id="7" name="Straight Arrow Connector 6"/>
          <p:cNvCxnSpPr/>
          <p:nvPr/>
        </p:nvCxnSpPr>
        <p:spPr bwMode="auto">
          <a:xfrm flipH="1">
            <a:off x="1103140" y="1317520"/>
            <a:ext cx="451407" cy="186778"/>
          </a:xfrm>
          <a:prstGeom prst="straightConnector1">
            <a:avLst/>
          </a:prstGeom>
          <a:solidFill>
            <a:schemeClr val="accent1"/>
          </a:solidFill>
          <a:ln w="9525" cap="flat" cmpd="sng" algn="ctr">
            <a:solidFill>
              <a:schemeClr val="accent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Rectangle 7"/>
          <p:cNvSpPr/>
          <p:nvPr/>
        </p:nvSpPr>
        <p:spPr>
          <a:xfrm rot="16200000">
            <a:off x="-1016922" y="3810034"/>
            <a:ext cx="2636362" cy="379078"/>
          </a:xfrm>
          <a:prstGeom prst="rect">
            <a:avLst/>
          </a:prstGeom>
        </p:spPr>
        <p:txBody>
          <a:bodyPr wrap="square">
            <a:spAutoFit/>
          </a:bodyPr>
          <a:lstStyle/>
          <a:p>
            <a:pPr lvl="1"/>
            <a:r>
              <a:rPr lang="en-US" sz="1800" dirty="0"/>
              <a:t>Resolution cells</a:t>
            </a:r>
          </a:p>
        </p:txBody>
      </p:sp>
      <p:sp>
        <p:nvSpPr>
          <p:cNvPr id="10" name="Rectangle 9"/>
          <p:cNvSpPr/>
          <p:nvPr/>
        </p:nvSpPr>
        <p:spPr>
          <a:xfrm>
            <a:off x="1763688" y="1916832"/>
            <a:ext cx="3024336" cy="646331"/>
          </a:xfrm>
          <a:prstGeom prst="rect">
            <a:avLst/>
          </a:prstGeom>
        </p:spPr>
        <p:txBody>
          <a:bodyPr wrap="square">
            <a:spAutoFit/>
          </a:bodyPr>
          <a:lstStyle/>
          <a:p>
            <a:pPr lvl="1"/>
            <a:r>
              <a:rPr lang="en-US" sz="1800" dirty="0"/>
              <a:t>Single point-target in incoherent clutter</a:t>
            </a:r>
          </a:p>
        </p:txBody>
      </p:sp>
      <p:sp>
        <p:nvSpPr>
          <p:cNvPr id="11" name="Oval 10"/>
          <p:cNvSpPr/>
          <p:nvPr/>
        </p:nvSpPr>
        <p:spPr bwMode="auto">
          <a:xfrm>
            <a:off x="2600923" y="6035342"/>
            <a:ext cx="928240" cy="337893"/>
          </a:xfrm>
          <a:prstGeom prst="ellipse">
            <a:avLst/>
          </a:prstGeom>
          <a:noFill/>
          <a:ln w="9525" cap="flat" cmpd="sng" algn="ctr">
            <a:solidFill>
              <a:schemeClr val="accent1"/>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12" name="Rectangle 11"/>
          <p:cNvSpPr/>
          <p:nvPr/>
        </p:nvSpPr>
        <p:spPr>
          <a:xfrm>
            <a:off x="3544536" y="6003903"/>
            <a:ext cx="3820229" cy="369332"/>
          </a:xfrm>
          <a:prstGeom prst="rect">
            <a:avLst/>
          </a:prstGeom>
        </p:spPr>
        <p:txBody>
          <a:bodyPr wrap="square">
            <a:spAutoFit/>
          </a:bodyPr>
          <a:lstStyle/>
          <a:p>
            <a:pPr lvl="1"/>
            <a:r>
              <a:rPr lang="en-US" sz="1800" dirty="0"/>
              <a:t>Signal to clutter ratio</a:t>
            </a:r>
          </a:p>
        </p:txBody>
      </p:sp>
      <p:cxnSp>
        <p:nvCxnSpPr>
          <p:cNvPr id="13" name="Straight Arrow Connector 12"/>
          <p:cNvCxnSpPr/>
          <p:nvPr/>
        </p:nvCxnSpPr>
        <p:spPr bwMode="auto">
          <a:xfrm flipH="1">
            <a:off x="3529164" y="6204288"/>
            <a:ext cx="499349" cy="21667"/>
          </a:xfrm>
          <a:prstGeom prst="straightConnector1">
            <a:avLst/>
          </a:prstGeom>
          <a:solidFill>
            <a:schemeClr val="accent1"/>
          </a:solidFill>
          <a:ln w="9525" cap="flat" cmpd="sng" algn="ctr">
            <a:solidFill>
              <a:schemeClr val="accent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TextBox 13"/>
          <p:cNvSpPr txBox="1"/>
          <p:nvPr/>
        </p:nvSpPr>
        <p:spPr>
          <a:xfrm>
            <a:off x="5076056" y="1844824"/>
            <a:ext cx="4067944" cy="3277820"/>
          </a:xfrm>
          <a:prstGeom prst="rect">
            <a:avLst/>
          </a:prstGeom>
          <a:noFill/>
        </p:spPr>
        <p:txBody>
          <a:bodyPr wrap="square" rtlCol="0">
            <a:spAutoFit/>
          </a:bodyPr>
          <a:lstStyle/>
          <a:p>
            <a:pPr marL="285750" indent="-285750">
              <a:buFont typeface="Arial" panose="020B0604020202020204" pitchFamily="34" charset="0"/>
              <a:buChar char="•"/>
            </a:pPr>
            <a:r>
              <a:rPr lang="en-US" sz="1800" dirty="0"/>
              <a:t>Accuracy depends on: </a:t>
            </a:r>
          </a:p>
          <a:p>
            <a:pPr marL="742950" lvl="1" indent="-285750">
              <a:buFont typeface="Arial" panose="020B0604020202020204" pitchFamily="34" charset="0"/>
              <a:buChar char="•"/>
            </a:pPr>
            <a:r>
              <a:rPr lang="en-US" sz="1800" dirty="0"/>
              <a:t>Spatial resolution</a:t>
            </a:r>
          </a:p>
          <a:p>
            <a:pPr marL="742950" lvl="1" indent="-285750">
              <a:buFont typeface="Arial" panose="020B0604020202020204" pitchFamily="34" charset="0"/>
              <a:buChar char="•"/>
            </a:pPr>
            <a:r>
              <a:rPr lang="en-US" sz="1800" dirty="0"/>
              <a:t>Prominence of the feature compared to its surroundings</a:t>
            </a:r>
          </a:p>
          <a:p>
            <a:pPr marL="285750" indent="-285750">
              <a:buFont typeface="Arial" panose="020B0604020202020204" pitchFamily="34" charset="0"/>
              <a:buChar char="•"/>
            </a:pPr>
            <a:r>
              <a:rPr lang="en-US" sz="1800" dirty="0"/>
              <a:t>In practice the features we track are not simple point targets and the background is not random noise -&gt; accuracies cannot be predicted</a:t>
            </a:r>
          </a:p>
        </p:txBody>
      </p:sp>
    </p:spTree>
    <p:extLst>
      <p:ext uri="{BB962C8B-B14F-4D97-AF65-F5344CB8AC3E}">
        <p14:creationId xmlns:p14="http://schemas.microsoft.com/office/powerpoint/2010/main" val="242996387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487818"/>
            <a:ext cx="7772400" cy="470754"/>
          </a:xfrm>
        </p:spPr>
        <p:txBody>
          <a:bodyPr/>
          <a:lstStyle/>
          <a:p>
            <a:r>
              <a:rPr lang="en-US" dirty="0"/>
              <a:t>Measurement accuracy: speckle tracking</a:t>
            </a:r>
          </a:p>
        </p:txBody>
      </p:sp>
      <p:sp>
        <p:nvSpPr>
          <p:cNvPr id="4" name="Date Placeholder 3"/>
          <p:cNvSpPr>
            <a:spLocks noGrp="1"/>
          </p:cNvSpPr>
          <p:nvPr>
            <p:ph type="dt" sz="half" idx="10"/>
          </p:nvPr>
        </p:nvSpPr>
        <p:spPr>
          <a:xfrm>
            <a:off x="7721600" y="6561725"/>
            <a:ext cx="1382184" cy="365125"/>
          </a:xfrm>
        </p:spPr>
        <p:txBody>
          <a:bodyPr/>
          <a:lstStyle/>
          <a:p>
            <a:r>
              <a:rPr lang="it-IT"/>
              <a:t>09-Giu-2015</a:t>
            </a:r>
            <a:endParaRPr lang="en-US"/>
          </a:p>
        </p:txBody>
      </p:sp>
      <p:graphicFrame>
        <p:nvGraphicFramePr>
          <p:cNvPr id="6" name="Object 17"/>
          <p:cNvGraphicFramePr>
            <a:graphicFrameLocks noChangeAspect="1"/>
          </p:cNvGraphicFramePr>
          <p:nvPr>
            <p:extLst/>
          </p:nvPr>
        </p:nvGraphicFramePr>
        <p:xfrm>
          <a:off x="5153025" y="1891389"/>
          <a:ext cx="3762375" cy="1984375"/>
        </p:xfrm>
        <a:graphic>
          <a:graphicData uri="http://schemas.openxmlformats.org/presentationml/2006/ole">
            <mc:AlternateContent xmlns:mc="http://schemas.openxmlformats.org/markup-compatibility/2006">
              <mc:Choice xmlns:v="urn:schemas-microsoft-com:vml" Requires="v">
                <p:oleObj spid="_x0000_s33813" name="Equation" r:id="rId4" imgW="1854200" imgH="977900" progId="Equation.DSMT4">
                  <p:embed/>
                </p:oleObj>
              </mc:Choice>
              <mc:Fallback>
                <p:oleObj name="Equation" r:id="rId4" imgW="1854200" imgH="977900" progId="Equation.DSMT4">
                  <p:embed/>
                  <p:pic>
                    <p:nvPicPr>
                      <p:cNvPr id="6" name="Object 17"/>
                      <p:cNvPicPr>
                        <a:picLocks noChangeAspect="1" noChangeArrowheads="1"/>
                      </p:cNvPicPr>
                      <p:nvPr/>
                    </p:nvPicPr>
                    <p:blipFill>
                      <a:blip r:embed="rId5"/>
                      <a:srcRect/>
                      <a:stretch>
                        <a:fillRect/>
                      </a:stretch>
                    </p:blipFill>
                    <p:spPr bwMode="auto">
                      <a:xfrm>
                        <a:off x="5153025" y="1891389"/>
                        <a:ext cx="3762375" cy="1984375"/>
                      </a:xfrm>
                      <a:prstGeom prst="rect">
                        <a:avLst/>
                      </a:prstGeom>
                      <a:noFill/>
                      <a:ln>
                        <a:noFill/>
                      </a:ln>
                      <a:extLst/>
                    </p:spPr>
                  </p:pic>
                </p:oleObj>
              </mc:Fallback>
            </mc:AlternateContent>
          </a:graphicData>
        </a:graphic>
      </p:graphicFrame>
      <p:pic>
        <p:nvPicPr>
          <p:cNvPr id="7" name="Picture 6" descr="Screen Shot 2015-06-03 at 5.33.35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6950" y="1583094"/>
            <a:ext cx="4572000" cy="4832959"/>
          </a:xfrm>
          <a:prstGeom prst="rect">
            <a:avLst/>
          </a:prstGeom>
        </p:spPr>
      </p:pic>
      <p:sp>
        <p:nvSpPr>
          <p:cNvPr id="8" name="Rectangle 7"/>
          <p:cNvSpPr/>
          <p:nvPr/>
        </p:nvSpPr>
        <p:spPr>
          <a:xfrm>
            <a:off x="3076181" y="2010409"/>
            <a:ext cx="1882769" cy="646331"/>
          </a:xfrm>
          <a:prstGeom prst="rect">
            <a:avLst/>
          </a:prstGeom>
        </p:spPr>
        <p:txBody>
          <a:bodyPr wrap="square">
            <a:spAutoFit/>
          </a:bodyPr>
          <a:lstStyle/>
          <a:p>
            <a:r>
              <a:rPr lang="en-US">
                <a:latin typeface="Calibri"/>
                <a:cs typeface="Calibri"/>
              </a:rPr>
              <a:t>Intensity speckle tracking</a:t>
            </a:r>
          </a:p>
        </p:txBody>
      </p:sp>
      <p:cxnSp>
        <p:nvCxnSpPr>
          <p:cNvPr id="9" name="Straight Arrow Connector 8"/>
          <p:cNvCxnSpPr/>
          <p:nvPr/>
        </p:nvCxnSpPr>
        <p:spPr>
          <a:xfrm flipH="1">
            <a:off x="2293535" y="2333575"/>
            <a:ext cx="822330" cy="266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3228581" y="3851909"/>
            <a:ext cx="2005600" cy="584775"/>
          </a:xfrm>
          <a:prstGeom prst="rect">
            <a:avLst/>
          </a:prstGeom>
        </p:spPr>
        <p:txBody>
          <a:bodyPr wrap="square">
            <a:spAutoFit/>
          </a:bodyPr>
          <a:lstStyle/>
          <a:p>
            <a:r>
              <a:rPr lang="en-US">
                <a:latin typeface="Calibri"/>
                <a:cs typeface="Calibri"/>
              </a:rPr>
              <a:t>MAI (split-bandwidth InSAR)</a:t>
            </a:r>
          </a:p>
        </p:txBody>
      </p:sp>
      <p:cxnSp>
        <p:nvCxnSpPr>
          <p:cNvPr id="11" name="Straight Arrow Connector 10"/>
          <p:cNvCxnSpPr/>
          <p:nvPr/>
        </p:nvCxnSpPr>
        <p:spPr>
          <a:xfrm flipH="1">
            <a:off x="2445935" y="4073475"/>
            <a:ext cx="822330" cy="266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1105565" y="5002975"/>
            <a:ext cx="1970616" cy="646331"/>
          </a:xfrm>
          <a:prstGeom prst="rect">
            <a:avLst/>
          </a:prstGeom>
        </p:spPr>
        <p:txBody>
          <a:bodyPr wrap="square">
            <a:spAutoFit/>
          </a:bodyPr>
          <a:lstStyle/>
          <a:p>
            <a:r>
              <a:rPr lang="en-US">
                <a:latin typeface="Calibri"/>
                <a:cs typeface="Calibri"/>
              </a:rPr>
              <a:t>Complex cross-correlation</a:t>
            </a:r>
          </a:p>
        </p:txBody>
      </p:sp>
      <p:cxnSp>
        <p:nvCxnSpPr>
          <p:cNvPr id="14" name="Straight Arrow Connector 13"/>
          <p:cNvCxnSpPr/>
          <p:nvPr/>
        </p:nvCxnSpPr>
        <p:spPr>
          <a:xfrm flipV="1">
            <a:off x="2190084" y="4710228"/>
            <a:ext cx="384701" cy="41009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4862951" y="4309478"/>
            <a:ext cx="2568575" cy="923330"/>
          </a:xfrm>
          <a:prstGeom prst="rect">
            <a:avLst/>
          </a:prstGeom>
        </p:spPr>
        <p:txBody>
          <a:bodyPr wrap="square">
            <a:spAutoFit/>
          </a:bodyPr>
          <a:lstStyle/>
          <a:p>
            <a:pPr lvl="1"/>
            <a:r>
              <a:rPr lang="en-US" sz="1800" dirty="0"/>
              <a:t>Number of independent averaged pixels</a:t>
            </a:r>
          </a:p>
        </p:txBody>
      </p:sp>
      <p:sp>
        <p:nvSpPr>
          <p:cNvPr id="19" name="Rectangle 18"/>
          <p:cNvSpPr/>
          <p:nvPr/>
        </p:nvSpPr>
        <p:spPr>
          <a:xfrm>
            <a:off x="7066216" y="4309478"/>
            <a:ext cx="2203439" cy="369332"/>
          </a:xfrm>
          <a:prstGeom prst="rect">
            <a:avLst/>
          </a:prstGeom>
        </p:spPr>
        <p:txBody>
          <a:bodyPr wrap="square">
            <a:spAutoFit/>
          </a:bodyPr>
          <a:lstStyle/>
          <a:p>
            <a:pPr lvl="1"/>
            <a:r>
              <a:rPr lang="en-US" sz="1800" dirty="0"/>
              <a:t>Coherence</a:t>
            </a:r>
          </a:p>
        </p:txBody>
      </p:sp>
      <p:sp>
        <p:nvSpPr>
          <p:cNvPr id="18" name="Oval 17"/>
          <p:cNvSpPr/>
          <p:nvPr/>
        </p:nvSpPr>
        <p:spPr bwMode="auto">
          <a:xfrm>
            <a:off x="7777430" y="3495385"/>
            <a:ext cx="304815" cy="340538"/>
          </a:xfrm>
          <a:prstGeom prst="ellipse">
            <a:avLst/>
          </a:prstGeom>
          <a:noFill/>
          <a:ln w="9525" cap="flat" cmpd="sng" algn="ctr">
            <a:solidFill>
              <a:schemeClr val="accent1"/>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21" name="Oval 20"/>
          <p:cNvSpPr/>
          <p:nvPr/>
        </p:nvSpPr>
        <p:spPr bwMode="auto">
          <a:xfrm>
            <a:off x="6512136" y="3427301"/>
            <a:ext cx="329396" cy="408622"/>
          </a:xfrm>
          <a:prstGeom prst="ellipse">
            <a:avLst/>
          </a:prstGeom>
          <a:noFill/>
          <a:ln w="9525" cap="flat" cmpd="sng" algn="ctr">
            <a:solidFill>
              <a:schemeClr val="accent1"/>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cxnSp>
        <p:nvCxnSpPr>
          <p:cNvPr id="22" name="Straight Arrow Connector 21"/>
          <p:cNvCxnSpPr>
            <a:stCxn id="21" idx="4"/>
            <a:endCxn id="3" idx="0"/>
          </p:cNvCxnSpPr>
          <p:nvPr/>
        </p:nvCxnSpPr>
        <p:spPr bwMode="auto">
          <a:xfrm flipH="1">
            <a:off x="6147239" y="3835923"/>
            <a:ext cx="529595" cy="473555"/>
          </a:xfrm>
          <a:prstGeom prst="straightConnector1">
            <a:avLst/>
          </a:prstGeom>
          <a:solidFill>
            <a:schemeClr val="accent1"/>
          </a:solidFill>
          <a:ln w="9525" cap="flat" cmpd="sng" algn="ctr">
            <a:solidFill>
              <a:schemeClr val="accent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Arrow Connector 23"/>
          <p:cNvCxnSpPr>
            <a:stCxn id="18" idx="4"/>
            <a:endCxn id="19" idx="0"/>
          </p:cNvCxnSpPr>
          <p:nvPr/>
        </p:nvCxnSpPr>
        <p:spPr bwMode="auto">
          <a:xfrm>
            <a:off x="7929838" y="3835923"/>
            <a:ext cx="238098" cy="473555"/>
          </a:xfrm>
          <a:prstGeom prst="straightConnector1">
            <a:avLst/>
          </a:prstGeom>
          <a:solidFill>
            <a:schemeClr val="accent1"/>
          </a:solidFill>
          <a:ln w="9525" cap="flat" cmpd="sng" algn="ctr">
            <a:solidFill>
              <a:schemeClr val="accent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4" name="Rectangle 33"/>
          <p:cNvSpPr/>
          <p:nvPr/>
        </p:nvSpPr>
        <p:spPr>
          <a:xfrm>
            <a:off x="1276717" y="1166896"/>
            <a:ext cx="3820229" cy="369332"/>
          </a:xfrm>
          <a:prstGeom prst="rect">
            <a:avLst/>
          </a:prstGeom>
        </p:spPr>
        <p:txBody>
          <a:bodyPr wrap="square">
            <a:spAutoFit/>
          </a:bodyPr>
          <a:lstStyle/>
          <a:p>
            <a:pPr lvl="1"/>
            <a:r>
              <a:rPr lang="en-US" sz="1800" dirty="0"/>
              <a:t>Error standard deviation</a:t>
            </a:r>
          </a:p>
        </p:txBody>
      </p:sp>
      <p:sp>
        <p:nvSpPr>
          <p:cNvPr id="35" name="Oval 34"/>
          <p:cNvSpPr/>
          <p:nvPr/>
        </p:nvSpPr>
        <p:spPr bwMode="auto">
          <a:xfrm>
            <a:off x="681010" y="1727110"/>
            <a:ext cx="222588" cy="292110"/>
          </a:xfrm>
          <a:prstGeom prst="ellipse">
            <a:avLst/>
          </a:prstGeom>
          <a:noFill/>
          <a:ln w="9525" cap="flat" cmpd="sng" algn="ctr">
            <a:solidFill>
              <a:schemeClr val="accent1"/>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cxnSp>
        <p:nvCxnSpPr>
          <p:cNvPr id="37" name="Straight Arrow Connector 36"/>
          <p:cNvCxnSpPr>
            <a:endCxn id="35" idx="0"/>
          </p:cNvCxnSpPr>
          <p:nvPr/>
        </p:nvCxnSpPr>
        <p:spPr bwMode="auto">
          <a:xfrm flipH="1">
            <a:off x="792304" y="1421637"/>
            <a:ext cx="968826" cy="305473"/>
          </a:xfrm>
          <a:prstGeom prst="straightConnector1">
            <a:avLst/>
          </a:prstGeom>
          <a:solidFill>
            <a:schemeClr val="accent1"/>
          </a:solidFill>
          <a:ln w="9525" cap="flat" cmpd="sng" algn="ctr">
            <a:solidFill>
              <a:schemeClr val="accent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3" name="Rectangle 42"/>
          <p:cNvSpPr/>
          <p:nvPr/>
        </p:nvSpPr>
        <p:spPr>
          <a:xfrm rot="16200000">
            <a:off x="-1016922" y="3810034"/>
            <a:ext cx="2636362" cy="379078"/>
          </a:xfrm>
          <a:prstGeom prst="rect">
            <a:avLst/>
          </a:prstGeom>
        </p:spPr>
        <p:txBody>
          <a:bodyPr wrap="square">
            <a:spAutoFit/>
          </a:bodyPr>
          <a:lstStyle/>
          <a:p>
            <a:pPr lvl="1"/>
            <a:r>
              <a:rPr lang="en-US" sz="1800" dirty="0"/>
              <a:t>Resolution cells</a:t>
            </a:r>
          </a:p>
        </p:txBody>
      </p:sp>
    </p:spTree>
    <p:extLst>
      <p:ext uri="{BB962C8B-B14F-4D97-AF65-F5344CB8AC3E}">
        <p14:creationId xmlns:p14="http://schemas.microsoft.com/office/powerpoint/2010/main" val="5864595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866" y="389159"/>
            <a:ext cx="6824753" cy="683096"/>
          </a:xfrm>
        </p:spPr>
        <p:txBody>
          <a:bodyPr/>
          <a:lstStyle/>
          <a:p>
            <a:r>
              <a:rPr lang="en-US" dirty="0"/>
              <a:t>Zero-Doppler coordinates</a:t>
            </a:r>
          </a:p>
        </p:txBody>
      </p:sp>
      <p:sp>
        <p:nvSpPr>
          <p:cNvPr id="4" name="Slide Number Placeholder 3"/>
          <p:cNvSpPr>
            <a:spLocks noGrp="1"/>
          </p:cNvSpPr>
          <p:nvPr>
            <p:ph type="sldNum" sz="quarter" idx="12"/>
          </p:nvPr>
        </p:nvSpPr>
        <p:spPr>
          <a:xfrm>
            <a:off x="609600" y="6507376"/>
            <a:ext cx="306000" cy="306000"/>
          </a:xfrm>
        </p:spPr>
        <p:txBody>
          <a:bodyPr/>
          <a:lstStyle/>
          <a:p>
            <a:fld id="{103EA872-A674-449B-A120-B97244F8E91D}" type="slidenum">
              <a:rPr lang="da-DK" smtClean="0"/>
              <a:pPr/>
              <a:t>7</a:t>
            </a:fld>
            <a:endParaRPr lang="da-DK" dirty="0"/>
          </a:p>
        </p:txBody>
      </p:sp>
      <p:pic>
        <p:nvPicPr>
          <p:cNvPr id="5" name="Picture 4" descr="imaging_geometry_cummi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93" r="5042"/>
          <a:stretch/>
        </p:blipFill>
        <p:spPr bwMode="auto">
          <a:xfrm>
            <a:off x="395536" y="1538671"/>
            <a:ext cx="4643604" cy="4554625"/>
          </a:xfrm>
          <a:prstGeom prst="rect">
            <a:avLst/>
          </a:prstGeom>
          <a:noFill/>
          <a:extLst>
            <a:ext uri="{909E8E84-426E-40dd-AFC4-6F175D3DCCD1}">
              <a14:hiddenFill xmlns=""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 name="Rectangle 5"/>
              <p:cNvSpPr/>
              <p:nvPr/>
            </p:nvSpPr>
            <p:spPr>
              <a:xfrm flipH="1">
                <a:off x="1614358" y="1853454"/>
                <a:ext cx="463851" cy="338554"/>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𝜂</m:t>
                          </m:r>
                        </m:e>
                        <m:sub>
                          <m:r>
                            <a:rPr lang="en-US">
                              <a:latin typeface="Cambria Math" panose="02040503050406030204" pitchFamily="18" charset="0"/>
                            </a:rPr>
                            <m:t>0</m:t>
                          </m:r>
                        </m:sub>
                      </m:sSub>
                    </m:oMath>
                  </m:oMathPara>
                </a14:m>
                <a:endParaRPr lang="en-US" dirty="0"/>
              </a:p>
            </p:txBody>
          </p:sp>
        </mc:Choice>
        <mc:Fallback xmlns="">
          <p:sp>
            <p:nvSpPr>
              <p:cNvPr id="6" name="Rectangle 5"/>
              <p:cNvSpPr>
                <a:spLocks noRot="1" noChangeAspect="1" noMove="1" noResize="1" noEditPoints="1" noAdjustHandles="1" noChangeArrowheads="1" noChangeShapeType="1" noTextEdit="1"/>
              </p:cNvSpPr>
              <p:nvPr/>
            </p:nvSpPr>
            <p:spPr>
              <a:xfrm flipH="1">
                <a:off x="1614358" y="1853454"/>
                <a:ext cx="463851" cy="338554"/>
              </a:xfrm>
              <a:prstGeom prst="rect">
                <a:avLst/>
              </a:prstGeom>
              <a:blipFill rotWithShape="0">
                <a:blip r:embed="rId4"/>
                <a:stretch>
                  <a:fillRect b="-7143"/>
                </a:stretch>
              </a:blipFill>
            </p:spPr>
            <p:txBody>
              <a:bodyPr/>
              <a:lstStyle/>
              <a:p>
                <a:r>
                  <a:rPr lang="en-US">
                    <a:noFill/>
                  </a:rPr>
                  <a:t> </a:t>
                </a:r>
              </a:p>
            </p:txBody>
          </p:sp>
        </mc:Fallback>
      </mc:AlternateContent>
      <p:sp>
        <p:nvSpPr>
          <p:cNvPr id="8" name="TextBox 7"/>
          <p:cNvSpPr txBox="1"/>
          <p:nvPr/>
        </p:nvSpPr>
        <p:spPr>
          <a:xfrm>
            <a:off x="416740" y="1831968"/>
            <a:ext cx="1212174" cy="461665"/>
          </a:xfrm>
          <a:prstGeom prst="rect">
            <a:avLst/>
          </a:prstGeom>
          <a:noFill/>
          <a:ln>
            <a:solidFill>
              <a:schemeClr val="tx1"/>
            </a:solidFill>
          </a:ln>
        </p:spPr>
        <p:txBody>
          <a:bodyPr wrap="square" rtlCol="0">
            <a:spAutoFit/>
          </a:bodyPr>
          <a:lstStyle/>
          <a:p>
            <a:r>
              <a:rPr lang="en-US" sz="1200" dirty="0"/>
              <a:t>zero-Doppler time</a:t>
            </a:r>
          </a:p>
        </p:txBody>
      </p:sp>
      <p:sp>
        <p:nvSpPr>
          <p:cNvPr id="10" name="TextBox 9"/>
          <p:cNvSpPr txBox="1"/>
          <p:nvPr/>
        </p:nvSpPr>
        <p:spPr>
          <a:xfrm>
            <a:off x="2769882" y="2610937"/>
            <a:ext cx="1512168" cy="461665"/>
          </a:xfrm>
          <a:prstGeom prst="rect">
            <a:avLst/>
          </a:prstGeom>
          <a:noFill/>
          <a:ln>
            <a:solidFill>
              <a:schemeClr val="tx1"/>
            </a:solidFill>
          </a:ln>
        </p:spPr>
        <p:txBody>
          <a:bodyPr wrap="square" rtlCol="0">
            <a:spAutoFit/>
          </a:bodyPr>
          <a:lstStyle/>
          <a:p>
            <a:r>
              <a:rPr lang="en-US" sz="1200" dirty="0"/>
              <a:t>Range of closest approach</a:t>
            </a:r>
          </a:p>
        </p:txBody>
      </p:sp>
      <p:sp>
        <p:nvSpPr>
          <p:cNvPr id="11" name="Oval 10"/>
          <p:cNvSpPr/>
          <p:nvPr/>
        </p:nvSpPr>
        <p:spPr bwMode="auto">
          <a:xfrm>
            <a:off x="2418451" y="2768072"/>
            <a:ext cx="347983" cy="368171"/>
          </a:xfrm>
          <a:prstGeom prst="ellipse">
            <a:avLst/>
          </a:prstGeom>
          <a:noFill/>
          <a:ln w="9525" cap="flat" cmpd="sng" algn="ctr">
            <a:solidFill>
              <a:srgbClr val="FF6600"/>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12" name="Oval 11"/>
          <p:cNvSpPr/>
          <p:nvPr/>
        </p:nvSpPr>
        <p:spPr bwMode="auto">
          <a:xfrm>
            <a:off x="1643470" y="1886797"/>
            <a:ext cx="347983" cy="368171"/>
          </a:xfrm>
          <a:prstGeom prst="ellipse">
            <a:avLst/>
          </a:prstGeom>
          <a:noFill/>
          <a:ln w="9525" cap="flat" cmpd="sng" algn="ctr">
            <a:solidFill>
              <a:srgbClr val="FF6600"/>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grpSp>
        <p:nvGrpSpPr>
          <p:cNvPr id="3" name="Group 2"/>
          <p:cNvGrpSpPr/>
          <p:nvPr/>
        </p:nvGrpSpPr>
        <p:grpSpPr>
          <a:xfrm>
            <a:off x="5796136" y="2276872"/>
            <a:ext cx="2592804" cy="2476612"/>
            <a:chOff x="5939636" y="1528452"/>
            <a:chExt cx="2592804" cy="2476612"/>
          </a:xfrm>
        </p:grpSpPr>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3210" y="1918791"/>
              <a:ext cx="1803464" cy="1755661"/>
            </a:xfrm>
            <a:prstGeom prst="rect">
              <a:avLst/>
            </a:prstGeom>
          </p:spPr>
        </p:pic>
        <p:sp>
          <p:nvSpPr>
            <p:cNvPr id="22" name="TextBox 21"/>
            <p:cNvSpPr txBox="1"/>
            <p:nvPr/>
          </p:nvSpPr>
          <p:spPr>
            <a:xfrm rot="16200000">
              <a:off x="5568853" y="2543302"/>
              <a:ext cx="1080120" cy="338554"/>
            </a:xfrm>
            <a:prstGeom prst="rect">
              <a:avLst/>
            </a:prstGeom>
            <a:noFill/>
          </p:spPr>
          <p:txBody>
            <a:bodyPr wrap="square" rtlCol="0">
              <a:spAutoFit/>
            </a:bodyPr>
            <a:lstStyle/>
            <a:p>
              <a:r>
                <a:rPr lang="en-US" dirty="0"/>
                <a:t>Azimuth</a:t>
              </a:r>
            </a:p>
          </p:txBody>
        </p:sp>
        <p:sp>
          <p:nvSpPr>
            <p:cNvPr id="23" name="TextBox 22"/>
            <p:cNvSpPr txBox="1"/>
            <p:nvPr/>
          </p:nvSpPr>
          <p:spPr>
            <a:xfrm>
              <a:off x="6499233" y="3666510"/>
              <a:ext cx="1453808" cy="338554"/>
            </a:xfrm>
            <a:prstGeom prst="rect">
              <a:avLst/>
            </a:prstGeom>
            <a:noFill/>
          </p:spPr>
          <p:txBody>
            <a:bodyPr wrap="square" rtlCol="0">
              <a:spAutoFit/>
            </a:bodyPr>
            <a:lstStyle/>
            <a:p>
              <a:r>
                <a:rPr lang="en-US" dirty="0"/>
                <a:t>Slant-range</a:t>
              </a:r>
            </a:p>
          </p:txBody>
        </p:sp>
        <mc:AlternateContent xmlns:mc="http://schemas.openxmlformats.org/markup-compatibility/2006" xmlns:a14="http://schemas.microsoft.com/office/drawing/2010/main">
          <mc:Choice Requires="a14">
            <p:sp>
              <p:nvSpPr>
                <p:cNvPr id="24" name="Rectangle 23"/>
                <p:cNvSpPr/>
                <p:nvPr/>
              </p:nvSpPr>
              <p:spPr>
                <a:xfrm>
                  <a:off x="8073148" y="2627344"/>
                  <a:ext cx="459292"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𝜂</m:t>
                            </m:r>
                          </m:e>
                          <m:sub>
                            <m:r>
                              <a:rPr lang="en-US">
                                <a:latin typeface="Cambria Math" panose="02040503050406030204" pitchFamily="18" charset="0"/>
                              </a:rPr>
                              <m:t>0</m:t>
                            </m:r>
                          </m:sub>
                        </m:sSub>
                      </m:oMath>
                    </m:oMathPara>
                  </a14:m>
                  <a:endParaRPr lang="en-US" dirty="0"/>
                </a:p>
              </p:txBody>
            </p:sp>
          </mc:Choice>
          <mc:Fallback xmlns="">
            <p:sp>
              <p:nvSpPr>
                <p:cNvPr id="24" name="Rectangle 23"/>
                <p:cNvSpPr>
                  <a:spLocks noRot="1" noChangeAspect="1" noMove="1" noResize="1" noEditPoints="1" noAdjustHandles="1" noChangeArrowheads="1" noChangeShapeType="1" noTextEdit="1"/>
                </p:cNvSpPr>
                <p:nvPr/>
              </p:nvSpPr>
              <p:spPr>
                <a:xfrm>
                  <a:off x="8073148" y="2627344"/>
                  <a:ext cx="459292" cy="338554"/>
                </a:xfrm>
                <a:prstGeom prst="rect">
                  <a:avLst/>
                </a:prstGeom>
                <a:blipFill rotWithShape="0">
                  <a:blip r:embed="rId6"/>
                  <a:stretch>
                    <a:fillRect b="-72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p:cNvSpPr/>
                <p:nvPr/>
              </p:nvSpPr>
              <p:spPr>
                <a:xfrm>
                  <a:off x="6986232" y="1528452"/>
                  <a:ext cx="479811"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𝑅</m:t>
                            </m:r>
                          </m:e>
                          <m:sub>
                            <m:r>
                              <a:rPr lang="en-US" b="0" i="0" smtClean="0">
                                <a:latin typeface="Cambria Math" panose="02040503050406030204" pitchFamily="18" charset="0"/>
                              </a:rPr>
                              <m:t>0</m:t>
                            </m:r>
                          </m:sub>
                        </m:sSub>
                      </m:oMath>
                    </m:oMathPara>
                  </a14:m>
                  <a:endParaRPr lang="en-US" dirty="0"/>
                </a:p>
              </p:txBody>
            </p:sp>
          </mc:Choice>
          <mc:Fallback xmlns="">
            <p:sp>
              <p:nvSpPr>
                <p:cNvPr id="25" name="Rectangle 24"/>
                <p:cNvSpPr>
                  <a:spLocks noRot="1" noChangeAspect="1" noMove="1" noResize="1" noEditPoints="1" noAdjustHandles="1" noChangeArrowheads="1" noChangeShapeType="1" noTextEdit="1"/>
                </p:cNvSpPr>
                <p:nvPr/>
              </p:nvSpPr>
              <p:spPr>
                <a:xfrm>
                  <a:off x="6986232" y="1528452"/>
                  <a:ext cx="479811" cy="338554"/>
                </a:xfrm>
                <a:prstGeom prst="rect">
                  <a:avLst/>
                </a:prstGeom>
                <a:blipFill rotWithShape="0">
                  <a:blip r:embed="rId7"/>
                  <a:stretch>
                    <a:fillRect/>
                  </a:stretch>
                </a:blipFill>
              </p:spPr>
              <p:txBody>
                <a:bodyPr/>
                <a:lstStyle/>
                <a:p>
                  <a:r>
                    <a:rPr lang="en-US">
                      <a:noFill/>
                    </a:rPr>
                    <a:t> </a:t>
                  </a:r>
                </a:p>
              </p:txBody>
            </p:sp>
          </mc:Fallback>
        </mc:AlternateContent>
        <p:cxnSp>
          <p:nvCxnSpPr>
            <p:cNvPr id="26" name="Straight Connector 25"/>
            <p:cNvCxnSpPr/>
            <p:nvPr/>
          </p:nvCxnSpPr>
          <p:spPr bwMode="auto">
            <a:xfrm>
              <a:off x="7184941" y="2824053"/>
              <a:ext cx="1014141" cy="0"/>
            </a:xfrm>
            <a:prstGeom prst="line">
              <a:avLst/>
            </a:prstGeom>
            <a:solidFill>
              <a:schemeClr val="accent1"/>
            </a:solidFill>
            <a:ln w="19050" cap="flat" cmpd="sng" algn="ctr">
              <a:solidFill>
                <a:srgbClr val="FF000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Straight Connector 26"/>
            <p:cNvCxnSpPr/>
            <p:nvPr/>
          </p:nvCxnSpPr>
          <p:spPr bwMode="auto">
            <a:xfrm flipH="1" flipV="1">
              <a:off x="7184962" y="1848483"/>
              <a:ext cx="10180" cy="939128"/>
            </a:xfrm>
            <a:prstGeom prst="line">
              <a:avLst/>
            </a:prstGeom>
            <a:solidFill>
              <a:schemeClr val="accent1"/>
            </a:solidFill>
            <a:ln w="19050" cap="flat" cmpd="sng" algn="ctr">
              <a:solidFill>
                <a:srgbClr val="FF000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8" name="Text Box 6"/>
          <p:cNvSpPr txBox="1">
            <a:spLocks noChangeArrowheads="1"/>
          </p:cNvSpPr>
          <p:nvPr/>
        </p:nvSpPr>
        <p:spPr bwMode="auto">
          <a:xfrm>
            <a:off x="4564763" y="1268964"/>
            <a:ext cx="4579237" cy="1323439"/>
          </a:xfrm>
          <a:prstGeom prst="rect">
            <a:avLst/>
          </a:prstGeom>
          <a:noFill/>
          <a:ln>
            <a:noFill/>
          </a:ln>
          <a:effectLst/>
          <a:extLst>
            <a:ext uri="{909E8E84-426E-40dd-AFC4-6F175D3DCCD1}">
              <a14:hiddenFill xmlns="" xmlns:a14="http://schemas.microsoft.com/office/drawing/2010/main">
                <a:solidFill>
                  <a:srgbClr val="3D8AC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square" anchor="ctr">
            <a:spAutoFit/>
          </a:bodyPr>
          <a:lstStyle/>
          <a:p>
            <a:pPr>
              <a:spcBef>
                <a:spcPct val="0"/>
              </a:spcBef>
            </a:pPr>
            <a:r>
              <a:rPr lang="en-US" dirty="0">
                <a:latin typeface="+mj-lt"/>
              </a:rPr>
              <a:t>In a SAR image focused “to zero-Doppler”, targets (objects/areas on ground) are located at their zero-Doppler coordinates   (</a:t>
            </a:r>
            <a:r>
              <a:rPr lang="el-GR" dirty="0">
                <a:latin typeface="+mj-lt"/>
              </a:rPr>
              <a:t>η</a:t>
            </a:r>
            <a:r>
              <a:rPr lang="en-US" baseline="-25000" dirty="0">
                <a:latin typeface="+mj-lt"/>
              </a:rPr>
              <a:t>0</a:t>
            </a:r>
            <a:r>
              <a:rPr lang="en-US" dirty="0">
                <a:latin typeface="+mj-lt"/>
              </a:rPr>
              <a:t>,R</a:t>
            </a:r>
            <a:r>
              <a:rPr lang="en-US" baseline="-25000" dirty="0"/>
              <a:t>0</a:t>
            </a:r>
            <a:r>
              <a:rPr lang="en-US" dirty="0">
                <a:latin typeface="+mj-lt"/>
              </a:rPr>
              <a:t>)</a:t>
            </a:r>
          </a:p>
          <a:p>
            <a:pPr>
              <a:spcBef>
                <a:spcPct val="0"/>
              </a:spcBef>
            </a:pPr>
            <a:endParaRPr lang="en-US" dirty="0">
              <a:latin typeface="+mj-lt"/>
            </a:endParaRPr>
          </a:p>
        </p:txBody>
      </p:sp>
      <p:pic>
        <p:nvPicPr>
          <p:cNvPr id="39" name="Picture 38"/>
          <p:cNvPicPr>
            <a:picLocks noChangeAspect="1"/>
          </p:cNvPicPr>
          <p:nvPr/>
        </p:nvPicPr>
        <p:blipFill rotWithShape="1">
          <a:blip r:embed="rId8">
            <a:extLst>
              <a:ext uri="{28A0092B-C50C-407E-A947-70E740481C1C}">
                <a14:useLocalDpi xmlns:a14="http://schemas.microsoft.com/office/drawing/2010/main" val="0"/>
              </a:ext>
            </a:extLst>
          </a:blip>
          <a:srcRect l="42268"/>
          <a:stretch/>
        </p:blipFill>
        <p:spPr>
          <a:xfrm>
            <a:off x="6084168" y="4792457"/>
            <a:ext cx="1977761" cy="1732576"/>
          </a:xfrm>
          <a:prstGeom prst="rect">
            <a:avLst/>
          </a:prstGeom>
        </p:spPr>
      </p:pic>
    </p:spTree>
    <p:extLst>
      <p:ext uri="{BB962C8B-B14F-4D97-AF65-F5344CB8AC3E}">
        <p14:creationId xmlns:p14="http://schemas.microsoft.com/office/powerpoint/2010/main" val="408706436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DInSAR</a:t>
            </a:r>
            <a:r>
              <a:rPr lang="en-US" dirty="0"/>
              <a:t> vs Offset tracking: application to the Northeast Greenland Ice Stream</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885" y="1990006"/>
            <a:ext cx="2776920" cy="397030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3058" y="1990373"/>
            <a:ext cx="2751287" cy="3992063"/>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2598" y="1979067"/>
            <a:ext cx="2735673" cy="3981246"/>
          </a:xfrm>
          <a:prstGeom prst="rect">
            <a:avLst/>
          </a:prstGeom>
        </p:spPr>
      </p:pic>
      <p:sp>
        <p:nvSpPr>
          <p:cNvPr id="10" name="TextBox 9"/>
          <p:cNvSpPr txBox="1"/>
          <p:nvPr/>
        </p:nvSpPr>
        <p:spPr>
          <a:xfrm>
            <a:off x="816535" y="5960313"/>
            <a:ext cx="1894411" cy="276999"/>
          </a:xfrm>
          <a:prstGeom prst="rect">
            <a:avLst/>
          </a:prstGeom>
          <a:noFill/>
        </p:spPr>
        <p:txBody>
          <a:bodyPr wrap="square" rtlCol="0">
            <a:spAutoFit/>
          </a:bodyPr>
          <a:lstStyle/>
          <a:p>
            <a:r>
              <a:rPr lang="en-US" sz="1200" dirty="0"/>
              <a:t>Offset tracking alone</a:t>
            </a:r>
          </a:p>
        </p:txBody>
      </p:sp>
      <p:sp>
        <p:nvSpPr>
          <p:cNvPr id="11" name="TextBox 10"/>
          <p:cNvSpPr txBox="1"/>
          <p:nvPr/>
        </p:nvSpPr>
        <p:spPr>
          <a:xfrm>
            <a:off x="3930797" y="5960313"/>
            <a:ext cx="1523937" cy="276999"/>
          </a:xfrm>
          <a:prstGeom prst="rect">
            <a:avLst/>
          </a:prstGeom>
          <a:noFill/>
        </p:spPr>
        <p:txBody>
          <a:bodyPr wrap="square" rtlCol="0">
            <a:spAutoFit/>
          </a:bodyPr>
          <a:lstStyle/>
          <a:p>
            <a:r>
              <a:rPr lang="en-US" sz="1200" dirty="0" err="1"/>
              <a:t>DInSAR</a:t>
            </a:r>
            <a:r>
              <a:rPr lang="en-US" sz="1200" dirty="0"/>
              <a:t> alone</a:t>
            </a:r>
          </a:p>
        </p:txBody>
      </p:sp>
      <p:sp>
        <p:nvSpPr>
          <p:cNvPr id="12" name="TextBox 11"/>
          <p:cNvSpPr txBox="1"/>
          <p:nvPr/>
        </p:nvSpPr>
        <p:spPr>
          <a:xfrm>
            <a:off x="6424656" y="5960313"/>
            <a:ext cx="2457422" cy="276999"/>
          </a:xfrm>
          <a:prstGeom prst="rect">
            <a:avLst/>
          </a:prstGeom>
          <a:noFill/>
        </p:spPr>
        <p:txBody>
          <a:bodyPr wrap="square" rtlCol="0">
            <a:spAutoFit/>
          </a:bodyPr>
          <a:lstStyle/>
          <a:p>
            <a:r>
              <a:rPr lang="en-US" sz="1200" dirty="0"/>
              <a:t>Offset tracking + </a:t>
            </a:r>
            <a:r>
              <a:rPr lang="en-US" sz="1200" dirty="0" err="1"/>
              <a:t>DInSAR</a:t>
            </a:r>
            <a:endParaRPr lang="en-US" sz="1200" dirty="0"/>
          </a:p>
        </p:txBody>
      </p:sp>
      <p:sp>
        <p:nvSpPr>
          <p:cNvPr id="13" name="Rectangle 12"/>
          <p:cNvSpPr/>
          <p:nvPr/>
        </p:nvSpPr>
        <p:spPr>
          <a:xfrm>
            <a:off x="1014568" y="2444436"/>
            <a:ext cx="151339" cy="1818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4" name="Rectangle 13"/>
          <p:cNvSpPr/>
          <p:nvPr/>
        </p:nvSpPr>
        <p:spPr>
          <a:xfrm>
            <a:off x="3692474" y="2444436"/>
            <a:ext cx="151339" cy="1818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5" name="Rectangle 14"/>
          <p:cNvSpPr/>
          <p:nvPr/>
        </p:nvSpPr>
        <p:spPr>
          <a:xfrm>
            <a:off x="6355365" y="2444437"/>
            <a:ext cx="151339" cy="1818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 name="TextBox 2"/>
          <p:cNvSpPr txBox="1"/>
          <p:nvPr/>
        </p:nvSpPr>
        <p:spPr>
          <a:xfrm>
            <a:off x="38894" y="1655410"/>
            <a:ext cx="2245047" cy="646331"/>
          </a:xfrm>
          <a:prstGeom prst="rect">
            <a:avLst/>
          </a:prstGeom>
          <a:solidFill>
            <a:schemeClr val="bg1"/>
          </a:solidFill>
          <a:ln>
            <a:solidFill>
              <a:schemeClr val="tx1"/>
            </a:solidFill>
          </a:ln>
        </p:spPr>
        <p:txBody>
          <a:bodyPr wrap="square" rtlCol="0">
            <a:spAutoFit/>
          </a:bodyPr>
          <a:lstStyle/>
          <a:p>
            <a:r>
              <a:rPr lang="en-US" sz="900" dirty="0"/>
              <a:t>+ Good coverage of outlet glaciers</a:t>
            </a:r>
          </a:p>
          <a:p>
            <a:pPr marL="128588" indent="-128588">
              <a:buFontTx/>
              <a:buChar char="-"/>
            </a:pPr>
            <a:r>
              <a:rPr lang="en-US" sz="900" dirty="0"/>
              <a:t>Resolution &gt; 250 m</a:t>
            </a:r>
          </a:p>
          <a:p>
            <a:pPr marL="128588" indent="-128588">
              <a:buFontTx/>
              <a:buChar char="-"/>
            </a:pPr>
            <a:r>
              <a:rPr lang="en-US" sz="900" dirty="0"/>
              <a:t>High noise level</a:t>
            </a:r>
          </a:p>
        </p:txBody>
      </p:sp>
      <p:sp>
        <p:nvSpPr>
          <p:cNvPr id="16" name="TextBox 15"/>
          <p:cNvSpPr txBox="1"/>
          <p:nvPr/>
        </p:nvSpPr>
        <p:spPr>
          <a:xfrm>
            <a:off x="2843808" y="1655901"/>
            <a:ext cx="2301914" cy="646331"/>
          </a:xfrm>
          <a:prstGeom prst="rect">
            <a:avLst/>
          </a:prstGeom>
          <a:solidFill>
            <a:schemeClr val="bg1"/>
          </a:solidFill>
          <a:ln>
            <a:solidFill>
              <a:schemeClr val="tx1"/>
            </a:solidFill>
          </a:ln>
        </p:spPr>
        <p:txBody>
          <a:bodyPr wrap="square" rtlCol="0">
            <a:spAutoFit/>
          </a:bodyPr>
          <a:lstStyle/>
          <a:p>
            <a:r>
              <a:rPr lang="en-US" sz="900" dirty="0"/>
              <a:t>-  Poor coverage of outlet glaciers</a:t>
            </a:r>
          </a:p>
          <a:p>
            <a:r>
              <a:rPr lang="en-US" sz="900" dirty="0"/>
              <a:t>+ Resolution  50 m</a:t>
            </a:r>
          </a:p>
          <a:p>
            <a:r>
              <a:rPr lang="en-US" sz="900" dirty="0"/>
              <a:t>+ Low noise level</a:t>
            </a:r>
          </a:p>
        </p:txBody>
      </p:sp>
      <p:sp>
        <p:nvSpPr>
          <p:cNvPr id="4" name="Rectangle 3"/>
          <p:cNvSpPr/>
          <p:nvPr/>
        </p:nvSpPr>
        <p:spPr bwMode="auto">
          <a:xfrm>
            <a:off x="6286544" y="2105422"/>
            <a:ext cx="220160" cy="246795"/>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18" name="Slide Number Placeholder 3"/>
          <p:cNvSpPr>
            <a:spLocks noGrp="1"/>
          </p:cNvSpPr>
          <p:nvPr>
            <p:ph type="sldNum" sz="quarter" idx="12"/>
          </p:nvPr>
        </p:nvSpPr>
        <p:spPr>
          <a:xfrm>
            <a:off x="609600" y="6477000"/>
            <a:ext cx="306000" cy="306000"/>
          </a:xfrm>
        </p:spPr>
        <p:txBody>
          <a:bodyPr/>
          <a:lstStyle/>
          <a:p>
            <a:r>
              <a:rPr lang="da-DK" dirty="0"/>
              <a:t>32</a:t>
            </a:r>
          </a:p>
        </p:txBody>
      </p:sp>
    </p:spTree>
    <p:extLst>
      <p:ext uri="{BB962C8B-B14F-4D97-AF65-F5344CB8AC3E}">
        <p14:creationId xmlns:p14="http://schemas.microsoft.com/office/powerpoint/2010/main" val="52267188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a:xfrm>
            <a:off x="609600" y="1295400"/>
            <a:ext cx="7850832" cy="838200"/>
          </a:xfrm>
        </p:spPr>
        <p:txBody>
          <a:bodyPr/>
          <a:lstStyle/>
          <a:p>
            <a:r>
              <a:rPr lang="da-DK"/>
              <a:t>Extras</a:t>
            </a:r>
            <a:endParaRPr lang="da-DK" dirty="0"/>
          </a:p>
        </p:txBody>
      </p:sp>
    </p:spTree>
    <p:custDataLst>
      <p:tags r:id="rId1"/>
    </p:custDataLst>
    <p:extLst>
      <p:ext uri="{BB962C8B-B14F-4D97-AF65-F5344CB8AC3E}">
        <p14:creationId xmlns:p14="http://schemas.microsoft.com/office/powerpoint/2010/main" val="130037939"/>
      </p:ext>
    </p:extLst>
  </p:cSld>
  <p:clrMapOvr>
    <a:masterClrMapping/>
  </p:clrMapOvr>
  <mc:AlternateContent xmlns:mc="http://schemas.openxmlformats.org/markup-compatibility/2006" xmlns:p14="http://schemas.microsoft.com/office/powerpoint/2010/main">
    <mc:Choice Requires="p14">
      <p:transition spd="slow" p14:dur="2000" advTm="10636"/>
    </mc:Choice>
    <mc:Fallback xmlns="">
      <p:transition spd="slow" advTm="10636"/>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3872"/>
            <a:ext cx="7772400" cy="580831"/>
          </a:xfrm>
        </p:spPr>
        <p:txBody>
          <a:bodyPr/>
          <a:lstStyle/>
          <a:p>
            <a:r>
              <a:rPr lang="en-US" dirty="0"/>
              <a:t>Geometric decorrelation</a:t>
            </a:r>
          </a:p>
        </p:txBody>
      </p:sp>
      <p:sp>
        <p:nvSpPr>
          <p:cNvPr id="4" name="Slide Number Placeholder 3"/>
          <p:cNvSpPr>
            <a:spLocks noGrp="1"/>
          </p:cNvSpPr>
          <p:nvPr>
            <p:ph type="sldNum" sz="quarter" idx="12"/>
          </p:nvPr>
        </p:nvSpPr>
        <p:spPr>
          <a:xfrm>
            <a:off x="480388" y="6433722"/>
            <a:ext cx="306000" cy="306000"/>
          </a:xfrm>
        </p:spPr>
        <p:txBody>
          <a:bodyPr/>
          <a:lstStyle/>
          <a:p>
            <a:fld id="{103EA872-A674-449B-A120-B97244F8E91D}" type="slidenum">
              <a:rPr lang="da-DK" smtClean="0"/>
              <a:pPr/>
              <a:t>72</a:t>
            </a:fld>
            <a:endParaRPr lang="da-DK" dirty="0"/>
          </a:p>
        </p:txBody>
      </p:sp>
      <p:sp>
        <p:nvSpPr>
          <p:cNvPr id="3" name="Rectangle 2"/>
          <p:cNvSpPr/>
          <p:nvPr/>
        </p:nvSpPr>
        <p:spPr>
          <a:xfrm>
            <a:off x="389314" y="1268760"/>
            <a:ext cx="4687685" cy="646331"/>
          </a:xfrm>
          <a:prstGeom prst="rect">
            <a:avLst/>
          </a:prstGeom>
        </p:spPr>
        <p:txBody>
          <a:bodyPr wrap="square">
            <a:spAutoFit/>
          </a:bodyPr>
          <a:lstStyle/>
          <a:p>
            <a:r>
              <a:rPr lang="en-US" sz="1800" dirty="0"/>
              <a:t>A critical normal baseline value exists which yields complete decorrelation</a:t>
            </a:r>
          </a:p>
        </p:txBody>
      </p:sp>
      <p:sp>
        <p:nvSpPr>
          <p:cNvPr id="6" name="Rectangle 5"/>
          <p:cNvSpPr/>
          <p:nvPr/>
        </p:nvSpPr>
        <p:spPr>
          <a:xfrm>
            <a:off x="423302" y="2949982"/>
            <a:ext cx="1897186" cy="276999"/>
          </a:xfrm>
          <a:prstGeom prst="rect">
            <a:avLst/>
          </a:prstGeom>
        </p:spPr>
        <p:txBody>
          <a:bodyPr wrap="none">
            <a:spAutoFit/>
          </a:bodyPr>
          <a:lstStyle/>
          <a:p>
            <a:r>
              <a:rPr lang="en-US" sz="1200" dirty="0"/>
              <a:t>Slant range resolution</a:t>
            </a:r>
          </a:p>
        </p:txBody>
      </p:sp>
      <p:sp>
        <p:nvSpPr>
          <p:cNvPr id="32" name="Rectangle 31"/>
          <p:cNvSpPr/>
          <p:nvPr/>
        </p:nvSpPr>
        <p:spPr>
          <a:xfrm>
            <a:off x="7429931" y="6128336"/>
            <a:ext cx="1302161" cy="461665"/>
          </a:xfrm>
          <a:prstGeom prst="rect">
            <a:avLst/>
          </a:prstGeom>
        </p:spPr>
        <p:txBody>
          <a:bodyPr wrap="square">
            <a:spAutoFit/>
          </a:bodyPr>
          <a:lstStyle/>
          <a:p>
            <a:r>
              <a:rPr lang="en-US" sz="1200" dirty="0"/>
              <a:t>Terrain slope towards radar</a:t>
            </a:r>
          </a:p>
        </p:txBody>
      </p:sp>
      <p:sp>
        <p:nvSpPr>
          <p:cNvPr id="34" name="Rectangle 33"/>
          <p:cNvSpPr/>
          <p:nvPr/>
        </p:nvSpPr>
        <p:spPr>
          <a:xfrm>
            <a:off x="207917" y="4214777"/>
            <a:ext cx="5694513" cy="1892826"/>
          </a:xfrm>
          <a:prstGeom prst="rect">
            <a:avLst/>
          </a:prstGeom>
        </p:spPr>
        <p:txBody>
          <a:bodyPr wrap="square">
            <a:spAutoFit/>
          </a:bodyPr>
          <a:lstStyle/>
          <a:p>
            <a:pPr marL="285750" indent="-285750">
              <a:buFont typeface="Arial" panose="020B0604020202020204" pitchFamily="34" charset="0"/>
              <a:buChar char="•"/>
            </a:pPr>
            <a:r>
              <a:rPr lang="en-US" sz="1800" dirty="0"/>
              <a:t>For slopes close to the SAR look angle, even a small </a:t>
            </a:r>
            <a:r>
              <a:rPr lang="en-US" sz="1800" dirty="0" err="1"/>
              <a:t>B</a:t>
            </a:r>
            <a:r>
              <a:rPr lang="en-US" sz="1800" baseline="-25000" dirty="0" err="1"/>
              <a:t>n</a:t>
            </a:r>
            <a:r>
              <a:rPr lang="en-US" sz="1800" dirty="0"/>
              <a:t> can lead to complete decorrelation</a:t>
            </a:r>
          </a:p>
          <a:p>
            <a:pPr marL="285750" indent="-285750">
              <a:buFont typeface="Arial" panose="020B0604020202020204" pitchFamily="34" charset="0"/>
              <a:buChar char="•"/>
            </a:pPr>
            <a:r>
              <a:rPr lang="en-US" sz="1800" dirty="0"/>
              <a:t>For </a:t>
            </a:r>
            <a:r>
              <a:rPr lang="en-US" sz="1800" dirty="0" err="1"/>
              <a:t>B</a:t>
            </a:r>
            <a:r>
              <a:rPr lang="en-US" sz="1800" baseline="-25000" dirty="0" err="1"/>
              <a:t>n</a:t>
            </a:r>
            <a:r>
              <a:rPr lang="en-US" sz="1800" baseline="-25000" dirty="0"/>
              <a:t> </a:t>
            </a:r>
            <a:r>
              <a:rPr lang="en-US" sz="1800" dirty="0"/>
              <a:t>&lt; </a:t>
            </a:r>
            <a:r>
              <a:rPr lang="en-US" sz="1800" dirty="0" err="1"/>
              <a:t>B</a:t>
            </a:r>
            <a:r>
              <a:rPr lang="en-US" sz="1800" baseline="-25000" dirty="0" err="1"/>
              <a:t>n,crit</a:t>
            </a:r>
            <a:r>
              <a:rPr lang="en-US" sz="1800" baseline="-25000" dirty="0"/>
              <a:t> </a:t>
            </a:r>
            <a:r>
              <a:rPr lang="en-US" sz="1800" dirty="0"/>
              <a:t>geometric decorrelation can be avoided (at the expense of resolution) during </a:t>
            </a:r>
            <a:r>
              <a:rPr lang="en-US" sz="1800" dirty="0" err="1"/>
              <a:t>InSAR</a:t>
            </a:r>
            <a:r>
              <a:rPr lang="en-US" sz="1800" dirty="0"/>
              <a:t> processing (using “range spectral shift” and “azimuth common-band” filtering).</a:t>
            </a:r>
          </a:p>
        </p:txBody>
      </p:sp>
      <p:grpSp>
        <p:nvGrpSpPr>
          <p:cNvPr id="48" name="Group 47"/>
          <p:cNvGrpSpPr/>
          <p:nvPr/>
        </p:nvGrpSpPr>
        <p:grpSpPr>
          <a:xfrm>
            <a:off x="6084168" y="4081879"/>
            <a:ext cx="2046055" cy="2116440"/>
            <a:chOff x="114728" y="4725144"/>
            <a:chExt cx="1744347" cy="1772181"/>
          </a:xfrm>
        </p:grpSpPr>
        <p:sp>
          <p:nvSpPr>
            <p:cNvPr id="41" name="Arc 40"/>
            <p:cNvSpPr/>
            <p:nvPr/>
          </p:nvSpPr>
          <p:spPr>
            <a:xfrm rot="7375901">
              <a:off x="95790" y="4772960"/>
              <a:ext cx="572989" cy="535113"/>
            </a:xfrm>
            <a:prstGeom prst="arc">
              <a:avLst>
                <a:gd name="adj1" fmla="val 16734746"/>
                <a:gd name="adj2" fmla="val 20405730"/>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7" name="Group 46"/>
            <p:cNvGrpSpPr/>
            <p:nvPr/>
          </p:nvGrpSpPr>
          <p:grpSpPr>
            <a:xfrm>
              <a:off x="292160" y="4725144"/>
              <a:ext cx="1566915" cy="1772181"/>
              <a:chOff x="292160" y="4725144"/>
              <a:chExt cx="1566915" cy="1772181"/>
            </a:xfrm>
          </p:grpSpPr>
          <p:cxnSp>
            <p:nvCxnSpPr>
              <p:cNvPr id="8" name="Straight Connector 7"/>
              <p:cNvCxnSpPr/>
              <p:nvPr/>
            </p:nvCxnSpPr>
            <p:spPr bwMode="auto">
              <a:xfrm flipV="1">
                <a:off x="323528" y="5949280"/>
                <a:ext cx="1525387" cy="32586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Straight Connector 35"/>
              <p:cNvCxnSpPr/>
              <p:nvPr/>
            </p:nvCxnSpPr>
            <p:spPr bwMode="auto">
              <a:xfrm>
                <a:off x="323528" y="6275147"/>
                <a:ext cx="1525387" cy="0"/>
              </a:xfrm>
              <a:prstGeom prst="line">
                <a:avLst/>
              </a:prstGeom>
              <a:solidFill>
                <a:schemeClr val="accent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Straight Connector 36"/>
              <p:cNvCxnSpPr/>
              <p:nvPr/>
            </p:nvCxnSpPr>
            <p:spPr bwMode="auto">
              <a:xfrm flipH="1" flipV="1">
                <a:off x="1086221" y="5037611"/>
                <a:ext cx="175826" cy="1035685"/>
              </a:xfrm>
              <a:prstGeom prst="line">
                <a:avLst/>
              </a:prstGeom>
              <a:solidFill>
                <a:schemeClr val="accent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 name="Straight Connector 37"/>
              <p:cNvCxnSpPr/>
              <p:nvPr/>
            </p:nvCxnSpPr>
            <p:spPr bwMode="auto">
              <a:xfrm flipH="1" flipV="1">
                <a:off x="323528" y="4887961"/>
                <a:ext cx="938519" cy="1185334"/>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Straight Connector 38"/>
              <p:cNvCxnSpPr/>
              <p:nvPr/>
            </p:nvCxnSpPr>
            <p:spPr bwMode="auto">
              <a:xfrm flipV="1">
                <a:off x="323528" y="4725144"/>
                <a:ext cx="0" cy="963871"/>
              </a:xfrm>
              <a:prstGeom prst="line">
                <a:avLst/>
              </a:prstGeom>
              <a:solidFill>
                <a:schemeClr val="accent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0" name="Arc 39"/>
              <p:cNvSpPr/>
              <p:nvPr/>
            </p:nvSpPr>
            <p:spPr>
              <a:xfrm rot="17893607">
                <a:off x="848546" y="5537696"/>
                <a:ext cx="572989" cy="535113"/>
              </a:xfrm>
              <a:prstGeom prst="arc">
                <a:avLst>
                  <a:gd name="adj1" fmla="val 16734746"/>
                  <a:gd name="adj2" fmla="val 20405730"/>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Arc 41"/>
              <p:cNvSpPr/>
              <p:nvPr/>
            </p:nvSpPr>
            <p:spPr>
              <a:xfrm rot="1902386">
                <a:off x="1054897" y="5962212"/>
                <a:ext cx="572989" cy="535113"/>
              </a:xfrm>
              <a:prstGeom prst="arc">
                <a:avLst>
                  <a:gd name="adj1" fmla="val 16734746"/>
                  <a:gd name="adj2" fmla="val 20405730"/>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aphicFrame>
            <p:nvGraphicFramePr>
              <p:cNvPr id="17" name="Object 16"/>
              <p:cNvGraphicFramePr>
                <a:graphicFrameLocks noChangeAspect="1"/>
              </p:cNvGraphicFramePr>
              <p:nvPr>
                <p:extLst/>
              </p:nvPr>
            </p:nvGraphicFramePr>
            <p:xfrm>
              <a:off x="354584" y="5337114"/>
              <a:ext cx="348381" cy="285039"/>
            </p:xfrm>
            <a:graphic>
              <a:graphicData uri="http://schemas.openxmlformats.org/presentationml/2006/ole">
                <mc:AlternateContent xmlns:mc="http://schemas.openxmlformats.org/markup-compatibility/2006">
                  <mc:Choice xmlns:v="urn:schemas-microsoft-com:vml" Requires="v">
                    <p:oleObj spid="_x0000_s34830" name="Equation" r:id="rId4" imgW="279360" imgH="228600" progId="Equation.3">
                      <p:embed/>
                    </p:oleObj>
                  </mc:Choice>
                  <mc:Fallback>
                    <p:oleObj name="Equation" r:id="rId4" imgW="279360" imgH="228600" progId="Equation.3">
                      <p:embed/>
                      <p:pic>
                        <p:nvPicPr>
                          <p:cNvPr id="17" name="Object 16"/>
                          <p:cNvPicPr/>
                          <p:nvPr/>
                        </p:nvPicPr>
                        <p:blipFill>
                          <a:blip r:embed="rId5"/>
                          <a:stretch>
                            <a:fillRect/>
                          </a:stretch>
                        </p:blipFill>
                        <p:spPr>
                          <a:xfrm>
                            <a:off x="354584" y="5337114"/>
                            <a:ext cx="348381" cy="285039"/>
                          </a:xfrm>
                          <a:prstGeom prst="rect">
                            <a:avLst/>
                          </a:prstGeom>
                        </p:spPr>
                      </p:pic>
                    </p:oleObj>
                  </mc:Fallback>
                </mc:AlternateContent>
              </a:graphicData>
            </a:graphic>
          </p:graphicFrame>
          <p:graphicFrame>
            <p:nvGraphicFramePr>
              <p:cNvPr id="43" name="Object 42"/>
              <p:cNvGraphicFramePr>
                <a:graphicFrameLocks noChangeAspect="1"/>
              </p:cNvGraphicFramePr>
              <p:nvPr>
                <p:extLst/>
              </p:nvPr>
            </p:nvGraphicFramePr>
            <p:xfrm>
              <a:off x="803275" y="5233988"/>
              <a:ext cx="284163" cy="285750"/>
            </p:xfrm>
            <a:graphic>
              <a:graphicData uri="http://schemas.openxmlformats.org/presentationml/2006/ole">
                <mc:AlternateContent xmlns:mc="http://schemas.openxmlformats.org/markup-compatibility/2006">
                  <mc:Choice xmlns:v="urn:schemas-microsoft-com:vml" Requires="v">
                    <p:oleObj spid="_x0000_s34831" name="Microsoft Equation 3.0" r:id="rId6" imgW="228600" imgH="228600" progId="Equation.3">
                      <p:embed/>
                    </p:oleObj>
                  </mc:Choice>
                  <mc:Fallback>
                    <p:oleObj name="Microsoft Equation 3.0" r:id="rId6" imgW="228600" imgH="228600" progId="Equation.3">
                      <p:embed/>
                      <p:pic>
                        <p:nvPicPr>
                          <p:cNvPr id="43" name="Object 42"/>
                          <p:cNvPicPr/>
                          <p:nvPr/>
                        </p:nvPicPr>
                        <p:blipFill>
                          <a:blip r:embed="rId7"/>
                          <a:stretch>
                            <a:fillRect/>
                          </a:stretch>
                        </p:blipFill>
                        <p:spPr>
                          <a:xfrm>
                            <a:off x="803275" y="5233988"/>
                            <a:ext cx="284163" cy="285750"/>
                          </a:xfrm>
                          <a:prstGeom prst="rect">
                            <a:avLst/>
                          </a:prstGeom>
                        </p:spPr>
                      </p:pic>
                    </p:oleObj>
                  </mc:Fallback>
                </mc:AlternateContent>
              </a:graphicData>
            </a:graphic>
          </p:graphicFrame>
          <p:graphicFrame>
            <p:nvGraphicFramePr>
              <p:cNvPr id="44" name="Object 43"/>
              <p:cNvGraphicFramePr>
                <a:graphicFrameLocks noChangeAspect="1"/>
              </p:cNvGraphicFramePr>
              <p:nvPr>
                <p:extLst/>
              </p:nvPr>
            </p:nvGraphicFramePr>
            <p:xfrm>
              <a:off x="1666057" y="6004429"/>
              <a:ext cx="193018" cy="245659"/>
            </p:xfrm>
            <a:graphic>
              <a:graphicData uri="http://schemas.openxmlformats.org/presentationml/2006/ole">
                <mc:AlternateContent xmlns:mc="http://schemas.openxmlformats.org/markup-compatibility/2006">
                  <mc:Choice xmlns:v="urn:schemas-microsoft-com:vml" Requires="v">
                    <p:oleObj spid="_x0000_s34832" name="Equation" r:id="rId8" imgW="139680" imgH="177480" progId="Equation.3">
                      <p:embed/>
                    </p:oleObj>
                  </mc:Choice>
                  <mc:Fallback>
                    <p:oleObj name="Equation" r:id="rId8" imgW="139680" imgH="177480" progId="Equation.3">
                      <p:embed/>
                      <p:pic>
                        <p:nvPicPr>
                          <p:cNvPr id="44" name="Object 43"/>
                          <p:cNvPicPr/>
                          <p:nvPr/>
                        </p:nvPicPr>
                        <p:blipFill>
                          <a:blip r:embed="rId9"/>
                          <a:stretch>
                            <a:fillRect/>
                          </a:stretch>
                        </p:blipFill>
                        <p:spPr>
                          <a:xfrm>
                            <a:off x="1666057" y="6004429"/>
                            <a:ext cx="193018" cy="245659"/>
                          </a:xfrm>
                          <a:prstGeom prst="rect">
                            <a:avLst/>
                          </a:prstGeom>
                        </p:spPr>
                      </p:pic>
                    </p:oleObj>
                  </mc:Fallback>
                </mc:AlternateContent>
              </a:graphicData>
            </a:graphic>
          </p:graphicFrame>
          <p:sp>
            <p:nvSpPr>
              <p:cNvPr id="45" name="Oval 44"/>
              <p:cNvSpPr/>
              <p:nvPr/>
            </p:nvSpPr>
            <p:spPr bwMode="auto">
              <a:xfrm>
                <a:off x="292160" y="4836425"/>
                <a:ext cx="67885" cy="76032"/>
              </a:xfrm>
              <a:prstGeom prst="ellipse">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grpSp>
      </p:grpSp>
      <p:cxnSp>
        <p:nvCxnSpPr>
          <p:cNvPr id="50" name="Straight Arrow Connector 49"/>
          <p:cNvCxnSpPr/>
          <p:nvPr/>
        </p:nvCxnSpPr>
        <p:spPr bwMode="auto">
          <a:xfrm flipH="1">
            <a:off x="1371895" y="2794357"/>
            <a:ext cx="97540" cy="229181"/>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 name="Straight Arrow Connector 51"/>
          <p:cNvCxnSpPr/>
          <p:nvPr/>
        </p:nvCxnSpPr>
        <p:spPr bwMode="auto">
          <a:xfrm>
            <a:off x="8017021" y="5878787"/>
            <a:ext cx="0" cy="267736"/>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28" name="Rectangle 27"/>
              <p:cNvSpPr/>
              <p:nvPr/>
            </p:nvSpPr>
            <p:spPr>
              <a:xfrm>
                <a:off x="352718" y="2262224"/>
                <a:ext cx="5174622" cy="560859"/>
              </a:xfrm>
              <a:prstGeom prst="rect">
                <a:avLst/>
              </a:prstGeom>
            </p:spPr>
            <p:txBody>
              <a:bodyPr wrap="none">
                <a:spAutoFit/>
              </a:bodyPr>
              <a:lstStyle/>
              <a:p>
                <a14:m>
                  <m:oMath xmlns:m="http://schemas.openxmlformats.org/officeDocument/2006/math">
                    <m:sSub>
                      <m:sSubPr>
                        <m:ctrlPr>
                          <a:rPr lang="en-US" sz="1800" i="1" smtClean="0">
                            <a:latin typeface="Cambria Math" panose="02040503050406030204" pitchFamily="18" charset="0"/>
                          </a:rPr>
                        </m:ctrlPr>
                      </m:sSubPr>
                      <m:e>
                        <m:r>
                          <a:rPr lang="en-US" sz="1800" b="0" i="1" smtClean="0">
                            <a:latin typeface="Cambria Math" panose="02040503050406030204" pitchFamily="18" charset="0"/>
                          </a:rPr>
                          <m:t>𝐵</m:t>
                        </m:r>
                      </m:e>
                      <m:sub>
                        <m:r>
                          <a:rPr lang="en-US" sz="1800" b="0" i="1" smtClean="0">
                            <a:latin typeface="Cambria Math" panose="02040503050406030204" pitchFamily="18" charset="0"/>
                          </a:rPr>
                          <m:t>𝑛</m:t>
                        </m:r>
                        <m:r>
                          <a:rPr lang="en-US" sz="1800" b="0" i="1" smtClean="0">
                            <a:latin typeface="Cambria Math" panose="02040503050406030204" pitchFamily="18" charset="0"/>
                          </a:rPr>
                          <m:t>,</m:t>
                        </m:r>
                        <m:r>
                          <a:rPr lang="en-US" sz="1800" b="0" i="1" smtClean="0">
                            <a:latin typeface="Cambria Math" panose="02040503050406030204" pitchFamily="18" charset="0"/>
                          </a:rPr>
                          <m:t>𝑐𝑟𝑖𝑡</m:t>
                        </m:r>
                      </m:sub>
                    </m:sSub>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r>
                          <m:rPr>
                            <m:sty m:val="p"/>
                          </m:rPr>
                          <a:rPr lang="el-GR" sz="1800" b="0" i="1" smtClean="0">
                            <a:latin typeface="Cambria Math" panose="02040503050406030204" pitchFamily="18" charset="0"/>
                          </a:rPr>
                          <m:t>λ</m:t>
                        </m:r>
                      </m:num>
                      <m:den>
                        <m:sSub>
                          <m:sSubPr>
                            <m:ctrlPr>
                              <a:rPr lang="en-US" sz="1800" b="0" i="1" smtClean="0">
                                <a:latin typeface="Cambria Math" panose="02040503050406030204" pitchFamily="18" charset="0"/>
                                <a:ea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2</m:t>
                            </m:r>
                            <m:r>
                              <a:rPr lang="en-US" sz="1800" i="1" smtClean="0">
                                <a:latin typeface="Cambria Math" panose="02040503050406030204" pitchFamily="18" charset="0"/>
                                <a:ea typeface="Cambria Math" panose="02040503050406030204" pitchFamily="18" charset="0"/>
                              </a:rPr>
                              <m:t>∆</m:t>
                            </m:r>
                          </m:e>
                          <m:sub>
                            <m:r>
                              <a:rPr lang="en-US" sz="1800" i="1" smtClean="0">
                                <a:latin typeface="Cambria Math" panose="02040503050406030204" pitchFamily="18" charset="0"/>
                                <a:ea typeface="Cambria Math" panose="02040503050406030204" pitchFamily="18" charset="0"/>
                              </a:rPr>
                              <m:t>𝜌</m:t>
                            </m:r>
                          </m:sub>
                        </m:sSub>
                      </m:den>
                    </m:f>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𝑅</m:t>
                        </m:r>
                      </m:e>
                      <m:sub>
                        <m:r>
                          <a:rPr lang="en-US" sz="1800" b="0" i="1" smtClean="0">
                            <a:latin typeface="Cambria Math" panose="02040503050406030204" pitchFamily="18" charset="0"/>
                          </a:rPr>
                          <m:t>0</m:t>
                        </m:r>
                      </m:sub>
                    </m:sSub>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rPr>
                      <m:t>𝑡𝑎𝑛</m:t>
                    </m:r>
                    <m:d>
                      <m:dPr>
                        <m:ctrlPr>
                          <a:rPr lang="en-US" sz="1800" b="0" i="1" smtClean="0">
                            <a:latin typeface="Cambria Math" panose="02040503050406030204" pitchFamily="18" charset="0"/>
                          </a:rPr>
                        </m:ctrlPr>
                      </m:dPr>
                      <m:e>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𝜃</m:t>
                            </m:r>
                          </m:e>
                          <m:sub>
                            <m:r>
                              <a:rPr lang="en-US" sz="1800" b="0" i="1" smtClean="0">
                                <a:latin typeface="Cambria Math" panose="02040503050406030204" pitchFamily="18" charset="0"/>
                              </a:rPr>
                              <m:t>𝑙𝑜𝑜𝑘</m:t>
                            </m:r>
                          </m:sub>
                        </m:sSub>
                        <m:r>
                          <a:rPr lang="en-US" sz="1800" b="0" i="1" smtClean="0">
                            <a:latin typeface="Cambria Math" panose="02040503050406030204" pitchFamily="18" charset="0"/>
                          </a:rPr>
                          <m:t>−</m:t>
                        </m:r>
                        <m:r>
                          <a:rPr lang="en-US" sz="1800" b="0" i="1" smtClean="0">
                            <a:latin typeface="Cambria Math" panose="02040503050406030204" pitchFamily="18" charset="0"/>
                          </a:rPr>
                          <m:t>𝑆</m:t>
                        </m:r>
                      </m:e>
                    </m:d>
                  </m:oMath>
                </a14:m>
                <a:r>
                  <a:rPr lang="en-US" sz="1800" dirty="0"/>
                  <a:t>=</a:t>
                </a:r>
                <a14:m>
                  <m:oMath xmlns:m="http://schemas.openxmlformats.org/officeDocument/2006/math">
                    <m:f>
                      <m:fPr>
                        <m:ctrlPr>
                          <a:rPr lang="en-US" sz="1800" i="1">
                            <a:latin typeface="Cambria Math" panose="02040503050406030204" pitchFamily="18" charset="0"/>
                          </a:rPr>
                        </m:ctrlPr>
                      </m:fPr>
                      <m:num>
                        <m:r>
                          <m:rPr>
                            <m:sty m:val="p"/>
                          </m:rPr>
                          <a:rPr lang="el-GR" sz="1800" i="1">
                            <a:latin typeface="Cambria Math" panose="02040503050406030204" pitchFamily="18" charset="0"/>
                          </a:rPr>
                          <m:t>λ</m:t>
                        </m:r>
                      </m:num>
                      <m:den>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2</m:t>
                            </m:r>
                            <m:r>
                              <a:rPr lang="en-US" sz="1800" i="1" smtClean="0">
                                <a:latin typeface="Cambria Math" panose="02040503050406030204" pitchFamily="18" charset="0"/>
                                <a:ea typeface="Cambria Math" panose="02040503050406030204" pitchFamily="18" charset="0"/>
                              </a:rPr>
                              <m:t>∆</m:t>
                            </m:r>
                          </m:e>
                          <m:sub>
                            <m:r>
                              <a:rPr lang="en-US" sz="1800" i="1" smtClean="0">
                                <a:latin typeface="Cambria Math" panose="02040503050406030204" pitchFamily="18" charset="0"/>
                                <a:ea typeface="Cambria Math" panose="02040503050406030204" pitchFamily="18" charset="0"/>
                              </a:rPr>
                              <m:t>𝜌</m:t>
                            </m:r>
                          </m:sub>
                        </m:sSub>
                      </m:den>
                    </m:f>
                    <m:sSub>
                      <m:sSubPr>
                        <m:ctrlPr>
                          <a:rPr lang="en-US" sz="1800" i="1">
                            <a:latin typeface="Cambria Math" panose="02040503050406030204" pitchFamily="18" charset="0"/>
                          </a:rPr>
                        </m:ctrlPr>
                      </m:sSubPr>
                      <m:e>
                        <m:r>
                          <a:rPr lang="en-US" sz="1800" i="1">
                            <a:latin typeface="Cambria Math" panose="02040503050406030204" pitchFamily="18" charset="0"/>
                          </a:rPr>
                          <m:t>𝑅</m:t>
                        </m:r>
                      </m:e>
                      <m:sub>
                        <m:r>
                          <a:rPr lang="en-US" sz="1800" i="1">
                            <a:latin typeface="Cambria Math" panose="02040503050406030204" pitchFamily="18" charset="0"/>
                          </a:rPr>
                          <m:t>0</m:t>
                        </m:r>
                      </m:sub>
                    </m:sSub>
                    <m:r>
                      <a:rPr lang="en-US" sz="1800" i="1">
                        <a:latin typeface="Cambria Math" panose="02040503050406030204" pitchFamily="18" charset="0"/>
                        <a:ea typeface="Cambria Math" panose="02040503050406030204" pitchFamily="18" charset="0"/>
                      </a:rPr>
                      <m:t>∙</m:t>
                    </m:r>
                    <m:r>
                      <a:rPr lang="en-US" sz="1800" i="1">
                        <a:latin typeface="Cambria Math" panose="02040503050406030204" pitchFamily="18" charset="0"/>
                      </a:rPr>
                      <m:t>𝑡𝑎𝑛</m:t>
                    </m:r>
                    <m:d>
                      <m:dPr>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𝜃</m:t>
                            </m:r>
                          </m:e>
                          <m:sub>
                            <m:r>
                              <a:rPr lang="en-US" sz="1800" b="0" i="1" smtClean="0">
                                <a:latin typeface="Cambria Math" panose="02040503050406030204" pitchFamily="18" charset="0"/>
                              </a:rPr>
                              <m:t>𝑖𝑛𝑐</m:t>
                            </m:r>
                          </m:sub>
                        </m:sSub>
                      </m:e>
                    </m:d>
                  </m:oMath>
                </a14:m>
                <a:endParaRPr lang="en-US" sz="1800" dirty="0"/>
              </a:p>
            </p:txBody>
          </p:sp>
        </mc:Choice>
        <mc:Fallback xmlns="">
          <p:sp>
            <p:nvSpPr>
              <p:cNvPr id="28" name="Rectangle 27"/>
              <p:cNvSpPr>
                <a:spLocks noRot="1" noChangeAspect="1" noMove="1" noResize="1" noEditPoints="1" noAdjustHandles="1" noChangeArrowheads="1" noChangeShapeType="1" noTextEdit="1"/>
              </p:cNvSpPr>
              <p:nvPr/>
            </p:nvSpPr>
            <p:spPr>
              <a:xfrm>
                <a:off x="352718" y="2262224"/>
                <a:ext cx="5174622" cy="560859"/>
              </a:xfrm>
              <a:prstGeom prst="rect">
                <a:avLst/>
              </a:prstGeom>
              <a:blipFill rotWithShape="0">
                <a:blip r:embed="rId10"/>
                <a:stretch>
                  <a:fillRect b="-2174"/>
                </a:stretch>
              </a:blipFill>
            </p:spPr>
            <p:txBody>
              <a:bodyPr/>
              <a:lstStyle/>
              <a:p>
                <a:r>
                  <a:rPr lang="en-US">
                    <a:noFill/>
                  </a:rPr>
                  <a:t> </a:t>
                </a:r>
              </a:p>
            </p:txBody>
          </p:sp>
        </mc:Fallback>
      </mc:AlternateContent>
      <p:sp>
        <p:nvSpPr>
          <p:cNvPr id="30" name="Rectangle 29"/>
          <p:cNvSpPr/>
          <p:nvPr/>
        </p:nvSpPr>
        <p:spPr>
          <a:xfrm>
            <a:off x="6879507" y="3911288"/>
            <a:ext cx="1824538" cy="276999"/>
          </a:xfrm>
          <a:prstGeom prst="rect">
            <a:avLst/>
          </a:prstGeom>
        </p:spPr>
        <p:txBody>
          <a:bodyPr wrap="none">
            <a:spAutoFit/>
          </a:bodyPr>
          <a:lstStyle/>
          <a:p>
            <a:r>
              <a:rPr lang="en-US" sz="1200" dirty="0"/>
              <a:t>Local incidence angle</a:t>
            </a:r>
          </a:p>
        </p:txBody>
      </p:sp>
      <p:sp>
        <p:nvSpPr>
          <p:cNvPr id="9" name="Freeform 8"/>
          <p:cNvSpPr/>
          <p:nvPr/>
        </p:nvSpPr>
        <p:spPr bwMode="auto">
          <a:xfrm>
            <a:off x="6862622" y="4144367"/>
            <a:ext cx="104229" cy="509286"/>
          </a:xfrm>
          <a:custGeom>
            <a:avLst/>
            <a:gdLst>
              <a:gd name="connsiteX0" fmla="*/ 92654 w 104229"/>
              <a:gd name="connsiteY0" fmla="*/ 0 h 509286"/>
              <a:gd name="connsiteX1" fmla="*/ 57 w 104229"/>
              <a:gd name="connsiteY1" fmla="*/ 358815 h 509286"/>
              <a:gd name="connsiteX2" fmla="*/ 104229 w 104229"/>
              <a:gd name="connsiteY2" fmla="*/ 509286 h 509286"/>
            </a:gdLst>
            <a:ahLst/>
            <a:cxnLst>
              <a:cxn ang="0">
                <a:pos x="connsiteX0" y="connsiteY0"/>
              </a:cxn>
              <a:cxn ang="0">
                <a:pos x="connsiteX1" y="connsiteY1"/>
              </a:cxn>
              <a:cxn ang="0">
                <a:pos x="connsiteX2" y="connsiteY2"/>
              </a:cxn>
            </a:cxnLst>
            <a:rect l="l" t="t" r="r" b="b"/>
            <a:pathLst>
              <a:path w="104229" h="509286">
                <a:moveTo>
                  <a:pt x="92654" y="0"/>
                </a:moveTo>
                <a:cubicBezTo>
                  <a:pt x="45391" y="136967"/>
                  <a:pt x="-1872" y="273934"/>
                  <a:pt x="57" y="358815"/>
                </a:cubicBezTo>
                <a:cubicBezTo>
                  <a:pt x="1986" y="443696"/>
                  <a:pt x="53107" y="476491"/>
                  <a:pt x="104229" y="509286"/>
                </a:cubicBezTo>
              </a:path>
            </a:pathLst>
          </a:custGeom>
          <a:noFill/>
          <a:ln w="952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33" name="Rectangle 32"/>
          <p:cNvSpPr/>
          <p:nvPr/>
        </p:nvSpPr>
        <p:spPr>
          <a:xfrm>
            <a:off x="5735010" y="3956403"/>
            <a:ext cx="636906" cy="276999"/>
          </a:xfrm>
          <a:prstGeom prst="rect">
            <a:avLst/>
          </a:prstGeom>
        </p:spPr>
        <p:txBody>
          <a:bodyPr wrap="none">
            <a:spAutoFit/>
          </a:bodyPr>
          <a:lstStyle/>
          <a:p>
            <a:r>
              <a:rPr lang="en-US" sz="1200" dirty="0"/>
              <a:t>Radar</a:t>
            </a:r>
          </a:p>
        </p:txBody>
      </p:sp>
      <mc:AlternateContent xmlns:mc="http://schemas.openxmlformats.org/markup-compatibility/2006" xmlns:a14="http://schemas.microsoft.com/office/drawing/2010/main">
        <mc:Choice Requires="a14">
          <p:sp>
            <p:nvSpPr>
              <p:cNvPr id="35" name="Rectangle 34"/>
              <p:cNvSpPr/>
              <p:nvPr/>
            </p:nvSpPr>
            <p:spPr>
              <a:xfrm>
                <a:off x="2615081" y="3145798"/>
                <a:ext cx="2153475" cy="678904"/>
              </a:xfrm>
              <a:prstGeom prst="rect">
                <a:avLst/>
              </a:prstGeom>
              <a:ln>
                <a:solidFill>
                  <a:schemeClr val="tx1"/>
                </a:solidFill>
              </a:ln>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800" i="1" smtClean="0">
                              <a:latin typeface="Cambria Math" panose="02040503050406030204" pitchFamily="18" charset="0"/>
                            </a:rPr>
                          </m:ctrlPr>
                        </m:sSubPr>
                        <m:e>
                          <m:r>
                            <a:rPr lang="en-US" sz="1800" i="1" smtClean="0">
                              <a:latin typeface="Cambria Math" panose="02040503050406030204" pitchFamily="18" charset="0"/>
                              <a:ea typeface="Cambria Math" panose="02040503050406030204" pitchFamily="18" charset="0"/>
                            </a:rPr>
                            <m:t>𝛾</m:t>
                          </m:r>
                        </m:e>
                        <m:sub>
                          <m:r>
                            <a:rPr lang="en-US" sz="1800" b="0" i="1" smtClean="0">
                              <a:latin typeface="Cambria Math" panose="02040503050406030204" pitchFamily="18" charset="0"/>
                            </a:rPr>
                            <m:t>𝑔𝑒𝑜𝑚</m:t>
                          </m:r>
                        </m:sub>
                      </m:sSub>
                      <m:r>
                        <a:rPr lang="en-US" sz="1800" b="0" i="1" smtClean="0">
                          <a:latin typeface="Cambria Math" panose="02040503050406030204" pitchFamily="18" charset="0"/>
                        </a:rPr>
                        <m:t>=1−</m:t>
                      </m:r>
                      <m:f>
                        <m:fPr>
                          <m:ctrlPr>
                            <a:rPr lang="en-US" sz="1800" b="0" i="1" smtClean="0">
                              <a:latin typeface="Cambria Math" panose="02040503050406030204" pitchFamily="18" charset="0"/>
                            </a:rPr>
                          </m:ctrlPr>
                        </m:fPr>
                        <m:num>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𝐵</m:t>
                              </m:r>
                            </m:e>
                            <m:sub>
                              <m:r>
                                <a:rPr lang="en-US" sz="1800" b="0" i="1" smtClean="0">
                                  <a:latin typeface="Cambria Math" panose="02040503050406030204" pitchFamily="18" charset="0"/>
                                </a:rPr>
                                <m:t>𝑛</m:t>
                              </m:r>
                            </m:sub>
                          </m:sSub>
                        </m:num>
                        <m:den>
                          <m:sSub>
                            <m:sSubPr>
                              <m:ctrlPr>
                                <a:rPr lang="en-US" sz="1800" b="0" i="1" smtClean="0">
                                  <a:latin typeface="Cambria Math" panose="02040503050406030204" pitchFamily="18" charset="0"/>
                                  <a:ea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𝐵</m:t>
                              </m:r>
                            </m:e>
                            <m:sub>
                              <m:r>
                                <a:rPr lang="en-US" sz="1800" b="0" i="1" smtClean="0">
                                  <a:latin typeface="Cambria Math" panose="02040503050406030204" pitchFamily="18" charset="0"/>
                                  <a:ea typeface="Cambria Math" panose="02040503050406030204" pitchFamily="18" charset="0"/>
                                </a:rPr>
                                <m:t>𝑛</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𝑐𝑟𝑖𝑡</m:t>
                              </m:r>
                            </m:sub>
                          </m:sSub>
                        </m:den>
                      </m:f>
                    </m:oMath>
                  </m:oMathPara>
                </a14:m>
                <a:endParaRPr lang="en-US" sz="1800" dirty="0"/>
              </a:p>
            </p:txBody>
          </p:sp>
        </mc:Choice>
        <mc:Fallback xmlns="">
          <p:sp>
            <p:nvSpPr>
              <p:cNvPr id="35" name="Rectangle 34"/>
              <p:cNvSpPr>
                <a:spLocks noRot="1" noChangeAspect="1" noMove="1" noResize="1" noEditPoints="1" noAdjustHandles="1" noChangeArrowheads="1" noChangeShapeType="1" noTextEdit="1"/>
              </p:cNvSpPr>
              <p:nvPr/>
            </p:nvSpPr>
            <p:spPr>
              <a:xfrm>
                <a:off x="2615081" y="3145798"/>
                <a:ext cx="2153475" cy="678904"/>
              </a:xfrm>
              <a:prstGeom prst="rect">
                <a:avLst/>
              </a:prstGeom>
              <a:blipFill rotWithShape="0">
                <a:blip r:embed="rId11"/>
                <a:stretch>
                  <a:fillRect/>
                </a:stretch>
              </a:blipFill>
              <a:ln>
                <a:solidFill>
                  <a:schemeClr val="tx1"/>
                </a:solidFill>
              </a:ln>
            </p:spPr>
            <p:txBody>
              <a:bodyPr/>
              <a:lstStyle/>
              <a:p>
                <a:r>
                  <a:rPr lang="en-US">
                    <a:noFill/>
                  </a:rPr>
                  <a:t> </a:t>
                </a:r>
              </a:p>
            </p:txBody>
          </p:sp>
        </mc:Fallback>
      </mc:AlternateContent>
      <p:pic>
        <p:nvPicPr>
          <p:cNvPr id="10" name="Picture 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492568" y="1126677"/>
            <a:ext cx="3543607" cy="2522439"/>
          </a:xfrm>
          <a:prstGeom prst="rect">
            <a:avLst/>
          </a:prstGeom>
        </p:spPr>
      </p:pic>
      <mc:AlternateContent xmlns:mc="http://schemas.openxmlformats.org/markup-compatibility/2006" xmlns:a14="http://schemas.microsoft.com/office/drawing/2010/main">
        <mc:Choice Requires="a14">
          <p:sp>
            <p:nvSpPr>
              <p:cNvPr id="49" name="Rectangle 48"/>
              <p:cNvSpPr/>
              <p:nvPr/>
            </p:nvSpPr>
            <p:spPr>
              <a:xfrm>
                <a:off x="7995094" y="1754270"/>
                <a:ext cx="1086708" cy="554254"/>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r>
                        <a:rPr lang="en-US" i="1" smtClean="0">
                          <a:latin typeface="Cambria Math" panose="02040503050406030204" pitchFamily="18" charset="0"/>
                          <a:ea typeface="Cambria Math" panose="02040503050406030204" pitchFamily="18" charset="0"/>
                        </a:rPr>
                        <m:t>𝜌</m:t>
                      </m:r>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i="1" smtClean="0">
                              <a:latin typeface="Cambria Math" panose="02040503050406030204" pitchFamily="18" charset="0"/>
                              <a:ea typeface="Cambria Math" panose="02040503050406030204" pitchFamily="18" charset="0"/>
                            </a:rPr>
                            <m:t>𝑐</m:t>
                          </m:r>
                        </m:num>
                        <m:den>
                          <m:r>
                            <a:rPr lang="en-US" b="0" i="1" smtClean="0">
                              <a:latin typeface="Cambria Math" panose="02040503050406030204" pitchFamily="18" charset="0"/>
                              <a:ea typeface="Cambria Math" panose="02040503050406030204" pitchFamily="18" charset="0"/>
                            </a:rPr>
                            <m:t>2</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𝐵</m:t>
                              </m:r>
                            </m:e>
                            <m:sub>
                              <m:r>
                                <a:rPr lang="en-US" b="0" i="1" smtClean="0">
                                  <a:latin typeface="Cambria Math" panose="02040503050406030204" pitchFamily="18" charset="0"/>
                                  <a:ea typeface="Cambria Math" panose="02040503050406030204" pitchFamily="18" charset="0"/>
                                </a:rPr>
                                <m:t>𝑟</m:t>
                              </m:r>
                            </m:sub>
                          </m:sSub>
                        </m:den>
                      </m:f>
                    </m:oMath>
                  </m:oMathPara>
                </a14:m>
                <a:endParaRPr lang="en-US" dirty="0"/>
              </a:p>
            </p:txBody>
          </p:sp>
        </mc:Choice>
        <mc:Fallback xmlns="">
          <p:sp>
            <p:nvSpPr>
              <p:cNvPr id="49" name="Rectangle 48"/>
              <p:cNvSpPr>
                <a:spLocks noRot="1" noChangeAspect="1" noMove="1" noResize="1" noEditPoints="1" noAdjustHandles="1" noChangeArrowheads="1" noChangeShapeType="1" noTextEdit="1"/>
              </p:cNvSpPr>
              <p:nvPr/>
            </p:nvSpPr>
            <p:spPr>
              <a:xfrm>
                <a:off x="7995094" y="1754270"/>
                <a:ext cx="1086708" cy="554254"/>
              </a:xfrm>
              <a:prstGeom prst="rect">
                <a:avLst/>
              </a:prstGeom>
              <a:blipFill rotWithShape="0">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Rectangle 52"/>
              <p:cNvSpPr/>
              <p:nvPr/>
            </p:nvSpPr>
            <p:spPr>
              <a:xfrm>
                <a:off x="6535463" y="1002143"/>
                <a:ext cx="1065228" cy="601640"/>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r>
                        <a:rPr lang="en-US" i="1" smtClean="0">
                          <a:latin typeface="Cambria Math" panose="02040503050406030204" pitchFamily="18" charset="0"/>
                          <a:ea typeface="Cambria Math" panose="02040503050406030204" pitchFamily="18" charset="0"/>
                        </a:rPr>
                        <m:t>𝜃</m:t>
                      </m:r>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m:rPr>
                              <m:sty m:val="p"/>
                            </m:rPr>
                            <a:rPr lang="el-GR" i="1" smtClean="0">
                              <a:latin typeface="Cambria Math" panose="02040503050406030204" pitchFamily="18" charset="0"/>
                              <a:ea typeface="Cambria Math" panose="02040503050406030204" pitchFamily="18" charset="0"/>
                            </a:rPr>
                            <m:t>λ</m:t>
                          </m:r>
                        </m:num>
                        <m:den>
                          <m:sSub>
                            <m:sSubPr>
                              <m:ctrlPr>
                                <a:rPr lang="en-US" i="1" smtClean="0">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𝜌</m:t>
                              </m:r>
                            </m:e>
                            <m:sub>
                              <m:r>
                                <a:rPr lang="en-US" b="0" i="1" smtClean="0">
                                  <a:latin typeface="Cambria Math" panose="02040503050406030204" pitchFamily="18" charset="0"/>
                                  <a:ea typeface="Cambria Math" panose="02040503050406030204" pitchFamily="18" charset="0"/>
                                </a:rPr>
                                <m:t>𝑙</m:t>
                              </m:r>
                            </m:sub>
                          </m:sSub>
                        </m:den>
                      </m:f>
                    </m:oMath>
                  </m:oMathPara>
                </a14:m>
                <a:endParaRPr lang="en-US" dirty="0"/>
              </a:p>
            </p:txBody>
          </p:sp>
        </mc:Choice>
        <mc:Fallback xmlns="">
          <p:sp>
            <p:nvSpPr>
              <p:cNvPr id="53" name="Rectangle 52"/>
              <p:cNvSpPr>
                <a:spLocks noRot="1" noChangeAspect="1" noMove="1" noResize="1" noEditPoints="1" noAdjustHandles="1" noChangeArrowheads="1" noChangeShapeType="1" noTextEdit="1"/>
              </p:cNvSpPr>
              <p:nvPr/>
            </p:nvSpPr>
            <p:spPr>
              <a:xfrm>
                <a:off x="6535463" y="1002143"/>
                <a:ext cx="1065228" cy="601640"/>
              </a:xfrm>
              <a:prstGeom prst="rect">
                <a:avLst/>
              </a:prstGeom>
              <a:blipFill rotWithShape="0">
                <a:blip r:embed="rId14"/>
                <a:stretch>
                  <a:fillRect/>
                </a:stretch>
              </a:blipFill>
            </p:spPr>
            <p:txBody>
              <a:bodyPr/>
              <a:lstStyle/>
              <a:p>
                <a:r>
                  <a:rPr lang="en-US">
                    <a:noFill/>
                  </a:rPr>
                  <a:t> </a:t>
                </a:r>
              </a:p>
            </p:txBody>
          </p:sp>
        </mc:Fallback>
      </mc:AlternateContent>
      <p:sp>
        <p:nvSpPr>
          <p:cNvPr id="11" name="Freeform 10"/>
          <p:cNvSpPr/>
          <p:nvPr/>
        </p:nvSpPr>
        <p:spPr bwMode="auto">
          <a:xfrm>
            <a:off x="7812911" y="1956122"/>
            <a:ext cx="254643" cy="358815"/>
          </a:xfrm>
          <a:custGeom>
            <a:avLst/>
            <a:gdLst>
              <a:gd name="connsiteX0" fmla="*/ 185195 w 254643"/>
              <a:gd name="connsiteY0" fmla="*/ 0 h 358815"/>
              <a:gd name="connsiteX1" fmla="*/ 0 w 254643"/>
              <a:gd name="connsiteY1" fmla="*/ 0 h 358815"/>
              <a:gd name="connsiteX2" fmla="*/ 0 w 254643"/>
              <a:gd name="connsiteY2" fmla="*/ 243068 h 358815"/>
              <a:gd name="connsiteX3" fmla="*/ 254643 w 254643"/>
              <a:gd name="connsiteY3" fmla="*/ 358815 h 358815"/>
              <a:gd name="connsiteX4" fmla="*/ 243069 w 254643"/>
              <a:gd name="connsiteY4" fmla="*/ 0 h 358815"/>
              <a:gd name="connsiteX5" fmla="*/ 185195 w 254643"/>
              <a:gd name="connsiteY5" fmla="*/ 0 h 358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643" h="358815">
                <a:moveTo>
                  <a:pt x="185195" y="0"/>
                </a:moveTo>
                <a:lnTo>
                  <a:pt x="0" y="0"/>
                </a:lnTo>
                <a:lnTo>
                  <a:pt x="0" y="243068"/>
                </a:lnTo>
                <a:lnTo>
                  <a:pt x="254643" y="358815"/>
                </a:lnTo>
                <a:lnTo>
                  <a:pt x="243069" y="0"/>
                </a:lnTo>
                <a:lnTo>
                  <a:pt x="185195" y="0"/>
                </a:lnTo>
                <a:close/>
              </a:path>
            </a:pathLst>
          </a:custGeom>
          <a:solidFill>
            <a:schemeClr val="bg1"/>
          </a:solidFill>
          <a:ln w="9525" cap="flat" cmpd="sng" algn="ctr">
            <a:no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55" name="Rectangle 54"/>
          <p:cNvSpPr/>
          <p:nvPr/>
        </p:nvSpPr>
        <p:spPr>
          <a:xfrm>
            <a:off x="7740352" y="3212976"/>
            <a:ext cx="1397428" cy="553998"/>
          </a:xfrm>
          <a:prstGeom prst="rect">
            <a:avLst/>
          </a:prstGeom>
        </p:spPr>
        <p:txBody>
          <a:bodyPr wrap="square">
            <a:spAutoFit/>
          </a:bodyPr>
          <a:lstStyle/>
          <a:p>
            <a:r>
              <a:rPr lang="en-US" sz="1000" dirty="0">
                <a:solidFill>
                  <a:srgbClr val="222222"/>
                </a:solidFill>
                <a:latin typeface="Arial" panose="020B0604020202020204" pitchFamily="34" charset="0"/>
              </a:rPr>
              <a:t>Rosen et al., 2000.                                      Synthetic Aperture Radar Interferometry. </a:t>
            </a:r>
            <a:endParaRPr lang="en-US" sz="1000" dirty="0"/>
          </a:p>
        </p:txBody>
      </p:sp>
    </p:spTree>
    <p:extLst>
      <p:ext uri="{BB962C8B-B14F-4D97-AF65-F5344CB8AC3E}">
        <p14:creationId xmlns:p14="http://schemas.microsoft.com/office/powerpoint/2010/main" val="2987355451"/>
      </p:ext>
    </p:extLst>
  </p:cSld>
  <p:clrMapOvr>
    <a:masterClrMapping/>
  </p:clrMapOvr>
  <mc:AlternateContent xmlns:mc="http://schemas.openxmlformats.org/markup-compatibility/2006" xmlns:p14="http://schemas.microsoft.com/office/powerpoint/2010/main">
    <mc:Choice Requires="p14">
      <p:transition spd="slow" p14:dur="2000" advTm="46035"/>
    </mc:Choice>
    <mc:Fallback xmlns="">
      <p:transition spd="slow" advTm="46035"/>
    </mc:Fallback>
  </mc:AlternateContent>
  <p:extLst mod="1"/>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367" y="334858"/>
            <a:ext cx="4034408" cy="580831"/>
          </a:xfrm>
        </p:spPr>
        <p:txBody>
          <a:bodyPr/>
          <a:lstStyle/>
          <a:p>
            <a:r>
              <a:rPr lang="en-US" dirty="0"/>
              <a:t>Volume decorrelation</a:t>
            </a:r>
          </a:p>
        </p:txBody>
      </p:sp>
      <p:sp>
        <p:nvSpPr>
          <p:cNvPr id="4" name="Slide Number Placeholder 3"/>
          <p:cNvSpPr>
            <a:spLocks noGrp="1"/>
          </p:cNvSpPr>
          <p:nvPr>
            <p:ph type="sldNum" sz="quarter" idx="12"/>
          </p:nvPr>
        </p:nvSpPr>
        <p:spPr/>
        <p:txBody>
          <a:bodyPr/>
          <a:lstStyle/>
          <a:p>
            <a:fld id="{103EA872-A674-449B-A120-B97244F8E91D}" type="slidenum">
              <a:rPr lang="da-DK" smtClean="0"/>
              <a:pPr/>
              <a:t>73</a:t>
            </a:fld>
            <a:endParaRPr lang="da-DK" dirty="0"/>
          </a:p>
        </p:txBody>
      </p:sp>
      <p:sp>
        <p:nvSpPr>
          <p:cNvPr id="5" name="Slide Number Placeholder 3"/>
          <p:cNvSpPr txBox="1">
            <a:spLocks/>
          </p:cNvSpPr>
          <p:nvPr/>
        </p:nvSpPr>
        <p:spPr>
          <a:xfrm>
            <a:off x="609600" y="6477000"/>
            <a:ext cx="306000" cy="306000"/>
          </a:xfrm>
          <a:prstGeom prst="rect">
            <a:avLst/>
          </a:prstGeom>
        </p:spPr>
        <p:txBody>
          <a:bodyPr vert="horz" lIns="0" tIns="0" rIns="0" bIns="0" rtlCol="0" anchor="t" anchorCtr="0"/>
          <a:lstStyle>
            <a:defPPr>
              <a:defRPr lang="da-DK"/>
            </a:defPPr>
            <a:lvl1pPr algn="l" rtl="0" fontAlgn="base">
              <a:spcBef>
                <a:spcPct val="50000"/>
              </a:spcBef>
              <a:spcAft>
                <a:spcPct val="0"/>
              </a:spcAft>
              <a:defRPr sz="850" kern="1200">
                <a:solidFill>
                  <a:schemeClr val="tx1"/>
                </a:solidFill>
                <a:latin typeface="Verdana" pitchFamily="34" charset="0"/>
                <a:ea typeface="ＭＳ Ｐゴシック" pitchFamily="-80" charset="-128"/>
                <a:cs typeface="+mn-cs"/>
              </a:defRPr>
            </a:lvl1pPr>
            <a:lvl2pPr marL="4572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2pPr>
            <a:lvl3pPr marL="9144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3pPr>
            <a:lvl4pPr marL="13716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4pPr>
            <a:lvl5pPr marL="18288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5pPr>
            <a:lvl6pPr marL="2286000" algn="l" defTabSz="914400" rtl="0" eaLnBrk="1" latinLnBrk="0" hangingPunct="1">
              <a:defRPr sz="1600" kern="1200">
                <a:solidFill>
                  <a:schemeClr val="tx1"/>
                </a:solidFill>
                <a:latin typeface="Verdana" pitchFamily="34" charset="0"/>
                <a:ea typeface="ＭＳ Ｐゴシック" pitchFamily="-80" charset="-128"/>
                <a:cs typeface="+mn-cs"/>
              </a:defRPr>
            </a:lvl6pPr>
            <a:lvl7pPr marL="2743200" algn="l" defTabSz="914400" rtl="0" eaLnBrk="1" latinLnBrk="0" hangingPunct="1">
              <a:defRPr sz="1600" kern="1200">
                <a:solidFill>
                  <a:schemeClr val="tx1"/>
                </a:solidFill>
                <a:latin typeface="Verdana" pitchFamily="34" charset="0"/>
                <a:ea typeface="ＭＳ Ｐゴシック" pitchFamily="-80" charset="-128"/>
                <a:cs typeface="+mn-cs"/>
              </a:defRPr>
            </a:lvl7pPr>
            <a:lvl8pPr marL="3200400" algn="l" defTabSz="914400" rtl="0" eaLnBrk="1" latinLnBrk="0" hangingPunct="1">
              <a:defRPr sz="1600" kern="1200">
                <a:solidFill>
                  <a:schemeClr val="tx1"/>
                </a:solidFill>
                <a:latin typeface="Verdana" pitchFamily="34" charset="0"/>
                <a:ea typeface="ＭＳ Ｐゴシック" pitchFamily="-80" charset="-128"/>
                <a:cs typeface="+mn-cs"/>
              </a:defRPr>
            </a:lvl8pPr>
            <a:lvl9pPr marL="3657600" algn="l" defTabSz="914400" rtl="0" eaLnBrk="1" latinLnBrk="0" hangingPunct="1">
              <a:defRPr sz="1600" kern="1200">
                <a:solidFill>
                  <a:schemeClr val="tx1"/>
                </a:solidFill>
                <a:latin typeface="Verdana" pitchFamily="34" charset="0"/>
                <a:ea typeface="ＭＳ Ｐゴシック" pitchFamily="-80" charset="-128"/>
                <a:cs typeface="+mn-cs"/>
              </a:defRPr>
            </a:lvl9pPr>
          </a:lstStyle>
          <a:p>
            <a:fld id="{103EA872-A674-449B-A120-B97244F8E91D}" type="slidenum">
              <a:rPr lang="da-DK" smtClean="0"/>
              <a:pPr/>
              <a:t>73</a:t>
            </a:fld>
            <a:endParaRPr lang="da-DK"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756" y="2091049"/>
            <a:ext cx="4153260" cy="1767993"/>
          </a:xfrm>
          <a:prstGeom prst="rect">
            <a:avLst/>
          </a:prstGeom>
        </p:spPr>
      </p:pic>
      <p:sp>
        <p:nvSpPr>
          <p:cNvPr id="29" name="Rectangle 28"/>
          <p:cNvSpPr/>
          <p:nvPr/>
        </p:nvSpPr>
        <p:spPr>
          <a:xfrm>
            <a:off x="350961" y="1196752"/>
            <a:ext cx="3888432" cy="646331"/>
          </a:xfrm>
          <a:prstGeom prst="rect">
            <a:avLst/>
          </a:prstGeom>
        </p:spPr>
        <p:txBody>
          <a:bodyPr wrap="square">
            <a:spAutoFit/>
          </a:bodyPr>
          <a:lstStyle/>
          <a:p>
            <a:r>
              <a:rPr lang="en-US" sz="1800" dirty="0"/>
              <a:t>Increase in the size of the projected range resolution cell</a:t>
            </a:r>
          </a:p>
        </p:txBody>
      </p:sp>
      <p:sp>
        <p:nvSpPr>
          <p:cNvPr id="9" name="Freeform 8"/>
          <p:cNvSpPr/>
          <p:nvPr/>
        </p:nvSpPr>
        <p:spPr bwMode="auto">
          <a:xfrm rot="2634593">
            <a:off x="44439" y="2187326"/>
            <a:ext cx="1375261" cy="995489"/>
          </a:xfrm>
          <a:custGeom>
            <a:avLst/>
            <a:gdLst>
              <a:gd name="connsiteX0" fmla="*/ 0 w 2612572"/>
              <a:gd name="connsiteY0" fmla="*/ 0 h 592852"/>
              <a:gd name="connsiteX1" fmla="*/ 1537398 w 2612572"/>
              <a:gd name="connsiteY1" fmla="*/ 482321 h 592852"/>
              <a:gd name="connsiteX2" fmla="*/ 2612572 w 2612572"/>
              <a:gd name="connsiteY2" fmla="*/ 592852 h 592852"/>
            </a:gdLst>
            <a:ahLst/>
            <a:cxnLst>
              <a:cxn ang="0">
                <a:pos x="connsiteX0" y="connsiteY0"/>
              </a:cxn>
              <a:cxn ang="0">
                <a:pos x="connsiteX1" y="connsiteY1"/>
              </a:cxn>
              <a:cxn ang="0">
                <a:pos x="connsiteX2" y="connsiteY2"/>
              </a:cxn>
            </a:cxnLst>
            <a:rect l="l" t="t" r="r" b="b"/>
            <a:pathLst>
              <a:path w="2612572" h="592852">
                <a:moveTo>
                  <a:pt x="0" y="0"/>
                </a:moveTo>
                <a:cubicBezTo>
                  <a:pt x="550984" y="191756"/>
                  <a:pt x="1101969" y="383512"/>
                  <a:pt x="1537398" y="482321"/>
                </a:cubicBezTo>
                <a:cubicBezTo>
                  <a:pt x="1972827" y="581130"/>
                  <a:pt x="2292699" y="586991"/>
                  <a:pt x="2612572" y="592852"/>
                </a:cubicBezTo>
              </a:path>
            </a:pathLst>
          </a:custGeom>
          <a:noFill/>
          <a:ln w="9525" cap="flat" cmpd="sng" algn="ctr">
            <a:solidFill>
              <a:srgbClr val="FF6600"/>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33" name="Freeform 32"/>
          <p:cNvSpPr/>
          <p:nvPr/>
        </p:nvSpPr>
        <p:spPr bwMode="auto">
          <a:xfrm rot="2634593">
            <a:off x="1619015" y="2395147"/>
            <a:ext cx="1703113" cy="322068"/>
          </a:xfrm>
          <a:custGeom>
            <a:avLst/>
            <a:gdLst>
              <a:gd name="connsiteX0" fmla="*/ 0 w 2612572"/>
              <a:gd name="connsiteY0" fmla="*/ 0 h 592852"/>
              <a:gd name="connsiteX1" fmla="*/ 1537398 w 2612572"/>
              <a:gd name="connsiteY1" fmla="*/ 482321 h 592852"/>
              <a:gd name="connsiteX2" fmla="*/ 2612572 w 2612572"/>
              <a:gd name="connsiteY2" fmla="*/ 592852 h 592852"/>
            </a:gdLst>
            <a:ahLst/>
            <a:cxnLst>
              <a:cxn ang="0">
                <a:pos x="connsiteX0" y="connsiteY0"/>
              </a:cxn>
              <a:cxn ang="0">
                <a:pos x="connsiteX1" y="connsiteY1"/>
              </a:cxn>
              <a:cxn ang="0">
                <a:pos x="connsiteX2" y="connsiteY2"/>
              </a:cxn>
            </a:cxnLst>
            <a:rect l="l" t="t" r="r" b="b"/>
            <a:pathLst>
              <a:path w="2612572" h="592852">
                <a:moveTo>
                  <a:pt x="0" y="0"/>
                </a:moveTo>
                <a:cubicBezTo>
                  <a:pt x="550984" y="191756"/>
                  <a:pt x="1101969" y="383512"/>
                  <a:pt x="1537398" y="482321"/>
                </a:cubicBezTo>
                <a:cubicBezTo>
                  <a:pt x="1972827" y="581130"/>
                  <a:pt x="2292699" y="586991"/>
                  <a:pt x="2612572" y="592852"/>
                </a:cubicBezTo>
              </a:path>
            </a:pathLst>
          </a:custGeom>
          <a:noFill/>
          <a:ln w="9525" cap="flat" cmpd="sng" algn="ctr">
            <a:solidFill>
              <a:srgbClr val="FF6600"/>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49" name="Rectangle 48"/>
          <p:cNvSpPr/>
          <p:nvPr/>
        </p:nvSpPr>
        <p:spPr>
          <a:xfrm>
            <a:off x="4716016" y="1792754"/>
            <a:ext cx="4547243" cy="1615827"/>
          </a:xfrm>
          <a:prstGeom prst="rect">
            <a:avLst/>
          </a:prstGeom>
        </p:spPr>
        <p:txBody>
          <a:bodyPr wrap="square">
            <a:spAutoFit/>
          </a:bodyPr>
          <a:lstStyle/>
          <a:p>
            <a:pPr marL="285750" indent="-285750">
              <a:buFont typeface="Arial" panose="020B0604020202020204" pitchFamily="34" charset="0"/>
              <a:buChar char="•"/>
            </a:pPr>
            <a:r>
              <a:rPr lang="en-US" sz="1800" dirty="0"/>
              <a:t>Volume decorrelation increases with penetration depth and </a:t>
            </a:r>
            <a:r>
              <a:rPr lang="en-US" sz="1800" dirty="0" err="1"/>
              <a:t>B</a:t>
            </a:r>
            <a:r>
              <a:rPr lang="en-US" sz="1800" baseline="-25000" dirty="0" err="1"/>
              <a:t>n</a:t>
            </a:r>
            <a:r>
              <a:rPr lang="en-US" sz="1800" dirty="0"/>
              <a:t> </a:t>
            </a:r>
          </a:p>
          <a:p>
            <a:pPr marL="285750" indent="-285750">
              <a:buFont typeface="Arial" panose="020B0604020202020204" pitchFamily="34" charset="0"/>
              <a:buChar char="•"/>
            </a:pPr>
            <a:r>
              <a:rPr lang="en-US" sz="1800" dirty="0"/>
              <a:t>Closed-form expressions depend on backscattering models for the scattering medium</a:t>
            </a: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756" y="4230680"/>
            <a:ext cx="5220152" cy="1874682"/>
          </a:xfrm>
          <a:prstGeom prst="rect">
            <a:avLst/>
          </a:prstGeom>
        </p:spPr>
      </p:pic>
      <p:sp>
        <p:nvSpPr>
          <p:cNvPr id="51" name="Rectangle 50"/>
          <p:cNvSpPr/>
          <p:nvPr/>
        </p:nvSpPr>
        <p:spPr>
          <a:xfrm>
            <a:off x="575292" y="3752484"/>
            <a:ext cx="3664101" cy="246221"/>
          </a:xfrm>
          <a:prstGeom prst="rect">
            <a:avLst/>
          </a:prstGeom>
        </p:spPr>
        <p:txBody>
          <a:bodyPr wrap="square">
            <a:spAutoFit/>
          </a:bodyPr>
          <a:lstStyle/>
          <a:p>
            <a:r>
              <a:rPr lang="en-US" sz="1000" dirty="0">
                <a:solidFill>
                  <a:srgbClr val="222222"/>
                </a:solidFill>
                <a:latin typeface="Arial" panose="020B0604020202020204" pitchFamily="34" charset="0"/>
              </a:rPr>
              <a:t>Rosen et al., 2000. Synthetic Aperture Radar Interferometry. </a:t>
            </a:r>
            <a:endParaRPr lang="en-US" sz="1000" dirty="0"/>
          </a:p>
        </p:txBody>
      </p:sp>
      <p:sp>
        <p:nvSpPr>
          <p:cNvPr id="53" name="Rectangle 52"/>
          <p:cNvSpPr/>
          <p:nvPr/>
        </p:nvSpPr>
        <p:spPr>
          <a:xfrm>
            <a:off x="194770" y="6044959"/>
            <a:ext cx="1574654" cy="246221"/>
          </a:xfrm>
          <a:prstGeom prst="rect">
            <a:avLst/>
          </a:prstGeom>
        </p:spPr>
        <p:txBody>
          <a:bodyPr wrap="square">
            <a:spAutoFit/>
          </a:bodyPr>
          <a:lstStyle/>
          <a:p>
            <a:r>
              <a:rPr lang="en-US" sz="1000" dirty="0" err="1">
                <a:solidFill>
                  <a:srgbClr val="222222"/>
                </a:solidFill>
                <a:latin typeface="Arial" panose="020B0604020202020204" pitchFamily="34" charset="0"/>
              </a:rPr>
              <a:t>Hoen</a:t>
            </a:r>
            <a:r>
              <a:rPr lang="en-US" sz="1000" dirty="0">
                <a:solidFill>
                  <a:srgbClr val="222222"/>
                </a:solidFill>
                <a:latin typeface="Arial" panose="020B0604020202020204" pitchFamily="34" charset="0"/>
              </a:rPr>
              <a:t> and </a:t>
            </a:r>
            <a:r>
              <a:rPr lang="en-US" sz="1000" dirty="0" err="1">
                <a:solidFill>
                  <a:srgbClr val="222222"/>
                </a:solidFill>
                <a:latin typeface="Arial" panose="020B0604020202020204" pitchFamily="34" charset="0"/>
              </a:rPr>
              <a:t>Zebker</a:t>
            </a:r>
            <a:r>
              <a:rPr lang="en-US" sz="1000" dirty="0">
                <a:solidFill>
                  <a:srgbClr val="222222"/>
                </a:solidFill>
                <a:latin typeface="Arial" panose="020B0604020202020204" pitchFamily="34" charset="0"/>
              </a:rPr>
              <a:t>, 2000. </a:t>
            </a:r>
            <a:endParaRPr lang="en-US" sz="1000" dirty="0"/>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0192" y="4056268"/>
            <a:ext cx="2390176" cy="2246322"/>
          </a:xfrm>
          <a:prstGeom prst="rect">
            <a:avLst/>
          </a:prstGeom>
        </p:spPr>
      </p:pic>
      <p:sp>
        <p:nvSpPr>
          <p:cNvPr id="54" name="TextBox 53"/>
          <p:cNvSpPr txBox="1"/>
          <p:nvPr/>
        </p:nvSpPr>
        <p:spPr>
          <a:xfrm>
            <a:off x="1746089" y="6014181"/>
            <a:ext cx="3902998" cy="276999"/>
          </a:xfrm>
          <a:prstGeom prst="rect">
            <a:avLst/>
          </a:prstGeom>
          <a:solidFill>
            <a:schemeClr val="bg1"/>
          </a:solidFill>
          <a:ln>
            <a:solidFill>
              <a:schemeClr val="tx1"/>
            </a:solidFill>
          </a:ln>
        </p:spPr>
        <p:txBody>
          <a:bodyPr wrap="square" rtlCol="0">
            <a:spAutoFit/>
          </a:bodyPr>
          <a:lstStyle/>
          <a:p>
            <a:r>
              <a:rPr lang="da-DK" sz="1200" dirty="0"/>
              <a:t>ERS-1/2, </a:t>
            </a:r>
            <a:r>
              <a:rPr lang="da-DK" sz="1200" dirty="0" err="1"/>
              <a:t>B</a:t>
            </a:r>
            <a:r>
              <a:rPr lang="da-DK" sz="1200" baseline="-25000" dirty="0" err="1"/>
              <a:t>temp</a:t>
            </a:r>
            <a:r>
              <a:rPr lang="da-DK" sz="1200" dirty="0"/>
              <a:t>= 6 </a:t>
            </a:r>
            <a:r>
              <a:rPr lang="da-DK" sz="1200" dirty="0" err="1"/>
              <a:t>days</a:t>
            </a:r>
            <a:r>
              <a:rPr lang="da-DK" sz="1200" dirty="0"/>
              <a:t> (</a:t>
            </a:r>
            <a:r>
              <a:rPr lang="da-DK" sz="1200" dirty="0" err="1"/>
              <a:t>left</a:t>
            </a:r>
            <a:r>
              <a:rPr lang="da-DK" sz="1200" dirty="0"/>
              <a:t>) and 3 </a:t>
            </a:r>
            <a:r>
              <a:rPr lang="da-DK" sz="1200" dirty="0" err="1"/>
              <a:t>days</a:t>
            </a:r>
            <a:r>
              <a:rPr lang="da-DK" sz="1200" dirty="0"/>
              <a:t> (right)</a:t>
            </a:r>
          </a:p>
        </p:txBody>
      </p:sp>
      <p:cxnSp>
        <p:nvCxnSpPr>
          <p:cNvPr id="21" name="Straight Arrow Connector 20"/>
          <p:cNvCxnSpPr/>
          <p:nvPr/>
        </p:nvCxnSpPr>
        <p:spPr bwMode="auto">
          <a:xfrm flipH="1" flipV="1">
            <a:off x="5649087" y="5670916"/>
            <a:ext cx="1650539" cy="314893"/>
          </a:xfrm>
          <a:prstGeom prst="straightConnector1">
            <a:avLst/>
          </a:prstGeom>
          <a:solidFill>
            <a:schemeClr val="accent1"/>
          </a:solidFill>
          <a:ln w="9525" cap="flat" cmpd="sng" algn="ctr">
            <a:solidFill>
              <a:srgbClr val="FF66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499588836"/>
      </p:ext>
    </p:extLst>
  </p:cSld>
  <p:clrMapOvr>
    <a:masterClrMapping/>
  </p:clrMapOvr>
  <mc:AlternateContent xmlns:mc="http://schemas.openxmlformats.org/markup-compatibility/2006" xmlns:p14="http://schemas.microsoft.com/office/powerpoint/2010/main">
    <mc:Choice Requires="p14">
      <p:transition spd="slow" p14:dur="2000" advTm="46035"/>
    </mc:Choice>
    <mc:Fallback xmlns="">
      <p:transition spd="slow" advTm="46035"/>
    </mc:Fallback>
  </mc:AlternateContent>
  <p:extLst mod="1"/>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4272" y="657672"/>
            <a:ext cx="7772400" cy="467072"/>
          </a:xfrm>
        </p:spPr>
        <p:txBody>
          <a:bodyPr/>
          <a:lstStyle/>
          <a:p>
            <a:r>
              <a:rPr lang="en-US" dirty="0"/>
              <a:t>Stratified tropospheric delay</a:t>
            </a:r>
          </a:p>
        </p:txBody>
      </p:sp>
      <p:sp>
        <p:nvSpPr>
          <p:cNvPr id="4" name="Slide Number Placeholder 3"/>
          <p:cNvSpPr>
            <a:spLocks noGrp="1"/>
          </p:cNvSpPr>
          <p:nvPr>
            <p:ph type="sldNum" sz="quarter" idx="12"/>
          </p:nvPr>
        </p:nvSpPr>
        <p:spPr/>
        <p:txBody>
          <a:bodyPr/>
          <a:lstStyle/>
          <a:p>
            <a:fld id="{103EA872-A674-449B-A120-B97244F8E91D}" type="slidenum">
              <a:rPr lang="da-DK" smtClean="0"/>
              <a:pPr/>
              <a:t>74</a:t>
            </a:fld>
            <a:endParaRPr lang="da-DK" dirty="0"/>
          </a:p>
        </p:txBody>
      </p:sp>
      <p:sp>
        <p:nvSpPr>
          <p:cNvPr id="15" name="TextBox 14"/>
          <p:cNvSpPr txBox="1"/>
          <p:nvPr/>
        </p:nvSpPr>
        <p:spPr>
          <a:xfrm>
            <a:off x="279049" y="1509325"/>
            <a:ext cx="4105311" cy="1815882"/>
          </a:xfrm>
          <a:prstGeom prst="rect">
            <a:avLst/>
          </a:prstGeom>
          <a:noFill/>
        </p:spPr>
        <p:txBody>
          <a:bodyPr wrap="square" rtlCol="0">
            <a:spAutoFit/>
          </a:bodyPr>
          <a:lstStyle/>
          <a:p>
            <a:pPr marL="285750" indent="-285750">
              <a:buFont typeface="Arial" panose="020B0604020202020204" pitchFamily="34" charset="0"/>
              <a:buChar char="•"/>
            </a:pPr>
            <a:r>
              <a:rPr lang="da-DK" sz="1400" dirty="0"/>
              <a:t>Due to </a:t>
            </a:r>
            <a:r>
              <a:rPr lang="da-DK" sz="1400" dirty="0" err="1"/>
              <a:t>changes</a:t>
            </a:r>
            <a:r>
              <a:rPr lang="da-DK" sz="1400" dirty="0"/>
              <a:t> in </a:t>
            </a:r>
            <a:r>
              <a:rPr lang="da-DK" sz="1400" dirty="0" err="1"/>
              <a:t>refractivity</a:t>
            </a:r>
            <a:r>
              <a:rPr lang="da-DK" sz="1400" dirty="0"/>
              <a:t> </a:t>
            </a:r>
            <a:r>
              <a:rPr lang="da-DK" sz="1400" dirty="0" err="1"/>
              <a:t>profile</a:t>
            </a:r>
            <a:r>
              <a:rPr lang="da-DK" sz="1400" dirty="0"/>
              <a:t> N(z) </a:t>
            </a:r>
            <a:r>
              <a:rPr lang="da-DK" sz="1400" dirty="0" err="1"/>
              <a:t>between</a:t>
            </a:r>
            <a:r>
              <a:rPr lang="da-DK" sz="1400" dirty="0"/>
              <a:t> </a:t>
            </a:r>
            <a:r>
              <a:rPr lang="da-DK" sz="1400" dirty="0" err="1"/>
              <a:t>two</a:t>
            </a:r>
            <a:r>
              <a:rPr lang="da-DK" sz="1400" dirty="0"/>
              <a:t> SAR </a:t>
            </a:r>
            <a:r>
              <a:rPr lang="da-DK" sz="1400" dirty="0" err="1"/>
              <a:t>acquisitions</a:t>
            </a:r>
            <a:endParaRPr lang="da-DK" sz="1400" dirty="0"/>
          </a:p>
          <a:p>
            <a:pPr marL="285750" indent="-285750">
              <a:buFont typeface="Arial" panose="020B0604020202020204" pitchFamily="34" charset="0"/>
              <a:buChar char="•"/>
            </a:pPr>
            <a:r>
              <a:rPr lang="da-DK" sz="1400" dirty="0" err="1"/>
              <a:t>Results</a:t>
            </a:r>
            <a:r>
              <a:rPr lang="da-DK" sz="1400" dirty="0"/>
              <a:t> in </a:t>
            </a:r>
            <a:r>
              <a:rPr lang="da-DK" sz="1400" dirty="0" err="1"/>
              <a:t>DInSAR</a:t>
            </a:r>
            <a:r>
              <a:rPr lang="da-DK" sz="1400" dirty="0"/>
              <a:t> </a:t>
            </a:r>
            <a:r>
              <a:rPr lang="da-DK" sz="1400" dirty="0" err="1"/>
              <a:t>phase</a:t>
            </a:r>
            <a:r>
              <a:rPr lang="da-DK" sz="1400" dirty="0"/>
              <a:t> patterns (</a:t>
            </a:r>
            <a:r>
              <a:rPr lang="da-DK" sz="1400" dirty="0" err="1"/>
              <a:t>errors</a:t>
            </a:r>
            <a:r>
              <a:rPr lang="da-DK" sz="1400" dirty="0"/>
              <a:t>) </a:t>
            </a:r>
            <a:r>
              <a:rPr lang="da-DK" sz="1400" dirty="0" err="1"/>
              <a:t>strongly</a:t>
            </a:r>
            <a:r>
              <a:rPr lang="da-DK" sz="1400" dirty="0"/>
              <a:t> </a:t>
            </a:r>
            <a:r>
              <a:rPr lang="da-DK" sz="1400" dirty="0" err="1"/>
              <a:t>correlated</a:t>
            </a:r>
            <a:r>
              <a:rPr lang="da-DK" sz="1400" dirty="0"/>
              <a:t> with </a:t>
            </a:r>
            <a:r>
              <a:rPr lang="da-DK" sz="1400" dirty="0" err="1"/>
              <a:t>topography</a:t>
            </a:r>
            <a:endParaRPr lang="da-DK" sz="1400" dirty="0"/>
          </a:p>
          <a:p>
            <a:pPr marL="285750" indent="-285750">
              <a:buFont typeface="Arial" panose="020B0604020202020204" pitchFamily="34" charset="0"/>
              <a:buChar char="•"/>
            </a:pPr>
            <a:r>
              <a:rPr lang="da-DK" sz="1400" dirty="0" err="1"/>
              <a:t>Refractivity</a:t>
            </a:r>
            <a:r>
              <a:rPr lang="da-DK" sz="1400" dirty="0"/>
              <a:t> </a:t>
            </a:r>
            <a:r>
              <a:rPr lang="da-DK" sz="1400" dirty="0" err="1"/>
              <a:t>vertical</a:t>
            </a:r>
            <a:r>
              <a:rPr lang="da-DK" sz="1400" dirty="0"/>
              <a:t> </a:t>
            </a:r>
            <a:r>
              <a:rPr lang="da-DK" sz="1400" dirty="0" err="1"/>
              <a:t>profile</a:t>
            </a:r>
            <a:r>
              <a:rPr lang="da-DK" sz="1400" dirty="0"/>
              <a:t> </a:t>
            </a:r>
            <a:r>
              <a:rPr lang="da-DK" sz="1400" dirty="0" err="1"/>
              <a:t>depends</a:t>
            </a:r>
            <a:r>
              <a:rPr lang="da-DK" sz="1400" dirty="0"/>
              <a:t> on </a:t>
            </a:r>
            <a:r>
              <a:rPr lang="da-DK" sz="1400" dirty="0" err="1"/>
              <a:t>Pressure</a:t>
            </a:r>
            <a:r>
              <a:rPr lang="da-DK" sz="1400" dirty="0"/>
              <a:t>, </a:t>
            </a:r>
            <a:r>
              <a:rPr lang="da-DK" sz="1400" dirty="0" err="1"/>
              <a:t>Temperature</a:t>
            </a:r>
            <a:r>
              <a:rPr lang="da-DK" sz="1400" dirty="0"/>
              <a:t> and </a:t>
            </a:r>
            <a:r>
              <a:rPr lang="da-DK" sz="1400" dirty="0" err="1"/>
              <a:t>humidity</a:t>
            </a:r>
            <a:endParaRPr lang="da-DK" sz="1400" dirty="0"/>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4168" y="4145678"/>
            <a:ext cx="2980866" cy="2235650"/>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289" y="4122828"/>
            <a:ext cx="2952328" cy="2214246"/>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4683" y="4128131"/>
            <a:ext cx="2975216" cy="2231412"/>
          </a:xfrm>
          <a:prstGeom prst="rect">
            <a:avLst/>
          </a:prstGeom>
        </p:spPr>
      </p:pic>
      <p:sp>
        <p:nvSpPr>
          <p:cNvPr id="19" name="TextBox 18"/>
          <p:cNvSpPr txBox="1"/>
          <p:nvPr/>
        </p:nvSpPr>
        <p:spPr>
          <a:xfrm>
            <a:off x="1346700" y="4292105"/>
            <a:ext cx="1368152" cy="338554"/>
          </a:xfrm>
          <a:prstGeom prst="rect">
            <a:avLst/>
          </a:prstGeom>
          <a:noFill/>
        </p:spPr>
        <p:txBody>
          <a:bodyPr wrap="square" rtlCol="0">
            <a:spAutoFit/>
          </a:bodyPr>
          <a:lstStyle/>
          <a:p>
            <a:r>
              <a:rPr lang="da-DK" dirty="0" err="1"/>
              <a:t>Pressure</a:t>
            </a:r>
            <a:endParaRPr lang="en-US" dirty="0"/>
          </a:p>
        </p:txBody>
      </p:sp>
      <p:sp>
        <p:nvSpPr>
          <p:cNvPr id="20" name="TextBox 19"/>
          <p:cNvSpPr txBox="1"/>
          <p:nvPr/>
        </p:nvSpPr>
        <p:spPr>
          <a:xfrm>
            <a:off x="3842012" y="4294028"/>
            <a:ext cx="1964084" cy="338554"/>
          </a:xfrm>
          <a:prstGeom prst="rect">
            <a:avLst/>
          </a:prstGeom>
          <a:noFill/>
        </p:spPr>
        <p:txBody>
          <a:bodyPr wrap="square" rtlCol="0">
            <a:spAutoFit/>
          </a:bodyPr>
          <a:lstStyle/>
          <a:p>
            <a:r>
              <a:rPr lang="da-DK" dirty="0" err="1"/>
              <a:t>Specific</a:t>
            </a:r>
            <a:r>
              <a:rPr lang="da-DK" dirty="0"/>
              <a:t> </a:t>
            </a:r>
            <a:r>
              <a:rPr lang="da-DK" dirty="0" err="1"/>
              <a:t>humidity</a:t>
            </a:r>
            <a:endParaRPr lang="en-US" dirty="0"/>
          </a:p>
        </p:txBody>
      </p:sp>
      <p:sp>
        <p:nvSpPr>
          <p:cNvPr id="21" name="TextBox 20"/>
          <p:cNvSpPr txBox="1"/>
          <p:nvPr/>
        </p:nvSpPr>
        <p:spPr>
          <a:xfrm>
            <a:off x="6470507" y="4307955"/>
            <a:ext cx="1964084" cy="338554"/>
          </a:xfrm>
          <a:prstGeom prst="rect">
            <a:avLst/>
          </a:prstGeom>
          <a:noFill/>
        </p:spPr>
        <p:txBody>
          <a:bodyPr wrap="square" rtlCol="0">
            <a:spAutoFit/>
          </a:bodyPr>
          <a:lstStyle/>
          <a:p>
            <a:r>
              <a:rPr lang="da-DK" dirty="0" err="1"/>
              <a:t>Temperature</a:t>
            </a:r>
            <a:endParaRPr lang="en-US" dirty="0"/>
          </a:p>
        </p:txBody>
      </p:sp>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l="953" t="50604" r="49492" b="4415"/>
          <a:stretch/>
        </p:blipFill>
        <p:spPr>
          <a:xfrm>
            <a:off x="4572000" y="1752030"/>
            <a:ext cx="1872208" cy="1728192"/>
          </a:xfrm>
          <a:prstGeom prst="rect">
            <a:avLst/>
          </a:prstGeom>
        </p:spPr>
      </p:pic>
      <p:pic>
        <p:nvPicPr>
          <p:cNvPr id="22" name="Picture 21"/>
          <p:cNvPicPr>
            <a:picLocks noChangeAspect="1"/>
          </p:cNvPicPr>
          <p:nvPr/>
        </p:nvPicPr>
        <p:blipFill rotWithShape="1">
          <a:blip r:embed="rId6" cstate="print">
            <a:extLst>
              <a:ext uri="{28A0092B-C50C-407E-A947-70E740481C1C}">
                <a14:useLocalDpi xmlns:a14="http://schemas.microsoft.com/office/drawing/2010/main" val="0"/>
              </a:ext>
            </a:extLst>
          </a:blip>
          <a:srcRect r="54256" b="55237"/>
          <a:stretch/>
        </p:blipFill>
        <p:spPr>
          <a:xfrm>
            <a:off x="6819488" y="1824038"/>
            <a:ext cx="1728192" cy="1719808"/>
          </a:xfrm>
          <a:prstGeom prst="rect">
            <a:avLst/>
          </a:prstGeom>
        </p:spPr>
      </p:pic>
      <p:sp>
        <p:nvSpPr>
          <p:cNvPr id="23" name="TextBox 22"/>
          <p:cNvSpPr txBox="1"/>
          <p:nvPr/>
        </p:nvSpPr>
        <p:spPr>
          <a:xfrm>
            <a:off x="4717782" y="1307879"/>
            <a:ext cx="3867998" cy="400110"/>
          </a:xfrm>
          <a:prstGeom prst="rect">
            <a:avLst/>
          </a:prstGeom>
          <a:solidFill>
            <a:schemeClr val="bg1"/>
          </a:solidFill>
          <a:ln>
            <a:solidFill>
              <a:schemeClr val="tx1"/>
            </a:solidFill>
          </a:ln>
        </p:spPr>
        <p:txBody>
          <a:bodyPr wrap="square" rtlCol="0">
            <a:spAutoFit/>
          </a:bodyPr>
          <a:lstStyle/>
          <a:p>
            <a:r>
              <a:rPr lang="da-DK" sz="1000" dirty="0" err="1"/>
              <a:t>TerraSAR</a:t>
            </a:r>
            <a:r>
              <a:rPr lang="da-DK" sz="1000" dirty="0"/>
              <a:t>-X </a:t>
            </a:r>
            <a:r>
              <a:rPr lang="da-DK" sz="1000" dirty="0" err="1"/>
              <a:t>differential</a:t>
            </a:r>
            <a:r>
              <a:rPr lang="da-DK" sz="1000" dirty="0"/>
              <a:t> </a:t>
            </a:r>
            <a:r>
              <a:rPr lang="da-DK" sz="1000" dirty="0" err="1"/>
              <a:t>interferogram</a:t>
            </a:r>
            <a:r>
              <a:rPr lang="da-DK" sz="1000" dirty="0"/>
              <a:t> (</a:t>
            </a:r>
            <a:r>
              <a:rPr lang="da-DK" sz="1000" dirty="0" err="1"/>
              <a:t>wrapped</a:t>
            </a:r>
            <a:r>
              <a:rPr lang="da-DK" sz="1000" dirty="0"/>
              <a:t> </a:t>
            </a:r>
            <a:r>
              <a:rPr lang="da-DK" sz="1000" dirty="0" err="1"/>
              <a:t>phase</a:t>
            </a:r>
            <a:r>
              <a:rPr lang="da-DK" sz="1000" dirty="0"/>
              <a:t>) 10 </a:t>
            </a:r>
            <a:r>
              <a:rPr lang="da-DK" sz="1000" dirty="0" err="1"/>
              <a:t>Oct</a:t>
            </a:r>
            <a:r>
              <a:rPr lang="da-DK" sz="1000" dirty="0"/>
              <a:t>. 2011 – 21 </a:t>
            </a:r>
            <a:r>
              <a:rPr lang="da-DK" sz="1000" dirty="0" err="1"/>
              <a:t>Oct</a:t>
            </a:r>
            <a:r>
              <a:rPr lang="da-DK" sz="1000" dirty="0"/>
              <a:t>. 2011, </a:t>
            </a:r>
            <a:r>
              <a:rPr lang="da-DK" sz="1000" dirty="0" err="1"/>
              <a:t>B</a:t>
            </a:r>
            <a:r>
              <a:rPr lang="da-DK" sz="1000" baseline="-25000" dirty="0" err="1"/>
              <a:t>n</a:t>
            </a:r>
            <a:r>
              <a:rPr lang="da-DK" sz="1000" dirty="0"/>
              <a:t>= 58 m, </a:t>
            </a:r>
            <a:r>
              <a:rPr lang="da-DK" sz="1000" dirty="0" err="1"/>
              <a:t>B</a:t>
            </a:r>
            <a:r>
              <a:rPr lang="da-DK" sz="1000" baseline="-25000" dirty="0" err="1"/>
              <a:t>temp</a:t>
            </a:r>
            <a:r>
              <a:rPr lang="da-DK" sz="1000" dirty="0"/>
              <a:t>=´11 </a:t>
            </a:r>
            <a:r>
              <a:rPr lang="da-DK" sz="1000" dirty="0" err="1"/>
              <a:t>days</a:t>
            </a:r>
            <a:endParaRPr lang="da-DK" sz="1000" dirty="0"/>
          </a:p>
        </p:txBody>
      </p:sp>
      <p:sp>
        <p:nvSpPr>
          <p:cNvPr id="28" name="TextBox 27"/>
          <p:cNvSpPr txBox="1"/>
          <p:nvPr/>
        </p:nvSpPr>
        <p:spPr>
          <a:xfrm>
            <a:off x="8709277" y="3378017"/>
            <a:ext cx="106895" cy="246221"/>
          </a:xfrm>
          <a:prstGeom prst="rect">
            <a:avLst/>
          </a:prstGeom>
          <a:noFill/>
        </p:spPr>
        <p:txBody>
          <a:bodyPr wrap="square" rtlCol="0">
            <a:spAutoFit/>
          </a:bodyPr>
          <a:lstStyle/>
          <a:p>
            <a:r>
              <a:rPr lang="en-US" sz="1000" dirty="0"/>
              <a:t>0 </a:t>
            </a:r>
          </a:p>
        </p:txBody>
      </p:sp>
      <p:sp>
        <p:nvSpPr>
          <p:cNvPr id="29" name="TextBox 28"/>
          <p:cNvSpPr txBox="1"/>
          <p:nvPr/>
        </p:nvSpPr>
        <p:spPr>
          <a:xfrm>
            <a:off x="8678690" y="1761503"/>
            <a:ext cx="573830" cy="246221"/>
          </a:xfrm>
          <a:prstGeom prst="rect">
            <a:avLst/>
          </a:prstGeom>
          <a:noFill/>
        </p:spPr>
        <p:txBody>
          <a:bodyPr wrap="square" rtlCol="0">
            <a:spAutoFit/>
          </a:bodyPr>
          <a:lstStyle/>
          <a:p>
            <a:r>
              <a:rPr lang="en-US" sz="1000" dirty="0"/>
              <a:t>1540 </a:t>
            </a:r>
          </a:p>
        </p:txBody>
      </p:sp>
      <p:sp>
        <p:nvSpPr>
          <p:cNvPr id="30" name="TextBox 29"/>
          <p:cNvSpPr txBox="1"/>
          <p:nvPr/>
        </p:nvSpPr>
        <p:spPr>
          <a:xfrm>
            <a:off x="8747431" y="2521541"/>
            <a:ext cx="106895" cy="246221"/>
          </a:xfrm>
          <a:prstGeom prst="rect">
            <a:avLst/>
          </a:prstGeom>
          <a:noFill/>
        </p:spPr>
        <p:txBody>
          <a:bodyPr wrap="square" rtlCol="0">
            <a:spAutoFit/>
          </a:bodyPr>
          <a:lstStyle/>
          <a:p>
            <a:r>
              <a:rPr lang="en-US" sz="1000" dirty="0"/>
              <a:t>m</a:t>
            </a:r>
          </a:p>
        </p:txBody>
      </p:sp>
      <p:sp>
        <p:nvSpPr>
          <p:cNvPr id="32" name="TextBox 31"/>
          <p:cNvSpPr txBox="1"/>
          <p:nvPr/>
        </p:nvSpPr>
        <p:spPr>
          <a:xfrm>
            <a:off x="4668419" y="3333976"/>
            <a:ext cx="1699374" cy="246221"/>
          </a:xfrm>
          <a:prstGeom prst="rect">
            <a:avLst/>
          </a:prstGeom>
          <a:solidFill>
            <a:schemeClr val="bg1"/>
          </a:solidFill>
          <a:ln>
            <a:solidFill>
              <a:schemeClr val="tx1"/>
            </a:solidFill>
          </a:ln>
        </p:spPr>
        <p:txBody>
          <a:bodyPr wrap="square" rtlCol="0">
            <a:spAutoFit/>
          </a:bodyPr>
          <a:lstStyle/>
          <a:p>
            <a:r>
              <a:rPr lang="da-DK" sz="1000" dirty="0" err="1"/>
              <a:t>Interferometric</a:t>
            </a:r>
            <a:r>
              <a:rPr lang="da-DK" sz="1000" dirty="0"/>
              <a:t> </a:t>
            </a:r>
            <a:r>
              <a:rPr lang="da-DK" sz="1000" dirty="0" err="1"/>
              <a:t>phase</a:t>
            </a:r>
            <a:endParaRPr lang="da-DK" sz="1000" dirty="0"/>
          </a:p>
        </p:txBody>
      </p:sp>
      <p:pic>
        <p:nvPicPr>
          <p:cNvPr id="33" name="Picture 32"/>
          <p:cNvPicPr>
            <a:picLocks noChangeAspect="1"/>
          </p:cNvPicPr>
          <p:nvPr/>
        </p:nvPicPr>
        <p:blipFill rotWithShape="1">
          <a:blip r:embed="rId7">
            <a:extLst>
              <a:ext uri="{28A0092B-C50C-407E-A947-70E740481C1C}">
                <a14:useLocalDpi xmlns:a14="http://schemas.microsoft.com/office/drawing/2010/main" val="0"/>
              </a:ext>
            </a:extLst>
          </a:blip>
          <a:srcRect l="83647" r="5561"/>
          <a:stretch/>
        </p:blipFill>
        <p:spPr>
          <a:xfrm>
            <a:off x="6444208" y="1854198"/>
            <a:ext cx="240322" cy="1667754"/>
          </a:xfrm>
          <a:prstGeom prst="rect">
            <a:avLst/>
          </a:prstGeom>
        </p:spPr>
      </p:pic>
      <p:pic>
        <p:nvPicPr>
          <p:cNvPr id="34" name="Picture 33"/>
          <p:cNvPicPr>
            <a:picLocks noChangeAspect="1"/>
          </p:cNvPicPr>
          <p:nvPr/>
        </p:nvPicPr>
        <p:blipFill rotWithShape="1">
          <a:blip r:embed="rId8">
            <a:extLst>
              <a:ext uri="{28A0092B-C50C-407E-A947-70E740481C1C}">
                <a14:useLocalDpi xmlns:a14="http://schemas.microsoft.com/office/drawing/2010/main" val="0"/>
              </a:ext>
            </a:extLst>
          </a:blip>
          <a:srcRect l="11361" t="29840" r="7160" b="34727"/>
          <a:stretch/>
        </p:blipFill>
        <p:spPr>
          <a:xfrm rot="16200000">
            <a:off x="7750410" y="2529782"/>
            <a:ext cx="1782473" cy="318356"/>
          </a:xfrm>
          <a:prstGeom prst="rect">
            <a:avLst/>
          </a:prstGeom>
        </p:spPr>
      </p:pic>
      <p:sp>
        <p:nvSpPr>
          <p:cNvPr id="35" name="TextBox 34"/>
          <p:cNvSpPr txBox="1"/>
          <p:nvPr/>
        </p:nvSpPr>
        <p:spPr>
          <a:xfrm rot="5400000">
            <a:off x="6552329" y="2560831"/>
            <a:ext cx="424697" cy="246221"/>
          </a:xfrm>
          <a:prstGeom prst="rect">
            <a:avLst/>
          </a:prstGeom>
          <a:noFill/>
        </p:spPr>
        <p:txBody>
          <a:bodyPr wrap="square" rtlCol="0">
            <a:spAutoFit/>
          </a:bodyPr>
          <a:lstStyle/>
          <a:p>
            <a:r>
              <a:rPr lang="en-US" sz="1000" dirty="0"/>
              <a:t>rad</a:t>
            </a:r>
          </a:p>
        </p:txBody>
      </p:sp>
      <p:sp>
        <p:nvSpPr>
          <p:cNvPr id="10" name="Rectangle 9"/>
          <p:cNvSpPr/>
          <p:nvPr/>
        </p:nvSpPr>
        <p:spPr>
          <a:xfrm>
            <a:off x="4692177" y="3579603"/>
            <a:ext cx="4252538" cy="553998"/>
          </a:xfrm>
          <a:prstGeom prst="rect">
            <a:avLst/>
          </a:prstGeom>
        </p:spPr>
        <p:txBody>
          <a:bodyPr wrap="square">
            <a:spAutoFit/>
          </a:bodyPr>
          <a:lstStyle/>
          <a:p>
            <a:r>
              <a:rPr lang="en-US" sz="1000" dirty="0">
                <a:solidFill>
                  <a:srgbClr val="222222"/>
                </a:solidFill>
                <a:latin typeface="Arial" panose="020B0604020202020204" pitchFamily="34" charset="0"/>
              </a:rPr>
              <a:t>Cong, X.; </a:t>
            </a:r>
            <a:r>
              <a:rPr lang="en-US" sz="1000" dirty="0" err="1">
                <a:solidFill>
                  <a:srgbClr val="222222"/>
                </a:solidFill>
                <a:latin typeface="Arial" panose="020B0604020202020204" pitchFamily="34" charset="0"/>
              </a:rPr>
              <a:t>Balss</a:t>
            </a:r>
            <a:r>
              <a:rPr lang="en-US" sz="1000" dirty="0">
                <a:solidFill>
                  <a:srgbClr val="222222"/>
                </a:solidFill>
                <a:latin typeface="Arial" panose="020B0604020202020204" pitchFamily="34" charset="0"/>
              </a:rPr>
              <a:t>, U.; Rodriguez Gonzalez, F.; </a:t>
            </a:r>
            <a:r>
              <a:rPr lang="en-US" sz="1000" dirty="0" err="1">
                <a:solidFill>
                  <a:srgbClr val="222222"/>
                </a:solidFill>
                <a:latin typeface="Arial" panose="020B0604020202020204" pitchFamily="34" charset="0"/>
              </a:rPr>
              <a:t>Eineder</a:t>
            </a:r>
            <a:r>
              <a:rPr lang="en-US" sz="1000" dirty="0">
                <a:solidFill>
                  <a:srgbClr val="222222"/>
                </a:solidFill>
                <a:latin typeface="Arial" panose="020B0604020202020204" pitchFamily="34" charset="0"/>
              </a:rPr>
              <a:t>, M. Mitigation of Tropospheric Delay in SAR and </a:t>
            </a:r>
            <a:r>
              <a:rPr lang="en-US" sz="1000" dirty="0" err="1">
                <a:solidFill>
                  <a:srgbClr val="222222"/>
                </a:solidFill>
                <a:latin typeface="Arial" panose="020B0604020202020204" pitchFamily="34" charset="0"/>
              </a:rPr>
              <a:t>InSAR</a:t>
            </a:r>
            <a:r>
              <a:rPr lang="en-US" sz="1000" dirty="0">
                <a:solidFill>
                  <a:srgbClr val="222222"/>
                </a:solidFill>
                <a:latin typeface="Arial" panose="020B0604020202020204" pitchFamily="34" charset="0"/>
              </a:rPr>
              <a:t> Using NWP Data: Its Validation and Application Examples. </a:t>
            </a:r>
            <a:r>
              <a:rPr lang="en-US" sz="1000" i="1" dirty="0">
                <a:solidFill>
                  <a:srgbClr val="222222"/>
                </a:solidFill>
                <a:latin typeface="Arial" panose="020B0604020202020204" pitchFamily="34" charset="0"/>
              </a:rPr>
              <a:t>Remote Sens.</a:t>
            </a:r>
            <a:r>
              <a:rPr lang="en-US" sz="1000" dirty="0">
                <a:solidFill>
                  <a:srgbClr val="222222"/>
                </a:solidFill>
                <a:latin typeface="Arial" panose="020B0604020202020204" pitchFamily="34" charset="0"/>
              </a:rPr>
              <a:t> </a:t>
            </a:r>
            <a:r>
              <a:rPr lang="en-US" sz="1000" b="1" dirty="0">
                <a:solidFill>
                  <a:srgbClr val="222222"/>
                </a:solidFill>
                <a:latin typeface="Arial" panose="020B0604020202020204" pitchFamily="34" charset="0"/>
              </a:rPr>
              <a:t>2018</a:t>
            </a:r>
            <a:r>
              <a:rPr lang="en-US" sz="1000" dirty="0">
                <a:solidFill>
                  <a:srgbClr val="222222"/>
                </a:solidFill>
                <a:latin typeface="Arial" panose="020B0604020202020204" pitchFamily="34" charset="0"/>
              </a:rPr>
              <a:t>, </a:t>
            </a:r>
            <a:r>
              <a:rPr lang="en-US" sz="1000" i="1" dirty="0">
                <a:solidFill>
                  <a:srgbClr val="222222"/>
                </a:solidFill>
                <a:latin typeface="Arial" panose="020B0604020202020204" pitchFamily="34" charset="0"/>
              </a:rPr>
              <a:t>10</a:t>
            </a:r>
            <a:r>
              <a:rPr lang="en-US" sz="1000" dirty="0">
                <a:solidFill>
                  <a:srgbClr val="222222"/>
                </a:solidFill>
                <a:latin typeface="Arial" panose="020B0604020202020204" pitchFamily="34" charset="0"/>
              </a:rPr>
              <a:t>, 1515.</a:t>
            </a:r>
            <a:endParaRPr lang="en-US" sz="1000" dirty="0"/>
          </a:p>
        </p:txBody>
      </p:sp>
      <p:sp>
        <p:nvSpPr>
          <p:cNvPr id="38" name="TextBox 37"/>
          <p:cNvSpPr txBox="1"/>
          <p:nvPr/>
        </p:nvSpPr>
        <p:spPr>
          <a:xfrm>
            <a:off x="6927934" y="3323193"/>
            <a:ext cx="1699374" cy="246221"/>
          </a:xfrm>
          <a:prstGeom prst="rect">
            <a:avLst/>
          </a:prstGeom>
          <a:solidFill>
            <a:schemeClr val="bg1"/>
          </a:solidFill>
          <a:ln>
            <a:solidFill>
              <a:schemeClr val="tx1"/>
            </a:solidFill>
          </a:ln>
        </p:spPr>
        <p:txBody>
          <a:bodyPr wrap="square" rtlCol="0">
            <a:spAutoFit/>
          </a:bodyPr>
          <a:lstStyle/>
          <a:p>
            <a:r>
              <a:rPr lang="da-DK" sz="1000" dirty="0"/>
              <a:t>Digital Elevation model</a:t>
            </a:r>
          </a:p>
        </p:txBody>
      </p:sp>
      <p:sp>
        <p:nvSpPr>
          <p:cNvPr id="13" name="Rectangle 12"/>
          <p:cNvSpPr/>
          <p:nvPr/>
        </p:nvSpPr>
        <p:spPr>
          <a:xfrm>
            <a:off x="4737561" y="1890399"/>
            <a:ext cx="1079142" cy="276999"/>
          </a:xfrm>
          <a:prstGeom prst="rect">
            <a:avLst/>
          </a:prstGeom>
        </p:spPr>
        <p:txBody>
          <a:bodyPr wrap="none">
            <a:spAutoFit/>
          </a:bodyPr>
          <a:lstStyle/>
          <a:p>
            <a:r>
              <a:rPr lang="da-DK" sz="1200" dirty="0"/>
              <a:t>(</a:t>
            </a:r>
            <a:r>
              <a:rPr lang="el-GR" sz="1200" dirty="0"/>
              <a:t>λ</a:t>
            </a:r>
            <a:r>
              <a:rPr lang="da-DK" sz="1200" dirty="0"/>
              <a:t>=3.1 cm)</a:t>
            </a:r>
            <a:endParaRPr lang="en-US" sz="1200" dirty="0"/>
          </a:p>
        </p:txBody>
      </p:sp>
    </p:spTree>
    <p:extLst>
      <p:ext uri="{BB962C8B-B14F-4D97-AF65-F5344CB8AC3E}">
        <p14:creationId xmlns:p14="http://schemas.microsoft.com/office/powerpoint/2010/main" val="3752501536"/>
      </p:ext>
    </p:extLst>
  </p:cSld>
  <p:clrMapOvr>
    <a:masterClrMapping/>
  </p:clrMapOvr>
  <mc:AlternateContent xmlns:mc="http://schemas.openxmlformats.org/markup-compatibility/2006" xmlns:p14="http://schemas.microsoft.com/office/powerpoint/2010/main">
    <mc:Choice Requires="p14">
      <p:transition spd="slow" p14:dur="2000" advTm="52045"/>
    </mc:Choice>
    <mc:Fallback xmlns="">
      <p:transition spd="slow" advTm="52045"/>
    </mc:Fallback>
  </mc:AlternateContent>
  <p:extLst mod="1"/>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3720" y="-24688"/>
            <a:ext cx="7772400" cy="1143000"/>
          </a:xfrm>
        </p:spPr>
        <p:txBody>
          <a:bodyPr/>
          <a:lstStyle/>
          <a:p>
            <a:r>
              <a:rPr lang="en-US" dirty="0"/>
              <a:t>Turbulent tropospheric delay</a:t>
            </a:r>
          </a:p>
        </p:txBody>
      </p:sp>
      <p:sp>
        <p:nvSpPr>
          <p:cNvPr id="4" name="Slide Number Placeholder 3"/>
          <p:cNvSpPr>
            <a:spLocks noGrp="1"/>
          </p:cNvSpPr>
          <p:nvPr>
            <p:ph type="sldNum" sz="quarter" idx="12"/>
          </p:nvPr>
        </p:nvSpPr>
        <p:spPr/>
        <p:txBody>
          <a:bodyPr/>
          <a:lstStyle/>
          <a:p>
            <a:fld id="{103EA872-A674-449B-A120-B97244F8E91D}" type="slidenum">
              <a:rPr lang="da-DK" smtClean="0"/>
              <a:pPr/>
              <a:t>75</a:t>
            </a:fld>
            <a:endParaRPr lang="da-DK" dirty="0"/>
          </a:p>
        </p:txBody>
      </p:sp>
      <p:pic>
        <p:nvPicPr>
          <p:cNvPr id="6" name="Picture 5" descr="20081106_variogram"/>
          <p:cNvPicPr/>
          <p:nvPr/>
        </p:nvPicPr>
        <p:blipFill>
          <a:blip r:embed="rId3" cstate="email">
            <a:extLst>
              <a:ext uri="{28A0092B-C50C-407E-A947-70E740481C1C}">
                <a14:useLocalDpi xmlns:a14="http://schemas.microsoft.com/office/drawing/2010/main"/>
              </a:ext>
            </a:extLst>
          </a:blip>
          <a:srcRect l="3290" r="6328"/>
          <a:stretch>
            <a:fillRect/>
          </a:stretch>
        </p:blipFill>
        <p:spPr bwMode="auto">
          <a:xfrm>
            <a:off x="3229908" y="4030405"/>
            <a:ext cx="3163748" cy="2350923"/>
          </a:xfrm>
          <a:prstGeom prst="rect">
            <a:avLst/>
          </a:prstGeom>
          <a:noFill/>
          <a:ln>
            <a:noFill/>
          </a:ln>
        </p:spPr>
      </p:pic>
      <p:sp>
        <p:nvSpPr>
          <p:cNvPr id="9" name="Rectangle 8"/>
          <p:cNvSpPr/>
          <p:nvPr/>
        </p:nvSpPr>
        <p:spPr>
          <a:xfrm>
            <a:off x="146178" y="1241548"/>
            <a:ext cx="4604353" cy="1277273"/>
          </a:xfrm>
          <a:prstGeom prst="rect">
            <a:avLst/>
          </a:prstGeom>
        </p:spPr>
        <p:txBody>
          <a:bodyPr wrap="square">
            <a:spAutoFit/>
          </a:bodyPr>
          <a:lstStyle/>
          <a:p>
            <a:pPr marL="285750" indent="-285750">
              <a:buFont typeface="Arial" panose="020B0604020202020204" pitchFamily="34" charset="0"/>
              <a:buChar char="•"/>
            </a:pPr>
            <a:r>
              <a:rPr lang="da-DK" sz="1400" dirty="0" err="1"/>
              <a:t>Caused</a:t>
            </a:r>
            <a:r>
              <a:rPr lang="da-DK" sz="1400" dirty="0"/>
              <a:t> by </a:t>
            </a:r>
            <a:r>
              <a:rPr lang="da-DK" sz="1400" dirty="0" err="1"/>
              <a:t>horizontal</a:t>
            </a:r>
            <a:r>
              <a:rPr lang="da-DK" sz="1400" dirty="0"/>
              <a:t> variations of </a:t>
            </a:r>
            <a:r>
              <a:rPr lang="da-DK" sz="1400" dirty="0" err="1"/>
              <a:t>water</a:t>
            </a:r>
            <a:r>
              <a:rPr lang="da-DK" sz="1400" dirty="0"/>
              <a:t> </a:t>
            </a:r>
            <a:r>
              <a:rPr lang="da-DK" sz="1400" dirty="0" err="1"/>
              <a:t>vapour</a:t>
            </a:r>
            <a:r>
              <a:rPr lang="da-DK" sz="1400" dirty="0"/>
              <a:t> and </a:t>
            </a:r>
            <a:r>
              <a:rPr lang="da-DK" sz="1400" dirty="0" err="1"/>
              <a:t>liquid</a:t>
            </a:r>
            <a:r>
              <a:rPr lang="da-DK" sz="1400" dirty="0"/>
              <a:t> </a:t>
            </a:r>
            <a:r>
              <a:rPr lang="da-DK" sz="1400" dirty="0" err="1"/>
              <a:t>water</a:t>
            </a:r>
            <a:r>
              <a:rPr lang="da-DK" sz="1400" dirty="0"/>
              <a:t> content in </a:t>
            </a:r>
            <a:r>
              <a:rPr lang="da-DK" sz="1400" dirty="0" err="1"/>
              <a:t>both</a:t>
            </a:r>
            <a:r>
              <a:rPr lang="da-DK" sz="1400" dirty="0"/>
              <a:t> </a:t>
            </a:r>
            <a:r>
              <a:rPr lang="da-DK" sz="1400" dirty="0" err="1"/>
              <a:t>acquisitions</a:t>
            </a:r>
            <a:endParaRPr lang="da-DK" sz="1400" dirty="0"/>
          </a:p>
          <a:p>
            <a:pPr marL="285750" indent="-285750">
              <a:buFont typeface="Arial" panose="020B0604020202020204" pitchFamily="34" charset="0"/>
              <a:buChar char="•"/>
            </a:pPr>
            <a:r>
              <a:rPr lang="da-DK" sz="1400" dirty="0" err="1"/>
              <a:t>Observed</a:t>
            </a:r>
            <a:r>
              <a:rPr lang="da-DK" sz="1400" dirty="0"/>
              <a:t> under a </a:t>
            </a:r>
            <a:r>
              <a:rPr lang="da-DK" sz="1400" dirty="0" err="1"/>
              <a:t>variety</a:t>
            </a:r>
            <a:r>
              <a:rPr lang="da-DK" sz="1400" dirty="0"/>
              <a:t> of </a:t>
            </a:r>
            <a:r>
              <a:rPr lang="da-DK" sz="1400" dirty="0" err="1"/>
              <a:t>weather</a:t>
            </a:r>
            <a:r>
              <a:rPr lang="da-DK" sz="1400" dirty="0"/>
              <a:t> </a:t>
            </a:r>
            <a:r>
              <a:rPr lang="da-DK" sz="1400" dirty="0" err="1"/>
              <a:t>conditions</a:t>
            </a:r>
            <a:r>
              <a:rPr lang="da-DK" sz="1400" dirty="0"/>
              <a:t> (from </a:t>
            </a:r>
            <a:r>
              <a:rPr lang="da-DK" sz="1400" dirty="0" err="1"/>
              <a:t>thunderstroms</a:t>
            </a:r>
            <a:r>
              <a:rPr lang="da-DK" sz="1400" dirty="0"/>
              <a:t> to clear sky)</a:t>
            </a:r>
          </a:p>
        </p:txBody>
      </p:sp>
      <p:sp>
        <p:nvSpPr>
          <p:cNvPr id="10" name="TextBox 9"/>
          <p:cNvSpPr txBox="1"/>
          <p:nvPr/>
        </p:nvSpPr>
        <p:spPr>
          <a:xfrm>
            <a:off x="4449008" y="5847075"/>
            <a:ext cx="1815082" cy="246221"/>
          </a:xfrm>
          <a:prstGeom prst="rect">
            <a:avLst/>
          </a:prstGeom>
          <a:solidFill>
            <a:schemeClr val="bg1"/>
          </a:solidFill>
          <a:ln>
            <a:noFill/>
          </a:ln>
        </p:spPr>
        <p:txBody>
          <a:bodyPr wrap="square" rtlCol="0">
            <a:spAutoFit/>
          </a:bodyPr>
          <a:lstStyle/>
          <a:p>
            <a:r>
              <a:rPr lang="da-DK" sz="1000" dirty="0" err="1"/>
              <a:t>Experimental</a:t>
            </a:r>
            <a:r>
              <a:rPr lang="da-DK" sz="1000" dirty="0"/>
              <a:t> </a:t>
            </a:r>
            <a:r>
              <a:rPr lang="da-DK" sz="1000" dirty="0" err="1"/>
              <a:t>variogram</a:t>
            </a:r>
            <a:endParaRPr lang="en-US" sz="1000" dirty="0"/>
          </a:p>
        </p:txBody>
      </p:sp>
      <p:sp>
        <p:nvSpPr>
          <p:cNvPr id="13" name="TextBox 12"/>
          <p:cNvSpPr txBox="1"/>
          <p:nvPr/>
        </p:nvSpPr>
        <p:spPr>
          <a:xfrm>
            <a:off x="4750531" y="1298960"/>
            <a:ext cx="3867998" cy="400110"/>
          </a:xfrm>
          <a:prstGeom prst="rect">
            <a:avLst/>
          </a:prstGeom>
          <a:solidFill>
            <a:schemeClr val="bg1"/>
          </a:solidFill>
          <a:ln>
            <a:solidFill>
              <a:schemeClr val="tx1"/>
            </a:solidFill>
          </a:ln>
        </p:spPr>
        <p:txBody>
          <a:bodyPr wrap="square" rtlCol="0">
            <a:spAutoFit/>
          </a:bodyPr>
          <a:lstStyle/>
          <a:p>
            <a:r>
              <a:rPr lang="da-DK" sz="1000" dirty="0" err="1"/>
              <a:t>TerraSAR</a:t>
            </a:r>
            <a:r>
              <a:rPr lang="da-DK" sz="1000" dirty="0"/>
              <a:t>-X </a:t>
            </a:r>
            <a:r>
              <a:rPr lang="da-DK" sz="1000" dirty="0" err="1"/>
              <a:t>differential</a:t>
            </a:r>
            <a:r>
              <a:rPr lang="da-DK" sz="1000" dirty="0"/>
              <a:t> </a:t>
            </a:r>
            <a:r>
              <a:rPr lang="da-DK" sz="1000" dirty="0" err="1"/>
              <a:t>interferogram</a:t>
            </a:r>
            <a:r>
              <a:rPr lang="da-DK" sz="1000" dirty="0"/>
              <a:t> (</a:t>
            </a:r>
            <a:r>
              <a:rPr lang="da-DK" sz="1000" dirty="0" err="1"/>
              <a:t>wrapped</a:t>
            </a:r>
            <a:r>
              <a:rPr lang="da-DK" sz="1000" dirty="0"/>
              <a:t> </a:t>
            </a:r>
            <a:r>
              <a:rPr lang="da-DK" sz="1000" dirty="0" err="1"/>
              <a:t>phase</a:t>
            </a:r>
            <a:r>
              <a:rPr lang="da-DK" sz="1000" dirty="0"/>
              <a:t>) 04 Dec. 2011 – 15 Dec. 2011, </a:t>
            </a:r>
            <a:r>
              <a:rPr lang="da-DK" sz="1000" dirty="0" err="1"/>
              <a:t>B</a:t>
            </a:r>
            <a:r>
              <a:rPr lang="da-DK" sz="1000" baseline="-25000" dirty="0" err="1"/>
              <a:t>n</a:t>
            </a:r>
            <a:r>
              <a:rPr lang="da-DK" sz="1000" dirty="0"/>
              <a:t>= 80 m, </a:t>
            </a:r>
            <a:r>
              <a:rPr lang="da-DK" sz="1000" dirty="0" err="1"/>
              <a:t>B</a:t>
            </a:r>
            <a:r>
              <a:rPr lang="da-DK" sz="1000" baseline="-25000" dirty="0" err="1"/>
              <a:t>temp</a:t>
            </a:r>
            <a:r>
              <a:rPr lang="da-DK" sz="1000" dirty="0"/>
              <a:t>=´11 </a:t>
            </a:r>
            <a:r>
              <a:rPr lang="da-DK" sz="1000" dirty="0" err="1"/>
              <a:t>days</a:t>
            </a:r>
            <a:endParaRPr lang="da-DK" sz="1000" dirty="0"/>
          </a:p>
        </p:txBody>
      </p:sp>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r="54256" b="55237"/>
          <a:stretch/>
        </p:blipFill>
        <p:spPr>
          <a:xfrm>
            <a:off x="6819488" y="1831658"/>
            <a:ext cx="1728192" cy="1719808"/>
          </a:xfrm>
          <a:prstGeom prst="rect">
            <a:avLst/>
          </a:prstGeom>
        </p:spPr>
      </p:pic>
      <p:sp>
        <p:nvSpPr>
          <p:cNvPr id="16" name="TextBox 15"/>
          <p:cNvSpPr txBox="1"/>
          <p:nvPr/>
        </p:nvSpPr>
        <p:spPr>
          <a:xfrm>
            <a:off x="8709277" y="3385637"/>
            <a:ext cx="106895" cy="246221"/>
          </a:xfrm>
          <a:prstGeom prst="rect">
            <a:avLst/>
          </a:prstGeom>
          <a:noFill/>
        </p:spPr>
        <p:txBody>
          <a:bodyPr wrap="square" rtlCol="0">
            <a:spAutoFit/>
          </a:bodyPr>
          <a:lstStyle/>
          <a:p>
            <a:r>
              <a:rPr lang="en-US" sz="1000" dirty="0"/>
              <a:t>0 </a:t>
            </a:r>
          </a:p>
        </p:txBody>
      </p:sp>
      <p:sp>
        <p:nvSpPr>
          <p:cNvPr id="17" name="TextBox 16"/>
          <p:cNvSpPr txBox="1"/>
          <p:nvPr/>
        </p:nvSpPr>
        <p:spPr>
          <a:xfrm>
            <a:off x="8678690" y="1769123"/>
            <a:ext cx="573830" cy="246221"/>
          </a:xfrm>
          <a:prstGeom prst="rect">
            <a:avLst/>
          </a:prstGeom>
          <a:noFill/>
        </p:spPr>
        <p:txBody>
          <a:bodyPr wrap="square" rtlCol="0">
            <a:spAutoFit/>
          </a:bodyPr>
          <a:lstStyle/>
          <a:p>
            <a:r>
              <a:rPr lang="en-US" sz="1000" dirty="0"/>
              <a:t>1540 </a:t>
            </a:r>
          </a:p>
        </p:txBody>
      </p:sp>
      <p:sp>
        <p:nvSpPr>
          <p:cNvPr id="18" name="TextBox 17"/>
          <p:cNvSpPr txBox="1"/>
          <p:nvPr/>
        </p:nvSpPr>
        <p:spPr>
          <a:xfrm>
            <a:off x="8747431" y="2529161"/>
            <a:ext cx="106895" cy="246221"/>
          </a:xfrm>
          <a:prstGeom prst="rect">
            <a:avLst/>
          </a:prstGeom>
          <a:noFill/>
        </p:spPr>
        <p:txBody>
          <a:bodyPr wrap="square" rtlCol="0">
            <a:spAutoFit/>
          </a:bodyPr>
          <a:lstStyle/>
          <a:p>
            <a:r>
              <a:rPr lang="en-US" sz="1000" dirty="0"/>
              <a:t>m</a:t>
            </a:r>
          </a:p>
        </p:txBody>
      </p:sp>
      <p:pic>
        <p:nvPicPr>
          <p:cNvPr id="21" name="Picture 20"/>
          <p:cNvPicPr>
            <a:picLocks noChangeAspect="1"/>
          </p:cNvPicPr>
          <p:nvPr/>
        </p:nvPicPr>
        <p:blipFill rotWithShape="1">
          <a:blip r:embed="rId5">
            <a:extLst>
              <a:ext uri="{28A0092B-C50C-407E-A947-70E740481C1C}">
                <a14:useLocalDpi xmlns:a14="http://schemas.microsoft.com/office/drawing/2010/main" val="0"/>
              </a:ext>
            </a:extLst>
          </a:blip>
          <a:srcRect l="83647" r="5561"/>
          <a:stretch/>
        </p:blipFill>
        <p:spPr>
          <a:xfrm>
            <a:off x="6444208" y="1861818"/>
            <a:ext cx="240322" cy="1667754"/>
          </a:xfrm>
          <a:prstGeom prst="rect">
            <a:avLst/>
          </a:prstGeom>
        </p:spPr>
      </p:pic>
      <p:pic>
        <p:nvPicPr>
          <p:cNvPr id="22" name="Picture 21"/>
          <p:cNvPicPr>
            <a:picLocks noChangeAspect="1"/>
          </p:cNvPicPr>
          <p:nvPr/>
        </p:nvPicPr>
        <p:blipFill rotWithShape="1">
          <a:blip r:embed="rId6">
            <a:extLst>
              <a:ext uri="{28A0092B-C50C-407E-A947-70E740481C1C}">
                <a14:useLocalDpi xmlns:a14="http://schemas.microsoft.com/office/drawing/2010/main" val="0"/>
              </a:ext>
            </a:extLst>
          </a:blip>
          <a:srcRect l="11361" t="29840" r="7160" b="34727"/>
          <a:stretch/>
        </p:blipFill>
        <p:spPr>
          <a:xfrm rot="16200000">
            <a:off x="7750410" y="2537402"/>
            <a:ext cx="1782473" cy="318356"/>
          </a:xfrm>
          <a:prstGeom prst="rect">
            <a:avLst/>
          </a:prstGeom>
        </p:spPr>
      </p:pic>
      <p:sp>
        <p:nvSpPr>
          <p:cNvPr id="23" name="TextBox 22"/>
          <p:cNvSpPr txBox="1"/>
          <p:nvPr/>
        </p:nvSpPr>
        <p:spPr>
          <a:xfrm rot="5400000">
            <a:off x="6552329" y="2568451"/>
            <a:ext cx="424697" cy="246221"/>
          </a:xfrm>
          <a:prstGeom prst="rect">
            <a:avLst/>
          </a:prstGeom>
          <a:noFill/>
        </p:spPr>
        <p:txBody>
          <a:bodyPr wrap="square" rtlCol="0">
            <a:spAutoFit/>
          </a:bodyPr>
          <a:lstStyle/>
          <a:p>
            <a:r>
              <a:rPr lang="en-US" sz="1000" dirty="0"/>
              <a:t>rad</a:t>
            </a:r>
          </a:p>
        </p:txBody>
      </p:sp>
      <p:pic>
        <p:nvPicPr>
          <p:cNvPr id="24" name="Picture 23"/>
          <p:cNvPicPr>
            <a:picLocks noChangeAspect="1"/>
          </p:cNvPicPr>
          <p:nvPr/>
        </p:nvPicPr>
        <p:blipFill rotWithShape="1">
          <a:blip r:embed="rId4" cstate="print">
            <a:extLst>
              <a:ext uri="{28A0092B-C50C-407E-A947-70E740481C1C}">
                <a14:useLocalDpi xmlns:a14="http://schemas.microsoft.com/office/drawing/2010/main" val="0"/>
              </a:ext>
            </a:extLst>
          </a:blip>
          <a:srcRect l="49556" t="50922" b="4096"/>
          <a:stretch/>
        </p:blipFill>
        <p:spPr>
          <a:xfrm>
            <a:off x="4555206" y="1734785"/>
            <a:ext cx="1924764" cy="1745393"/>
          </a:xfrm>
          <a:prstGeom prst="rect">
            <a:avLst/>
          </a:prstGeom>
        </p:spPr>
      </p:pic>
      <p:pic>
        <p:nvPicPr>
          <p:cNvPr id="25" name="Picture 24" descr="20081106_20090115_dis"/>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544356" y="2801413"/>
            <a:ext cx="2657046" cy="3507907"/>
          </a:xfrm>
          <a:prstGeom prst="rect">
            <a:avLst/>
          </a:prstGeom>
          <a:noFill/>
          <a:ln>
            <a:noFill/>
          </a:ln>
        </p:spPr>
      </p:pic>
      <p:sp>
        <p:nvSpPr>
          <p:cNvPr id="7" name="Rectangle 6"/>
          <p:cNvSpPr/>
          <p:nvPr/>
        </p:nvSpPr>
        <p:spPr>
          <a:xfrm>
            <a:off x="6334572" y="4709954"/>
            <a:ext cx="2886097" cy="954107"/>
          </a:xfrm>
          <a:prstGeom prst="rect">
            <a:avLst/>
          </a:prstGeom>
        </p:spPr>
        <p:txBody>
          <a:bodyPr wrap="square">
            <a:spAutoFit/>
          </a:bodyPr>
          <a:lstStyle/>
          <a:p>
            <a:r>
              <a:rPr lang="da-DK" sz="1400" dirty="0" err="1"/>
              <a:t>Spatial</a:t>
            </a:r>
            <a:r>
              <a:rPr lang="da-DK" sz="1400" dirty="0"/>
              <a:t> </a:t>
            </a:r>
            <a:r>
              <a:rPr lang="da-DK" sz="1400" dirty="0" err="1"/>
              <a:t>statistics</a:t>
            </a:r>
            <a:r>
              <a:rPr lang="da-DK" sz="1400" dirty="0"/>
              <a:t> (</a:t>
            </a:r>
            <a:r>
              <a:rPr lang="da-DK" sz="1400" dirty="0" err="1"/>
              <a:t>variograms</a:t>
            </a:r>
            <a:r>
              <a:rPr lang="da-DK" sz="1400" dirty="0"/>
              <a:t>) </a:t>
            </a:r>
            <a:r>
              <a:rPr lang="da-DK" sz="1400" dirty="0" err="1"/>
              <a:t>often</a:t>
            </a:r>
            <a:r>
              <a:rPr lang="da-DK" sz="1400" dirty="0"/>
              <a:t> </a:t>
            </a:r>
            <a:r>
              <a:rPr lang="da-DK" sz="1400" dirty="0" err="1"/>
              <a:t>follow</a:t>
            </a:r>
            <a:r>
              <a:rPr lang="da-DK" sz="1400" dirty="0"/>
              <a:t> power-</a:t>
            </a:r>
            <a:r>
              <a:rPr lang="da-DK" sz="1400" dirty="0" err="1"/>
              <a:t>law</a:t>
            </a:r>
            <a:r>
              <a:rPr lang="da-DK" sz="1400" dirty="0"/>
              <a:t> models </a:t>
            </a:r>
            <a:r>
              <a:rPr lang="da-DK" sz="1400" dirty="0" err="1"/>
              <a:t>expected</a:t>
            </a:r>
            <a:r>
              <a:rPr lang="da-DK" sz="1400" dirty="0"/>
              <a:t> from </a:t>
            </a:r>
            <a:r>
              <a:rPr lang="da-DK" sz="1400" dirty="0" err="1"/>
              <a:t>turbulence</a:t>
            </a:r>
            <a:r>
              <a:rPr lang="da-DK" sz="1400" dirty="0"/>
              <a:t> </a:t>
            </a:r>
            <a:r>
              <a:rPr lang="da-DK" sz="1400" dirty="0" err="1"/>
              <a:t>theory</a:t>
            </a:r>
            <a:endParaRPr lang="da-DK" sz="1400" dirty="0"/>
          </a:p>
        </p:txBody>
      </p:sp>
      <p:sp>
        <p:nvSpPr>
          <p:cNvPr id="26" name="Freeform 25"/>
          <p:cNvSpPr/>
          <p:nvPr/>
        </p:nvSpPr>
        <p:spPr bwMode="auto">
          <a:xfrm>
            <a:off x="2407920" y="5128260"/>
            <a:ext cx="1588016" cy="604996"/>
          </a:xfrm>
          <a:custGeom>
            <a:avLst/>
            <a:gdLst>
              <a:gd name="connsiteX0" fmla="*/ 0 w 4282440"/>
              <a:gd name="connsiteY0" fmla="*/ 0 h 878086"/>
              <a:gd name="connsiteX1" fmla="*/ 2354580 w 4282440"/>
              <a:gd name="connsiteY1" fmla="*/ 754380 h 878086"/>
              <a:gd name="connsiteX2" fmla="*/ 4282440 w 4282440"/>
              <a:gd name="connsiteY2" fmla="*/ 868680 h 878086"/>
            </a:gdLst>
            <a:ahLst/>
            <a:cxnLst>
              <a:cxn ang="0">
                <a:pos x="connsiteX0" y="connsiteY0"/>
              </a:cxn>
              <a:cxn ang="0">
                <a:pos x="connsiteX1" y="connsiteY1"/>
              </a:cxn>
              <a:cxn ang="0">
                <a:pos x="connsiteX2" y="connsiteY2"/>
              </a:cxn>
            </a:cxnLst>
            <a:rect l="l" t="t" r="r" b="b"/>
            <a:pathLst>
              <a:path w="4282440" h="878086">
                <a:moveTo>
                  <a:pt x="0" y="0"/>
                </a:moveTo>
                <a:cubicBezTo>
                  <a:pt x="820420" y="304800"/>
                  <a:pt x="1640840" y="609600"/>
                  <a:pt x="2354580" y="754380"/>
                </a:cubicBezTo>
                <a:cubicBezTo>
                  <a:pt x="3068320" y="899160"/>
                  <a:pt x="3675380" y="883920"/>
                  <a:pt x="4282440" y="868680"/>
                </a:cubicBezTo>
              </a:path>
            </a:pathLst>
          </a:custGeom>
          <a:noFill/>
          <a:ln w="952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27" name="TextBox 26"/>
          <p:cNvSpPr txBox="1"/>
          <p:nvPr/>
        </p:nvSpPr>
        <p:spPr>
          <a:xfrm>
            <a:off x="411851" y="2671519"/>
            <a:ext cx="3224045" cy="400110"/>
          </a:xfrm>
          <a:prstGeom prst="rect">
            <a:avLst/>
          </a:prstGeom>
          <a:solidFill>
            <a:schemeClr val="bg1"/>
          </a:solidFill>
          <a:ln>
            <a:solidFill>
              <a:schemeClr val="tx1"/>
            </a:solidFill>
          </a:ln>
        </p:spPr>
        <p:txBody>
          <a:bodyPr wrap="square" rtlCol="0">
            <a:spAutoFit/>
          </a:bodyPr>
          <a:lstStyle/>
          <a:p>
            <a:r>
              <a:rPr lang="da-DK" sz="1000" dirty="0"/>
              <a:t>ENVISAT ASAR </a:t>
            </a:r>
            <a:r>
              <a:rPr lang="da-DK" sz="1000" dirty="0" err="1"/>
              <a:t>differential</a:t>
            </a:r>
            <a:r>
              <a:rPr lang="da-DK" sz="1000" dirty="0"/>
              <a:t> </a:t>
            </a:r>
            <a:r>
              <a:rPr lang="da-DK" sz="1000" dirty="0" err="1"/>
              <a:t>interferogram</a:t>
            </a:r>
            <a:r>
              <a:rPr lang="da-DK" sz="1000" dirty="0"/>
              <a:t> (</a:t>
            </a:r>
            <a:r>
              <a:rPr lang="da-DK" sz="1000" dirty="0" err="1"/>
              <a:t>wrapped</a:t>
            </a:r>
            <a:r>
              <a:rPr lang="da-DK" sz="1000" dirty="0"/>
              <a:t> </a:t>
            </a:r>
            <a:r>
              <a:rPr lang="da-DK" sz="1000" dirty="0" err="1"/>
              <a:t>phase</a:t>
            </a:r>
            <a:r>
              <a:rPr lang="da-DK" sz="1000" dirty="0"/>
              <a:t>) 06 Nov. 2008 – 15 Jan. 2009</a:t>
            </a:r>
          </a:p>
        </p:txBody>
      </p:sp>
      <p:sp>
        <p:nvSpPr>
          <p:cNvPr id="28" name="TextBox 27"/>
          <p:cNvSpPr txBox="1"/>
          <p:nvPr/>
        </p:nvSpPr>
        <p:spPr>
          <a:xfrm>
            <a:off x="4668419" y="3333976"/>
            <a:ext cx="1699374" cy="246221"/>
          </a:xfrm>
          <a:prstGeom prst="rect">
            <a:avLst/>
          </a:prstGeom>
          <a:solidFill>
            <a:schemeClr val="bg1"/>
          </a:solidFill>
          <a:ln>
            <a:solidFill>
              <a:schemeClr val="tx1"/>
            </a:solidFill>
          </a:ln>
        </p:spPr>
        <p:txBody>
          <a:bodyPr wrap="square" rtlCol="0">
            <a:spAutoFit/>
          </a:bodyPr>
          <a:lstStyle/>
          <a:p>
            <a:r>
              <a:rPr lang="da-DK" sz="1000" dirty="0" err="1"/>
              <a:t>Interferometric</a:t>
            </a:r>
            <a:r>
              <a:rPr lang="da-DK" sz="1000" dirty="0"/>
              <a:t> </a:t>
            </a:r>
            <a:r>
              <a:rPr lang="da-DK" sz="1000" dirty="0" err="1"/>
              <a:t>phase</a:t>
            </a:r>
            <a:endParaRPr lang="da-DK" sz="1000" dirty="0"/>
          </a:p>
        </p:txBody>
      </p:sp>
      <p:sp>
        <p:nvSpPr>
          <p:cNvPr id="29" name="Rectangle 28"/>
          <p:cNvSpPr/>
          <p:nvPr/>
        </p:nvSpPr>
        <p:spPr>
          <a:xfrm>
            <a:off x="4692177" y="3579603"/>
            <a:ext cx="4252538" cy="553998"/>
          </a:xfrm>
          <a:prstGeom prst="rect">
            <a:avLst/>
          </a:prstGeom>
        </p:spPr>
        <p:txBody>
          <a:bodyPr wrap="square">
            <a:spAutoFit/>
          </a:bodyPr>
          <a:lstStyle/>
          <a:p>
            <a:r>
              <a:rPr lang="en-US" sz="1000" dirty="0">
                <a:solidFill>
                  <a:srgbClr val="222222"/>
                </a:solidFill>
                <a:latin typeface="Arial" panose="020B0604020202020204" pitchFamily="34" charset="0"/>
              </a:rPr>
              <a:t>Cong, X.; </a:t>
            </a:r>
            <a:r>
              <a:rPr lang="en-US" sz="1000" dirty="0" err="1">
                <a:solidFill>
                  <a:srgbClr val="222222"/>
                </a:solidFill>
                <a:latin typeface="Arial" panose="020B0604020202020204" pitchFamily="34" charset="0"/>
              </a:rPr>
              <a:t>Balss</a:t>
            </a:r>
            <a:r>
              <a:rPr lang="en-US" sz="1000" dirty="0">
                <a:solidFill>
                  <a:srgbClr val="222222"/>
                </a:solidFill>
                <a:latin typeface="Arial" panose="020B0604020202020204" pitchFamily="34" charset="0"/>
              </a:rPr>
              <a:t>, U.; Rodriguez Gonzalez, F.; </a:t>
            </a:r>
            <a:r>
              <a:rPr lang="en-US" sz="1000" dirty="0" err="1">
                <a:solidFill>
                  <a:srgbClr val="222222"/>
                </a:solidFill>
                <a:latin typeface="Arial" panose="020B0604020202020204" pitchFamily="34" charset="0"/>
              </a:rPr>
              <a:t>Eineder</a:t>
            </a:r>
            <a:r>
              <a:rPr lang="en-US" sz="1000" dirty="0">
                <a:solidFill>
                  <a:srgbClr val="222222"/>
                </a:solidFill>
                <a:latin typeface="Arial" panose="020B0604020202020204" pitchFamily="34" charset="0"/>
              </a:rPr>
              <a:t>, M. Mitigation of Tropospheric Delay in SAR and </a:t>
            </a:r>
            <a:r>
              <a:rPr lang="en-US" sz="1000" dirty="0" err="1">
                <a:solidFill>
                  <a:srgbClr val="222222"/>
                </a:solidFill>
                <a:latin typeface="Arial" panose="020B0604020202020204" pitchFamily="34" charset="0"/>
              </a:rPr>
              <a:t>InSAR</a:t>
            </a:r>
            <a:r>
              <a:rPr lang="en-US" sz="1000" dirty="0">
                <a:solidFill>
                  <a:srgbClr val="222222"/>
                </a:solidFill>
                <a:latin typeface="Arial" panose="020B0604020202020204" pitchFamily="34" charset="0"/>
              </a:rPr>
              <a:t> Using NWP Data: Its Validation and Application Examples. </a:t>
            </a:r>
            <a:r>
              <a:rPr lang="en-US" sz="1000" i="1" dirty="0">
                <a:solidFill>
                  <a:srgbClr val="222222"/>
                </a:solidFill>
                <a:latin typeface="Arial" panose="020B0604020202020204" pitchFamily="34" charset="0"/>
              </a:rPr>
              <a:t>Remote Sens.</a:t>
            </a:r>
            <a:r>
              <a:rPr lang="en-US" sz="1000" dirty="0">
                <a:solidFill>
                  <a:srgbClr val="222222"/>
                </a:solidFill>
                <a:latin typeface="Arial" panose="020B0604020202020204" pitchFamily="34" charset="0"/>
              </a:rPr>
              <a:t> </a:t>
            </a:r>
            <a:r>
              <a:rPr lang="en-US" sz="1000" b="1" dirty="0">
                <a:solidFill>
                  <a:srgbClr val="222222"/>
                </a:solidFill>
                <a:latin typeface="Arial" panose="020B0604020202020204" pitchFamily="34" charset="0"/>
              </a:rPr>
              <a:t>2018</a:t>
            </a:r>
            <a:r>
              <a:rPr lang="en-US" sz="1000" dirty="0">
                <a:solidFill>
                  <a:srgbClr val="222222"/>
                </a:solidFill>
                <a:latin typeface="Arial" panose="020B0604020202020204" pitchFamily="34" charset="0"/>
              </a:rPr>
              <a:t>, </a:t>
            </a:r>
            <a:r>
              <a:rPr lang="en-US" sz="1000" i="1" dirty="0">
                <a:solidFill>
                  <a:srgbClr val="222222"/>
                </a:solidFill>
                <a:latin typeface="Arial" panose="020B0604020202020204" pitchFamily="34" charset="0"/>
              </a:rPr>
              <a:t>10</a:t>
            </a:r>
            <a:r>
              <a:rPr lang="en-US" sz="1000" dirty="0">
                <a:solidFill>
                  <a:srgbClr val="222222"/>
                </a:solidFill>
                <a:latin typeface="Arial" panose="020B0604020202020204" pitchFamily="34" charset="0"/>
              </a:rPr>
              <a:t>, 1515.</a:t>
            </a:r>
            <a:endParaRPr lang="en-US" sz="1000" dirty="0"/>
          </a:p>
        </p:txBody>
      </p:sp>
      <p:sp>
        <p:nvSpPr>
          <p:cNvPr id="30" name="TextBox 29"/>
          <p:cNvSpPr txBox="1"/>
          <p:nvPr/>
        </p:nvSpPr>
        <p:spPr>
          <a:xfrm>
            <a:off x="6927934" y="3323193"/>
            <a:ext cx="1699374" cy="246221"/>
          </a:xfrm>
          <a:prstGeom prst="rect">
            <a:avLst/>
          </a:prstGeom>
          <a:solidFill>
            <a:schemeClr val="bg1"/>
          </a:solidFill>
          <a:ln>
            <a:solidFill>
              <a:schemeClr val="tx1"/>
            </a:solidFill>
          </a:ln>
        </p:spPr>
        <p:txBody>
          <a:bodyPr wrap="square" rtlCol="0">
            <a:spAutoFit/>
          </a:bodyPr>
          <a:lstStyle/>
          <a:p>
            <a:r>
              <a:rPr lang="da-DK" sz="1000" dirty="0"/>
              <a:t>Digital Elevation model</a:t>
            </a:r>
          </a:p>
        </p:txBody>
      </p:sp>
    </p:spTree>
    <p:extLst>
      <p:ext uri="{BB962C8B-B14F-4D97-AF65-F5344CB8AC3E}">
        <p14:creationId xmlns:p14="http://schemas.microsoft.com/office/powerpoint/2010/main" val="1944140922"/>
      </p:ext>
    </p:extLst>
  </p:cSld>
  <p:clrMapOvr>
    <a:masterClrMapping/>
  </p:clrMapOvr>
  <mc:AlternateContent xmlns:mc="http://schemas.openxmlformats.org/markup-compatibility/2006" xmlns:p14="http://schemas.microsoft.com/office/powerpoint/2010/main">
    <mc:Choice Requires="p14">
      <p:transition spd="slow" p14:dur="2000" advTm="60422"/>
    </mc:Choice>
    <mc:Fallback xmlns="">
      <p:transition spd="slow" advTm="60422"/>
    </mc:Fallback>
  </mc:AlternateContent>
  <p:extLst mod="1"/>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48680"/>
            <a:ext cx="7772400" cy="467072"/>
          </a:xfrm>
        </p:spPr>
        <p:txBody>
          <a:bodyPr/>
          <a:lstStyle/>
          <a:p>
            <a:r>
              <a:rPr lang="en-US" dirty="0"/>
              <a:t>Ionospheric propagation delay</a:t>
            </a:r>
          </a:p>
        </p:txBody>
      </p:sp>
      <p:sp>
        <p:nvSpPr>
          <p:cNvPr id="4" name="Slide Number Placeholder 3"/>
          <p:cNvSpPr>
            <a:spLocks noGrp="1"/>
          </p:cNvSpPr>
          <p:nvPr>
            <p:ph type="sldNum" sz="quarter" idx="12"/>
          </p:nvPr>
        </p:nvSpPr>
        <p:spPr/>
        <p:txBody>
          <a:bodyPr/>
          <a:lstStyle/>
          <a:p>
            <a:fld id="{103EA872-A674-449B-A120-B97244F8E91D}" type="slidenum">
              <a:rPr lang="da-DK" smtClean="0"/>
              <a:pPr/>
              <a:t>76</a:t>
            </a:fld>
            <a:endParaRPr lang="da-DK" dirty="0"/>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43891" b="54038"/>
          <a:stretch/>
        </p:blipFill>
        <p:spPr>
          <a:xfrm>
            <a:off x="547497" y="2996952"/>
            <a:ext cx="5104623" cy="2745690"/>
          </a:xfrm>
          <a:prstGeom prst="rect">
            <a:avLst/>
          </a:prstGeom>
        </p:spPr>
      </p:pic>
      <p:sp>
        <p:nvSpPr>
          <p:cNvPr id="5" name="Rectangle 4"/>
          <p:cNvSpPr/>
          <p:nvPr/>
        </p:nvSpPr>
        <p:spPr>
          <a:xfrm>
            <a:off x="609600" y="5754644"/>
            <a:ext cx="5555536" cy="553998"/>
          </a:xfrm>
          <a:prstGeom prst="rect">
            <a:avLst/>
          </a:prstGeom>
        </p:spPr>
        <p:txBody>
          <a:bodyPr wrap="square">
            <a:spAutoFit/>
          </a:bodyPr>
          <a:lstStyle/>
          <a:p>
            <a:r>
              <a:rPr lang="en-US" sz="1000" dirty="0">
                <a:solidFill>
                  <a:srgbClr val="000000"/>
                </a:solidFill>
                <a:latin typeface="Arial" panose="020B0604020202020204" pitchFamily="34" charset="0"/>
                <a:cs typeface="Arial" panose="020B0604020202020204" pitchFamily="34" charset="0"/>
              </a:rPr>
              <a:t>Wu Zhu, Wen-Ting Zhang, Yu-Fang He, and Wei Qu, “Performance Evaluation of Azimuth Offset Method for Mitigating the Ionospheric Effect on SAR Interferometry,” Journal of Sensors, vol. 2017, Article ID 4587475, 10 pages, 2017. </a:t>
            </a:r>
            <a:r>
              <a:rPr lang="en-US" sz="1000" dirty="0">
                <a:solidFill>
                  <a:srgbClr val="418B34"/>
                </a:solidFill>
                <a:latin typeface="Arial" panose="020B0604020202020204" pitchFamily="34" charset="0"/>
                <a:cs typeface="Arial" panose="020B0604020202020204" pitchFamily="34" charset="0"/>
                <a:hlinkClick r:id="rId5"/>
              </a:rPr>
              <a:t>https://doi.org/10.1155/2017/4587475</a:t>
            </a:r>
            <a:r>
              <a:rPr lang="en-US" sz="1000" dirty="0">
                <a:solidFill>
                  <a:srgbClr val="000000"/>
                </a:solidFill>
                <a:latin typeface="Arial" panose="020B0604020202020204" pitchFamily="34" charset="0"/>
                <a:cs typeface="Arial" panose="020B0604020202020204" pitchFamily="34" charset="0"/>
              </a:rPr>
              <a:t>.</a:t>
            </a:r>
            <a:endParaRPr lang="en-US" sz="1000" dirty="0">
              <a:latin typeface="Arial" panose="020B0604020202020204" pitchFamily="34" charset="0"/>
              <a:cs typeface="Arial" panose="020B0604020202020204" pitchFamily="34" charset="0"/>
            </a:endParaRPr>
          </a:p>
        </p:txBody>
      </p:sp>
      <p:graphicFrame>
        <p:nvGraphicFramePr>
          <p:cNvPr id="6" name="Object 5"/>
          <p:cNvGraphicFramePr>
            <a:graphicFrameLocks noChangeAspect="1"/>
          </p:cNvGraphicFramePr>
          <p:nvPr>
            <p:extLst/>
          </p:nvPr>
        </p:nvGraphicFramePr>
        <p:xfrm>
          <a:off x="6088063" y="3570288"/>
          <a:ext cx="2192337" cy="739775"/>
        </p:xfrm>
        <a:graphic>
          <a:graphicData uri="http://schemas.openxmlformats.org/presentationml/2006/ole">
            <mc:AlternateContent xmlns:mc="http://schemas.openxmlformats.org/markup-compatibility/2006">
              <mc:Choice xmlns:v="urn:schemas-microsoft-com:vml" Requires="v">
                <p:oleObj spid="_x0000_s35846" name="Equation" r:id="rId6" imgW="1282680" imgH="431640" progId="Equation.3">
                  <p:embed/>
                </p:oleObj>
              </mc:Choice>
              <mc:Fallback>
                <p:oleObj name="Equation" r:id="rId6" imgW="1282680" imgH="431640" progId="Equation.3">
                  <p:embed/>
                  <p:pic>
                    <p:nvPicPr>
                      <p:cNvPr id="6" name="Object 5"/>
                      <p:cNvPicPr/>
                      <p:nvPr/>
                    </p:nvPicPr>
                    <p:blipFill>
                      <a:blip r:embed="rId7"/>
                      <a:stretch>
                        <a:fillRect/>
                      </a:stretch>
                    </p:blipFill>
                    <p:spPr>
                      <a:xfrm>
                        <a:off x="6088063" y="3570288"/>
                        <a:ext cx="2192337" cy="739775"/>
                      </a:xfrm>
                      <a:prstGeom prst="rect">
                        <a:avLst/>
                      </a:prstGeom>
                    </p:spPr>
                  </p:pic>
                </p:oleObj>
              </mc:Fallback>
            </mc:AlternateContent>
          </a:graphicData>
        </a:graphic>
      </p:graphicFrame>
      <p:sp>
        <p:nvSpPr>
          <p:cNvPr id="7" name="Rectangle 6"/>
          <p:cNvSpPr/>
          <p:nvPr/>
        </p:nvSpPr>
        <p:spPr>
          <a:xfrm>
            <a:off x="323528" y="1425248"/>
            <a:ext cx="8640960" cy="1077218"/>
          </a:xfrm>
          <a:prstGeom prst="rect">
            <a:avLst/>
          </a:prstGeom>
        </p:spPr>
        <p:txBody>
          <a:bodyPr wrap="square">
            <a:spAutoFit/>
          </a:bodyPr>
          <a:lstStyle/>
          <a:p>
            <a:pPr marL="285750" indent="-285750">
              <a:buFont typeface="Arial" panose="020B0604020202020204" pitchFamily="34" charset="0"/>
              <a:buChar char="•"/>
            </a:pPr>
            <a:r>
              <a:rPr lang="da-DK" dirty="0"/>
              <a:t>Due to </a:t>
            </a:r>
            <a:r>
              <a:rPr lang="da-DK" dirty="0" err="1"/>
              <a:t>spatio</a:t>
            </a:r>
            <a:r>
              <a:rPr lang="da-DK" dirty="0"/>
              <a:t>-temporal variations of Total </a:t>
            </a:r>
            <a:r>
              <a:rPr lang="da-DK" dirty="0" err="1"/>
              <a:t>Electron</a:t>
            </a:r>
            <a:r>
              <a:rPr lang="da-DK" dirty="0"/>
              <a:t> Content (TEC)</a:t>
            </a:r>
          </a:p>
          <a:p>
            <a:pPr marL="285750" indent="-285750">
              <a:buFont typeface="Arial" panose="020B0604020202020204" pitchFamily="34" charset="0"/>
              <a:buChar char="•"/>
            </a:pPr>
            <a:r>
              <a:rPr lang="da-DK" dirty="0" err="1"/>
              <a:t>Frequency</a:t>
            </a:r>
            <a:r>
              <a:rPr lang="da-DK" dirty="0"/>
              <a:t> dependent: </a:t>
            </a:r>
            <a:r>
              <a:rPr lang="da-DK" dirty="0" err="1"/>
              <a:t>effects</a:t>
            </a:r>
            <a:r>
              <a:rPr lang="da-DK" dirty="0"/>
              <a:t> </a:t>
            </a:r>
            <a:r>
              <a:rPr lang="da-DK" dirty="0" err="1"/>
              <a:t>are</a:t>
            </a:r>
            <a:r>
              <a:rPr lang="da-DK" dirty="0"/>
              <a:t> more </a:t>
            </a:r>
            <a:r>
              <a:rPr lang="da-DK" dirty="0" err="1"/>
              <a:t>severe</a:t>
            </a:r>
            <a:r>
              <a:rPr lang="da-DK" dirty="0"/>
              <a:t> at </a:t>
            </a:r>
            <a:r>
              <a:rPr lang="da-DK" dirty="0" err="1"/>
              <a:t>lower</a:t>
            </a:r>
            <a:r>
              <a:rPr lang="da-DK" dirty="0"/>
              <a:t> </a:t>
            </a:r>
            <a:r>
              <a:rPr lang="da-DK" dirty="0" err="1"/>
              <a:t>frequencies</a:t>
            </a:r>
            <a:r>
              <a:rPr lang="da-DK" dirty="0"/>
              <a:t> (L-band)</a:t>
            </a:r>
          </a:p>
          <a:p>
            <a:pPr marL="285750" indent="-285750">
              <a:buFont typeface="Arial" panose="020B0604020202020204" pitchFamily="34" charset="0"/>
              <a:buChar char="•"/>
            </a:pPr>
            <a:r>
              <a:rPr lang="da-DK" dirty="0" err="1"/>
              <a:t>Effects</a:t>
            </a:r>
            <a:r>
              <a:rPr lang="da-DK" dirty="0"/>
              <a:t> </a:t>
            </a:r>
            <a:r>
              <a:rPr lang="da-DK" dirty="0" err="1"/>
              <a:t>are</a:t>
            </a:r>
            <a:r>
              <a:rPr lang="da-DK" dirty="0"/>
              <a:t> more </a:t>
            </a:r>
            <a:r>
              <a:rPr lang="da-DK" dirty="0" err="1"/>
              <a:t>noticeable</a:t>
            </a:r>
            <a:r>
              <a:rPr lang="da-DK" dirty="0"/>
              <a:t> in large-</a:t>
            </a:r>
            <a:r>
              <a:rPr lang="da-DK" dirty="0" err="1"/>
              <a:t>scales</a:t>
            </a:r>
            <a:r>
              <a:rPr lang="da-DK" dirty="0"/>
              <a:t> </a:t>
            </a:r>
            <a:r>
              <a:rPr lang="da-DK" dirty="0" err="1"/>
              <a:t>differential</a:t>
            </a:r>
            <a:r>
              <a:rPr lang="da-DK" dirty="0"/>
              <a:t> </a:t>
            </a:r>
            <a:r>
              <a:rPr lang="da-DK" dirty="0" err="1"/>
              <a:t>interferograms</a:t>
            </a:r>
            <a:endParaRPr lang="da-DK" dirty="0"/>
          </a:p>
        </p:txBody>
      </p:sp>
      <p:sp>
        <p:nvSpPr>
          <p:cNvPr id="8" name="TextBox 7"/>
          <p:cNvSpPr txBox="1"/>
          <p:nvPr/>
        </p:nvSpPr>
        <p:spPr>
          <a:xfrm>
            <a:off x="915600" y="2689175"/>
            <a:ext cx="2002693" cy="307777"/>
          </a:xfrm>
          <a:prstGeom prst="rect">
            <a:avLst/>
          </a:prstGeom>
          <a:solidFill>
            <a:schemeClr val="bg1"/>
          </a:solidFill>
          <a:ln>
            <a:noFill/>
          </a:ln>
        </p:spPr>
        <p:txBody>
          <a:bodyPr wrap="square" rtlCol="0">
            <a:spAutoFit/>
          </a:bodyPr>
          <a:lstStyle/>
          <a:p>
            <a:r>
              <a:rPr lang="da-DK" sz="1400" dirty="0"/>
              <a:t>More </a:t>
            </a:r>
            <a:r>
              <a:rPr lang="da-DK" sz="1400" dirty="0" err="1"/>
              <a:t>severe</a:t>
            </a:r>
            <a:r>
              <a:rPr lang="da-DK" sz="1400" dirty="0"/>
              <a:t> </a:t>
            </a:r>
            <a:r>
              <a:rPr lang="da-DK" sz="1400" dirty="0" err="1"/>
              <a:t>effects</a:t>
            </a:r>
            <a:endParaRPr lang="en-US" sz="1400" dirty="0"/>
          </a:p>
        </p:txBody>
      </p:sp>
      <p:sp>
        <p:nvSpPr>
          <p:cNvPr id="9" name="TextBox 8"/>
          <p:cNvSpPr txBox="1"/>
          <p:nvPr/>
        </p:nvSpPr>
        <p:spPr>
          <a:xfrm>
            <a:off x="3361395" y="2689175"/>
            <a:ext cx="2002693" cy="307777"/>
          </a:xfrm>
          <a:prstGeom prst="rect">
            <a:avLst/>
          </a:prstGeom>
          <a:solidFill>
            <a:schemeClr val="bg1"/>
          </a:solidFill>
          <a:ln>
            <a:noFill/>
          </a:ln>
        </p:spPr>
        <p:txBody>
          <a:bodyPr wrap="square" rtlCol="0">
            <a:spAutoFit/>
          </a:bodyPr>
          <a:lstStyle/>
          <a:p>
            <a:r>
              <a:rPr lang="da-DK" sz="1400" dirty="0" err="1"/>
              <a:t>Less</a:t>
            </a:r>
            <a:r>
              <a:rPr lang="da-DK" sz="1400" dirty="0"/>
              <a:t> </a:t>
            </a:r>
            <a:r>
              <a:rPr lang="da-DK" sz="1400" dirty="0" err="1"/>
              <a:t>severe</a:t>
            </a:r>
            <a:r>
              <a:rPr lang="da-DK" sz="1400" dirty="0"/>
              <a:t> </a:t>
            </a:r>
            <a:r>
              <a:rPr lang="da-DK" sz="1400" dirty="0" err="1"/>
              <a:t>effects</a:t>
            </a:r>
            <a:endParaRPr lang="en-US" sz="1400" dirty="0"/>
          </a:p>
        </p:txBody>
      </p:sp>
      <p:sp>
        <p:nvSpPr>
          <p:cNvPr id="10" name="TextBox 9"/>
          <p:cNvSpPr txBox="1"/>
          <p:nvPr/>
        </p:nvSpPr>
        <p:spPr>
          <a:xfrm>
            <a:off x="4650773" y="5231424"/>
            <a:ext cx="2002693" cy="523220"/>
          </a:xfrm>
          <a:prstGeom prst="rect">
            <a:avLst/>
          </a:prstGeom>
          <a:solidFill>
            <a:schemeClr val="bg1"/>
          </a:solidFill>
          <a:ln>
            <a:noFill/>
          </a:ln>
        </p:spPr>
        <p:txBody>
          <a:bodyPr wrap="square" rtlCol="0">
            <a:spAutoFit/>
          </a:bodyPr>
          <a:lstStyle/>
          <a:p>
            <a:r>
              <a:rPr lang="da-DK" sz="1400" dirty="0"/>
              <a:t>Mw6.9 </a:t>
            </a:r>
            <a:r>
              <a:rPr lang="da-DK" sz="1400" dirty="0" err="1"/>
              <a:t>Yushu</a:t>
            </a:r>
            <a:r>
              <a:rPr lang="da-DK" sz="1400" dirty="0"/>
              <a:t>, China, </a:t>
            </a:r>
            <a:r>
              <a:rPr lang="da-DK" sz="1400" dirty="0" err="1"/>
              <a:t>earthquake</a:t>
            </a:r>
            <a:endParaRPr lang="en-US" sz="1400" dirty="0"/>
          </a:p>
        </p:txBody>
      </p:sp>
      <p:cxnSp>
        <p:nvCxnSpPr>
          <p:cNvPr id="12" name="Straight Arrow Connector 11"/>
          <p:cNvCxnSpPr/>
          <p:nvPr/>
        </p:nvCxnSpPr>
        <p:spPr bwMode="auto">
          <a:xfrm flipH="1" flipV="1">
            <a:off x="4788024" y="3738464"/>
            <a:ext cx="402162" cy="149296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Connector 13"/>
          <p:cNvCxnSpPr/>
          <p:nvPr/>
        </p:nvCxnSpPr>
        <p:spPr bwMode="auto">
          <a:xfrm>
            <a:off x="971600" y="3212976"/>
            <a:ext cx="1944216" cy="0"/>
          </a:xfrm>
          <a:prstGeom prst="line">
            <a:avLst/>
          </a:prstGeom>
          <a:solidFill>
            <a:schemeClr val="accent1"/>
          </a:solidFill>
          <a:ln w="9525"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TextBox 14"/>
          <p:cNvSpPr txBox="1"/>
          <p:nvPr/>
        </p:nvSpPr>
        <p:spPr>
          <a:xfrm>
            <a:off x="1556048" y="2977207"/>
            <a:ext cx="855712" cy="307777"/>
          </a:xfrm>
          <a:prstGeom prst="rect">
            <a:avLst/>
          </a:prstGeom>
          <a:noFill/>
          <a:ln>
            <a:noFill/>
          </a:ln>
        </p:spPr>
        <p:txBody>
          <a:bodyPr wrap="square" rtlCol="0">
            <a:spAutoFit/>
          </a:bodyPr>
          <a:lstStyle/>
          <a:p>
            <a:r>
              <a:rPr lang="da-DK" sz="1400" dirty="0"/>
              <a:t>80 km</a:t>
            </a:r>
            <a:endParaRPr lang="en-US" sz="1400" dirty="0"/>
          </a:p>
        </p:txBody>
      </p:sp>
      <p:sp>
        <p:nvSpPr>
          <p:cNvPr id="16" name="TextBox 15"/>
          <p:cNvSpPr txBox="1"/>
          <p:nvPr/>
        </p:nvSpPr>
        <p:spPr>
          <a:xfrm>
            <a:off x="5508104" y="4475328"/>
            <a:ext cx="2002693" cy="523220"/>
          </a:xfrm>
          <a:prstGeom prst="rect">
            <a:avLst/>
          </a:prstGeom>
          <a:solidFill>
            <a:schemeClr val="bg1"/>
          </a:solidFill>
          <a:ln>
            <a:noFill/>
          </a:ln>
        </p:spPr>
        <p:txBody>
          <a:bodyPr wrap="square" rtlCol="0">
            <a:spAutoFit/>
          </a:bodyPr>
          <a:lstStyle/>
          <a:p>
            <a:r>
              <a:rPr lang="da-DK" sz="1400" dirty="0"/>
              <a:t>ALOS-1 PALSAR (</a:t>
            </a:r>
            <a:r>
              <a:rPr lang="el-GR" sz="1400" dirty="0"/>
              <a:t>λ</a:t>
            </a:r>
            <a:r>
              <a:rPr lang="da-DK" sz="1400" dirty="0"/>
              <a:t>=23.6 cm)</a:t>
            </a:r>
            <a:endParaRPr lang="en-US" sz="1400" dirty="0"/>
          </a:p>
        </p:txBody>
      </p:sp>
      <p:sp>
        <p:nvSpPr>
          <p:cNvPr id="17" name="TextBox 16"/>
          <p:cNvSpPr txBox="1"/>
          <p:nvPr/>
        </p:nvSpPr>
        <p:spPr>
          <a:xfrm>
            <a:off x="6760970" y="2735342"/>
            <a:ext cx="2383030" cy="523220"/>
          </a:xfrm>
          <a:prstGeom prst="rect">
            <a:avLst/>
          </a:prstGeom>
          <a:solidFill>
            <a:schemeClr val="bg1"/>
          </a:solidFill>
          <a:ln>
            <a:noFill/>
          </a:ln>
        </p:spPr>
        <p:txBody>
          <a:bodyPr wrap="square" rtlCol="0">
            <a:spAutoFit/>
          </a:bodyPr>
          <a:lstStyle/>
          <a:p>
            <a:r>
              <a:rPr lang="da-DK" sz="1400" dirty="0"/>
              <a:t>TEC difference </a:t>
            </a:r>
            <a:r>
              <a:rPr lang="da-DK" sz="1400" dirty="0" err="1"/>
              <a:t>between</a:t>
            </a:r>
            <a:r>
              <a:rPr lang="da-DK" sz="1400" dirty="0"/>
              <a:t> the </a:t>
            </a:r>
            <a:r>
              <a:rPr lang="da-DK" sz="1400" dirty="0" err="1"/>
              <a:t>two</a:t>
            </a:r>
            <a:r>
              <a:rPr lang="da-DK" sz="1400" dirty="0"/>
              <a:t> </a:t>
            </a:r>
            <a:r>
              <a:rPr lang="da-DK" sz="1400" dirty="0" err="1"/>
              <a:t>acquisitions</a:t>
            </a:r>
            <a:endParaRPr lang="en-US" sz="1400" dirty="0"/>
          </a:p>
        </p:txBody>
      </p:sp>
      <p:cxnSp>
        <p:nvCxnSpPr>
          <p:cNvPr id="21" name="Straight Arrow Connector 20"/>
          <p:cNvCxnSpPr/>
          <p:nvPr/>
        </p:nvCxnSpPr>
        <p:spPr bwMode="auto">
          <a:xfrm flipH="1">
            <a:off x="7740352" y="3324070"/>
            <a:ext cx="216024" cy="245976"/>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746638144"/>
      </p:ext>
    </p:extLst>
  </p:cSld>
  <p:clrMapOvr>
    <a:masterClrMapping/>
  </p:clrMapOvr>
  <mc:AlternateContent xmlns:mc="http://schemas.openxmlformats.org/markup-compatibility/2006" xmlns:p14="http://schemas.microsoft.com/office/powerpoint/2010/main">
    <mc:Choice Requires="p14">
      <p:transition spd="slow" p14:dur="2000" advTm="62616"/>
    </mc:Choice>
    <mc:Fallback xmlns="">
      <p:transition spd="slow" advTm="62616"/>
    </mc:Fallback>
  </mc:AlternateContent>
  <p:extLst mod="1"/>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Multilooking</a:t>
            </a:r>
            <a:r>
              <a:rPr lang="en-US" dirty="0"/>
              <a:t> seen as an estimation problem</a:t>
            </a:r>
          </a:p>
        </p:txBody>
      </p:sp>
      <p:sp>
        <p:nvSpPr>
          <p:cNvPr id="4" name="Slide Number Placeholder 3"/>
          <p:cNvSpPr>
            <a:spLocks noGrp="1"/>
          </p:cNvSpPr>
          <p:nvPr>
            <p:ph type="sldNum" sz="quarter" idx="12"/>
          </p:nvPr>
        </p:nvSpPr>
        <p:spPr/>
        <p:txBody>
          <a:bodyPr/>
          <a:lstStyle/>
          <a:p>
            <a:fld id="{103EA872-A674-449B-A120-B97244F8E91D}" type="slidenum">
              <a:rPr lang="da-DK" smtClean="0"/>
              <a:pPr/>
              <a:t>77</a:t>
            </a:fld>
            <a:endParaRPr lang="da-DK"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778" y="1772816"/>
            <a:ext cx="5990651" cy="4032448"/>
          </a:xfrm>
          <a:prstGeom prst="rect">
            <a:avLst/>
          </a:prstGeom>
        </p:spPr>
      </p:pic>
      <mc:AlternateContent xmlns:mc="http://schemas.openxmlformats.org/markup-compatibility/2006" xmlns:a14="http://schemas.microsoft.com/office/drawing/2010/main">
        <mc:Choice Requires="a14">
          <p:sp>
            <p:nvSpPr>
              <p:cNvPr id="6" name="TextBox 5"/>
              <p:cNvSpPr txBox="1"/>
              <p:nvPr/>
            </p:nvSpPr>
            <p:spPr>
              <a:xfrm>
                <a:off x="6108429" y="3925180"/>
                <a:ext cx="2330959" cy="72795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2000" i="1" smtClean="0">
                              <a:latin typeface="Cambria Math" panose="02040503050406030204" pitchFamily="18" charset="0"/>
                            </a:rPr>
                          </m:ctrlPr>
                        </m:sSubSupPr>
                        <m:e>
                          <m:r>
                            <a:rPr lang="en-US" sz="2000" i="1" smtClean="0">
                              <a:latin typeface="Cambria Math" panose="02040503050406030204" pitchFamily="18" charset="0"/>
                              <a:ea typeface="Cambria Math" panose="02040503050406030204" pitchFamily="18" charset="0"/>
                            </a:rPr>
                            <m:t>𝜎</m:t>
                          </m:r>
                        </m:e>
                        <m:sub>
                          <m:r>
                            <a:rPr lang="el-GR" sz="2000" i="1">
                              <a:latin typeface="Cambria Math" panose="02040503050406030204" pitchFamily="18" charset="0"/>
                              <a:ea typeface="Cambria Math" panose="02040503050406030204" pitchFamily="18" charset="0"/>
                            </a:rPr>
                            <m:t>𝜙</m:t>
                          </m:r>
                        </m:sub>
                        <m:sup/>
                      </m:sSubSup>
                      <m:r>
                        <a:rPr lang="en-US" sz="2000" i="1" smtClean="0">
                          <a:latin typeface="Cambria Math" panose="02040503050406030204" pitchFamily="18" charset="0"/>
                        </a:rPr>
                        <m:t>=</m:t>
                      </m:r>
                      <m:f>
                        <m:fPr>
                          <m:ctrlPr>
                            <a:rPr lang="en-US" sz="2000" i="1" smtClean="0">
                              <a:latin typeface="Cambria Math" panose="02040503050406030204" pitchFamily="18" charset="0"/>
                            </a:rPr>
                          </m:ctrlPr>
                        </m:fPr>
                        <m:num>
                          <m:r>
                            <a:rPr lang="en-US" sz="2000" b="0" i="1" smtClean="0">
                              <a:latin typeface="Cambria Math" panose="02040503050406030204" pitchFamily="18" charset="0"/>
                            </a:rPr>
                            <m:t>1</m:t>
                          </m:r>
                        </m:num>
                        <m:den>
                          <m:rad>
                            <m:radPr>
                              <m:degHide m:val="on"/>
                              <m:ctrlPr>
                                <a:rPr lang="en-US" sz="2000" i="1" smtClean="0">
                                  <a:latin typeface="Cambria Math" panose="02040503050406030204" pitchFamily="18" charset="0"/>
                                </a:rPr>
                              </m:ctrlPr>
                            </m:radPr>
                            <m:deg/>
                            <m:e>
                              <m:r>
                                <a:rPr lang="en-US" sz="2000" i="1">
                                  <a:latin typeface="Cambria Math" panose="02040503050406030204" pitchFamily="18" charset="0"/>
                                </a:rPr>
                                <m:t>2</m:t>
                              </m:r>
                              <m:r>
                                <a:rPr lang="en-US" sz="2000" i="1">
                                  <a:latin typeface="Cambria Math" panose="02040503050406030204" pitchFamily="18" charset="0"/>
                                </a:rPr>
                                <m:t>𝐿</m:t>
                              </m:r>
                            </m:e>
                          </m:rad>
                        </m:den>
                      </m:f>
                      <m:f>
                        <m:fPr>
                          <m:ctrlPr>
                            <a:rPr lang="en-US" sz="2000" i="1" smtClean="0">
                              <a:latin typeface="Cambria Math" panose="02040503050406030204" pitchFamily="18" charset="0"/>
                            </a:rPr>
                          </m:ctrlPr>
                        </m:fPr>
                        <m:num>
                          <m:rad>
                            <m:radPr>
                              <m:degHide m:val="on"/>
                              <m:ctrlPr>
                                <a:rPr lang="en-US" sz="2000" i="1" smtClean="0">
                                  <a:latin typeface="Cambria Math" panose="02040503050406030204" pitchFamily="18" charset="0"/>
                                </a:rPr>
                              </m:ctrlPr>
                            </m:radPr>
                            <m:deg/>
                            <m:e>
                              <m:r>
                                <a:rPr lang="en-US" sz="2000" i="1">
                                  <a:latin typeface="Cambria Math" panose="02040503050406030204" pitchFamily="18" charset="0"/>
                                </a:rPr>
                                <m:t>1−</m:t>
                              </m:r>
                              <m:sSup>
                                <m:sSupPr>
                                  <m:ctrlPr>
                                    <a:rPr lang="en-US" sz="2000" i="1">
                                      <a:latin typeface="Cambria Math" panose="02040503050406030204" pitchFamily="18" charset="0"/>
                                    </a:rPr>
                                  </m:ctrlPr>
                                </m:sSupPr>
                                <m:e>
                                  <m:d>
                                    <m:dPr>
                                      <m:begChr m:val="|"/>
                                      <m:endChr m:val="|"/>
                                      <m:ctrlPr>
                                        <a:rPr lang="en-US" sz="2000" i="1">
                                          <a:latin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𝛾</m:t>
                                      </m:r>
                                    </m:e>
                                  </m:d>
                                </m:e>
                                <m:sup>
                                  <m:r>
                                    <a:rPr lang="en-US" sz="2000" i="1">
                                      <a:latin typeface="Cambria Math" panose="02040503050406030204" pitchFamily="18" charset="0"/>
                                    </a:rPr>
                                    <m:t>2</m:t>
                                  </m:r>
                                </m:sup>
                              </m:sSup>
                            </m:e>
                          </m:rad>
                        </m:num>
                        <m:den>
                          <m:r>
                            <a:rPr lang="en-US" sz="2000" i="1">
                              <a:latin typeface="Cambria Math" panose="02040503050406030204" pitchFamily="18" charset="0"/>
                              <a:ea typeface="Cambria Math" panose="02040503050406030204" pitchFamily="18" charset="0"/>
                            </a:rPr>
                            <m:t>𝛾</m:t>
                          </m:r>
                        </m:den>
                      </m:f>
                    </m:oMath>
                  </m:oMathPara>
                </a14:m>
                <a:endParaRPr lang="en-US" sz="2000" dirty="0"/>
              </a:p>
            </p:txBody>
          </p:sp>
        </mc:Choice>
        <mc:Fallback xmlns="">
          <p:sp>
            <p:nvSpPr>
              <p:cNvPr id="6" name="TextBox 5"/>
              <p:cNvSpPr txBox="1">
                <a:spLocks noRot="1" noChangeAspect="1" noMove="1" noResize="1" noEditPoints="1" noAdjustHandles="1" noChangeArrowheads="1" noChangeShapeType="1" noTextEdit="1"/>
              </p:cNvSpPr>
              <p:nvPr/>
            </p:nvSpPr>
            <p:spPr>
              <a:xfrm>
                <a:off x="6108429" y="3925180"/>
                <a:ext cx="2330959" cy="727956"/>
              </a:xfrm>
              <a:prstGeom prst="rect">
                <a:avLst/>
              </a:prstGeom>
              <a:blipFill rotWithShape="0">
                <a:blip r:embed="rId4"/>
                <a:stretch>
                  <a:fillRect/>
                </a:stretch>
              </a:blipFill>
            </p:spPr>
            <p:txBody>
              <a:bodyPr/>
              <a:lstStyle/>
              <a:p>
                <a:r>
                  <a:rPr lang="en-US">
                    <a:noFill/>
                  </a:rPr>
                  <a:t> </a:t>
                </a:r>
              </a:p>
            </p:txBody>
          </p:sp>
        </mc:Fallback>
      </mc:AlternateContent>
      <p:sp>
        <p:nvSpPr>
          <p:cNvPr id="7" name="TextBox 6"/>
          <p:cNvSpPr txBox="1"/>
          <p:nvPr/>
        </p:nvSpPr>
        <p:spPr>
          <a:xfrm>
            <a:off x="6084145" y="2877426"/>
            <a:ext cx="2367706" cy="830997"/>
          </a:xfrm>
          <a:prstGeom prst="rect">
            <a:avLst/>
          </a:prstGeom>
          <a:noFill/>
        </p:spPr>
        <p:txBody>
          <a:bodyPr wrap="square" rtlCol="0">
            <a:spAutoFit/>
          </a:bodyPr>
          <a:lstStyle/>
          <a:p>
            <a:r>
              <a:rPr lang="en-US" dirty="0"/>
              <a:t>Cramer Rao bound (lower bound on the standard deviation):</a:t>
            </a:r>
          </a:p>
        </p:txBody>
      </p:sp>
      <p:sp>
        <p:nvSpPr>
          <p:cNvPr id="8" name="TextBox 7"/>
          <p:cNvSpPr txBox="1"/>
          <p:nvPr/>
        </p:nvSpPr>
        <p:spPr>
          <a:xfrm>
            <a:off x="6052593" y="4915481"/>
            <a:ext cx="2520303" cy="584775"/>
          </a:xfrm>
          <a:prstGeom prst="rect">
            <a:avLst/>
          </a:prstGeom>
          <a:noFill/>
        </p:spPr>
        <p:txBody>
          <a:bodyPr wrap="square" rtlCol="0">
            <a:spAutoFit/>
          </a:bodyPr>
          <a:lstStyle/>
          <a:p>
            <a:r>
              <a:rPr lang="en-US" dirty="0"/>
              <a:t>(good approximation for large </a:t>
            </a:r>
            <a:r>
              <a:rPr lang="en-US" i="1" dirty="0"/>
              <a:t>L</a:t>
            </a:r>
            <a:r>
              <a:rPr lang="en-US" dirty="0"/>
              <a:t>):</a:t>
            </a:r>
          </a:p>
        </p:txBody>
      </p:sp>
      <mc:AlternateContent xmlns:mc="http://schemas.openxmlformats.org/markup-compatibility/2006" xmlns:a14="http://schemas.microsoft.com/office/drawing/2010/main">
        <mc:Choice Requires="a14">
          <p:sp>
            <p:nvSpPr>
              <p:cNvPr id="9" name="Rectangle 8"/>
              <p:cNvSpPr/>
              <p:nvPr/>
            </p:nvSpPr>
            <p:spPr>
              <a:xfrm>
                <a:off x="6084145" y="2120428"/>
                <a:ext cx="1718099" cy="38093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pt-BR" sz="1800" i="1" smtClean="0">
                              <a:latin typeface="Cambria Math" panose="02040503050406030204" pitchFamily="18" charset="0"/>
                            </a:rPr>
                          </m:ctrlPr>
                        </m:sSubPr>
                        <m:e>
                          <m:r>
                            <a:rPr lang="el-GR" sz="1800" i="1">
                              <a:latin typeface="Cambria Math" panose="02040503050406030204" pitchFamily="18" charset="0"/>
                              <a:ea typeface="Cambria Math" panose="02040503050406030204" pitchFamily="18" charset="0"/>
                            </a:rPr>
                            <m:t>𝜙</m:t>
                          </m:r>
                        </m:e>
                        <m:sub>
                          <m:r>
                            <a:rPr lang="en-US" sz="1800" i="1">
                              <a:latin typeface="Cambria Math" panose="02040503050406030204" pitchFamily="18" charset="0"/>
                            </a:rPr>
                            <m:t>𝑚𝑢𝑙𝑡𝑖</m:t>
                          </m:r>
                        </m:sub>
                      </m:sSub>
                      <m:r>
                        <a:rPr lang="pt-BR" sz="1800" i="1">
                          <a:latin typeface="Cambria Math" panose="02040503050406030204" pitchFamily="18" charset="0"/>
                        </a:rPr>
                        <m:t>=</m:t>
                      </m:r>
                      <m:sSub>
                        <m:sSubPr>
                          <m:ctrlPr>
                            <a:rPr lang="pt-BR" sz="1800" i="1" smtClean="0">
                              <a:latin typeface="Cambria Math" panose="02040503050406030204" pitchFamily="18" charset="0"/>
                            </a:rPr>
                          </m:ctrlPr>
                        </m:sSubPr>
                        <m:e>
                          <m:acc>
                            <m:accPr>
                              <m:chr m:val="̂"/>
                              <m:ctrlPr>
                                <a:rPr lang="pt-BR" sz="1800" i="1">
                                  <a:latin typeface="Cambria Math" panose="02040503050406030204" pitchFamily="18" charset="0"/>
                                </a:rPr>
                              </m:ctrlPr>
                            </m:accPr>
                            <m:e>
                              <m:r>
                                <a:rPr lang="el-GR" sz="1800" i="1">
                                  <a:latin typeface="Cambria Math" panose="02040503050406030204" pitchFamily="18" charset="0"/>
                                  <a:ea typeface="Cambria Math" panose="02040503050406030204" pitchFamily="18" charset="0"/>
                                </a:rPr>
                                <m:t>𝜙</m:t>
                              </m:r>
                            </m:e>
                          </m:acc>
                        </m:e>
                        <m:sub>
                          <m:r>
                            <a:rPr lang="en-US" sz="1800" b="0" i="1" smtClean="0">
                              <a:latin typeface="Cambria Math" panose="02040503050406030204" pitchFamily="18" charset="0"/>
                            </a:rPr>
                            <m:t>𝑀𝐿𝐸</m:t>
                          </m:r>
                        </m:sub>
                      </m:sSub>
                    </m:oMath>
                  </m:oMathPara>
                </a14:m>
                <a:endParaRPr lang="en-US" sz="1800" dirty="0"/>
              </a:p>
            </p:txBody>
          </p:sp>
        </mc:Choice>
        <mc:Fallback xmlns="">
          <p:sp>
            <p:nvSpPr>
              <p:cNvPr id="9" name="Rectangle 8"/>
              <p:cNvSpPr>
                <a:spLocks noRot="1" noChangeAspect="1" noMove="1" noResize="1" noEditPoints="1" noAdjustHandles="1" noChangeArrowheads="1" noChangeShapeType="1" noTextEdit="1"/>
              </p:cNvSpPr>
              <p:nvPr/>
            </p:nvSpPr>
            <p:spPr>
              <a:xfrm>
                <a:off x="6084145" y="2120428"/>
                <a:ext cx="1718099" cy="380938"/>
              </a:xfrm>
              <a:prstGeom prst="rect">
                <a:avLst/>
              </a:prstGeom>
              <a:blipFill rotWithShape="0">
                <a:blip r:embed="rId5"/>
                <a:stretch>
                  <a:fillRect b="-16129"/>
                </a:stretch>
              </a:blipFill>
            </p:spPr>
            <p:txBody>
              <a:bodyPr/>
              <a:lstStyle/>
              <a:p>
                <a:r>
                  <a:rPr lang="en-US">
                    <a:noFill/>
                  </a:rPr>
                  <a:t> </a:t>
                </a:r>
              </a:p>
            </p:txBody>
          </p:sp>
        </mc:Fallback>
      </mc:AlternateContent>
      <p:sp>
        <p:nvSpPr>
          <p:cNvPr id="10" name="TextBox 9"/>
          <p:cNvSpPr txBox="1"/>
          <p:nvPr/>
        </p:nvSpPr>
        <p:spPr>
          <a:xfrm>
            <a:off x="740400" y="5479218"/>
            <a:ext cx="3456384" cy="461665"/>
          </a:xfrm>
          <a:prstGeom prst="rect">
            <a:avLst/>
          </a:prstGeom>
          <a:noFill/>
        </p:spPr>
        <p:txBody>
          <a:bodyPr wrap="square" rtlCol="0">
            <a:spAutoFit/>
          </a:bodyPr>
          <a:lstStyle/>
          <a:p>
            <a:r>
              <a:rPr lang="en-US" sz="1200" dirty="0" err="1"/>
              <a:t>Bamler</a:t>
            </a:r>
            <a:r>
              <a:rPr lang="en-US" sz="1200" dirty="0"/>
              <a:t> and </a:t>
            </a:r>
            <a:r>
              <a:rPr lang="en-US" sz="1200" dirty="0" err="1"/>
              <a:t>Hartl</a:t>
            </a:r>
            <a:r>
              <a:rPr lang="en-US" sz="1200" dirty="0"/>
              <a:t>, 1998.                  </a:t>
            </a:r>
            <a:r>
              <a:rPr lang="en-US" sz="1200" dirty="0" err="1"/>
              <a:t>Symthetic</a:t>
            </a:r>
            <a:r>
              <a:rPr lang="en-US" sz="1200" dirty="0"/>
              <a:t> Aperture Radar Interferometry.</a:t>
            </a:r>
          </a:p>
        </p:txBody>
      </p:sp>
    </p:spTree>
    <p:extLst>
      <p:ext uri="{BB962C8B-B14F-4D97-AF65-F5344CB8AC3E}">
        <p14:creationId xmlns:p14="http://schemas.microsoft.com/office/powerpoint/2010/main" val="266249156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Coherence estimation bias and variance example</a:t>
            </a:r>
          </a:p>
        </p:txBody>
      </p:sp>
      <p:sp>
        <p:nvSpPr>
          <p:cNvPr id="4" name="Slide Number Placeholder 3"/>
          <p:cNvSpPr>
            <a:spLocks noGrp="1"/>
          </p:cNvSpPr>
          <p:nvPr>
            <p:ph type="sldNum" sz="quarter" idx="12"/>
          </p:nvPr>
        </p:nvSpPr>
        <p:spPr/>
        <p:txBody>
          <a:bodyPr/>
          <a:lstStyle/>
          <a:p>
            <a:fld id="{103EA872-A674-449B-A120-B97244F8E91D}" type="slidenum">
              <a:rPr lang="da-DK" smtClean="0"/>
              <a:pPr/>
              <a:t>78</a:t>
            </a:fld>
            <a:endParaRPr lang="da-DK"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1772816"/>
            <a:ext cx="3884260" cy="352839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9796" y="1700808"/>
            <a:ext cx="4694404" cy="2536875"/>
          </a:xfrm>
          <a:prstGeom prst="rect">
            <a:avLst/>
          </a:prstGeom>
        </p:spPr>
      </p:pic>
      <p:sp>
        <p:nvSpPr>
          <p:cNvPr id="7" name="Rectangle 6"/>
          <p:cNvSpPr/>
          <p:nvPr/>
        </p:nvSpPr>
        <p:spPr>
          <a:xfrm>
            <a:off x="6663985" y="3758843"/>
            <a:ext cx="2228495" cy="246221"/>
          </a:xfrm>
          <a:prstGeom prst="rect">
            <a:avLst/>
          </a:prstGeom>
        </p:spPr>
        <p:txBody>
          <a:bodyPr wrap="none">
            <a:spAutoFit/>
          </a:bodyPr>
          <a:lstStyle/>
          <a:p>
            <a:r>
              <a:rPr lang="en-US" sz="1000" dirty="0"/>
              <a:t>Courtesy of E.Y.H. Lippert, DTU</a:t>
            </a:r>
          </a:p>
        </p:txBody>
      </p:sp>
      <p:sp>
        <p:nvSpPr>
          <p:cNvPr id="8" name="Rectangle 7"/>
          <p:cNvSpPr/>
          <p:nvPr/>
        </p:nvSpPr>
        <p:spPr>
          <a:xfrm>
            <a:off x="4322862" y="4221088"/>
            <a:ext cx="4651338" cy="954107"/>
          </a:xfrm>
          <a:prstGeom prst="rect">
            <a:avLst/>
          </a:prstGeom>
          <a:ln>
            <a:solidFill>
              <a:schemeClr val="bg1"/>
            </a:solidFill>
          </a:ln>
        </p:spPr>
        <p:txBody>
          <a:bodyPr wrap="square">
            <a:spAutoFit/>
          </a:bodyPr>
          <a:lstStyle/>
          <a:p>
            <a:r>
              <a:rPr lang="en-US" sz="1400" dirty="0"/>
              <a:t>Interferometric coherence for a Sentinel-1 data patch comprising only water (</a:t>
            </a:r>
            <a:r>
              <a:rPr lang="en-US" sz="1400" dirty="0" err="1"/>
              <a:t>Karrat</a:t>
            </a:r>
            <a:r>
              <a:rPr lang="en-US" sz="1400" dirty="0"/>
              <a:t> fjord, Greenland).  Averaging factors: 2 azimuth x 8 slant-range pixels.</a:t>
            </a:r>
          </a:p>
        </p:txBody>
      </p:sp>
      <p:sp>
        <p:nvSpPr>
          <p:cNvPr id="10" name="Rectangle 9"/>
          <p:cNvSpPr/>
          <p:nvPr/>
        </p:nvSpPr>
        <p:spPr>
          <a:xfrm>
            <a:off x="557543" y="5313982"/>
            <a:ext cx="8406945" cy="923330"/>
          </a:xfrm>
          <a:prstGeom prst="rect">
            <a:avLst/>
          </a:prstGeom>
        </p:spPr>
        <p:txBody>
          <a:bodyPr wrap="square">
            <a:spAutoFit/>
          </a:bodyPr>
          <a:lstStyle/>
          <a:p>
            <a:r>
              <a:rPr lang="en-US" sz="1800" b="1" dirty="0"/>
              <a:t>Complication: </a:t>
            </a:r>
            <a:r>
              <a:rPr lang="en-US" sz="1800" dirty="0"/>
              <a:t>“sample coherence” is a biased estimator. The smaller the number of averaged pixels </a:t>
            </a:r>
            <a:r>
              <a:rPr lang="en-US" sz="1800" i="1" dirty="0"/>
              <a:t>L </a:t>
            </a:r>
            <a:r>
              <a:rPr lang="en-US" sz="1800" dirty="0"/>
              <a:t>and the coherence magnitude, the larger the bias and variance of the estimator.</a:t>
            </a:r>
          </a:p>
        </p:txBody>
      </p:sp>
    </p:spTree>
    <p:extLst>
      <p:ext uri="{BB962C8B-B14F-4D97-AF65-F5344CB8AC3E}">
        <p14:creationId xmlns:p14="http://schemas.microsoft.com/office/powerpoint/2010/main" val="367215354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04664"/>
            <a:ext cx="7772400" cy="1143000"/>
          </a:xfrm>
        </p:spPr>
        <p:txBody>
          <a:bodyPr/>
          <a:lstStyle/>
          <a:p>
            <a:r>
              <a:rPr lang="en-US" dirty="0"/>
              <a:t>Coherence estimation bias and variance in equations</a:t>
            </a:r>
          </a:p>
        </p:txBody>
      </p:sp>
      <p:sp>
        <p:nvSpPr>
          <p:cNvPr id="4" name="Slide Number Placeholder 3"/>
          <p:cNvSpPr>
            <a:spLocks noGrp="1"/>
          </p:cNvSpPr>
          <p:nvPr>
            <p:ph type="sldNum" sz="quarter" idx="12"/>
          </p:nvPr>
        </p:nvSpPr>
        <p:spPr/>
        <p:txBody>
          <a:bodyPr/>
          <a:lstStyle/>
          <a:p>
            <a:fld id="{103EA872-A674-449B-A120-B97244F8E91D}" type="slidenum">
              <a:rPr lang="da-DK" smtClean="0"/>
              <a:pPr/>
              <a:t>79</a:t>
            </a:fld>
            <a:endParaRPr lang="da-DK"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3998" y="1916832"/>
            <a:ext cx="4512944" cy="2934425"/>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32" y="1927272"/>
            <a:ext cx="4452890" cy="2901125"/>
          </a:xfrm>
          <a:prstGeom prst="rect">
            <a:avLst/>
          </a:prstGeom>
        </p:spPr>
      </p:pic>
      <mc:AlternateContent xmlns:mc="http://schemas.openxmlformats.org/markup-compatibility/2006" xmlns:a14="http://schemas.microsoft.com/office/drawing/2010/main">
        <mc:Choice Requires="a14">
          <p:sp>
            <p:nvSpPr>
              <p:cNvPr id="11" name="TextBox 10"/>
              <p:cNvSpPr txBox="1"/>
              <p:nvPr/>
            </p:nvSpPr>
            <p:spPr>
              <a:xfrm>
                <a:off x="6012160" y="5445224"/>
                <a:ext cx="1769459" cy="6751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𝜎</m:t>
                          </m:r>
                        </m:e>
                        <m:sub>
                          <m:r>
                            <a:rPr lang="en-US" sz="2000" i="1" smtClean="0">
                              <a:latin typeface="Cambria Math" panose="02040503050406030204" pitchFamily="18" charset="0"/>
                              <a:ea typeface="Cambria Math" panose="02040503050406030204" pitchFamily="18" charset="0"/>
                            </a:rPr>
                            <m:t>𝛾</m:t>
                          </m:r>
                        </m:sub>
                      </m:sSub>
                      <m:r>
                        <a:rPr lang="en-US" sz="2000" i="1" smtClean="0">
                          <a:latin typeface="Cambria Math" panose="02040503050406030204" pitchFamily="18" charset="0"/>
                        </a:rPr>
                        <m:t>=</m:t>
                      </m:r>
                      <m:f>
                        <m:fPr>
                          <m:ctrlPr>
                            <a:rPr lang="en-US" sz="2000" i="1" smtClean="0">
                              <a:latin typeface="Cambria Math" panose="02040503050406030204" pitchFamily="18" charset="0"/>
                            </a:rPr>
                          </m:ctrlPr>
                        </m:fPr>
                        <m:num>
                          <m:d>
                            <m:dPr>
                              <m:ctrlPr>
                                <a:rPr lang="en-US" sz="2000" i="1">
                                  <a:latin typeface="Cambria Math" panose="02040503050406030204" pitchFamily="18" charset="0"/>
                                </a:rPr>
                              </m:ctrlPr>
                            </m:dPr>
                            <m:e>
                              <m:r>
                                <a:rPr lang="en-US" sz="2000" i="1">
                                  <a:latin typeface="Cambria Math" panose="02040503050406030204" pitchFamily="18" charset="0"/>
                                </a:rPr>
                                <m:t>1−</m:t>
                              </m:r>
                              <m:sSup>
                                <m:sSupPr>
                                  <m:ctrlPr>
                                    <a:rPr lang="en-US" sz="2000" i="1">
                                      <a:latin typeface="Cambria Math" panose="02040503050406030204" pitchFamily="18" charset="0"/>
                                    </a:rPr>
                                  </m:ctrlPr>
                                </m:sSupPr>
                                <m:e>
                                  <m:d>
                                    <m:dPr>
                                      <m:begChr m:val="|"/>
                                      <m:endChr m:val="|"/>
                                      <m:ctrlPr>
                                        <a:rPr lang="en-US" sz="2000" i="1">
                                          <a:latin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𝛾</m:t>
                                      </m:r>
                                    </m:e>
                                  </m:d>
                                </m:e>
                                <m:sup>
                                  <m:r>
                                    <a:rPr lang="en-US" sz="2000" i="1">
                                      <a:latin typeface="Cambria Math" panose="02040503050406030204" pitchFamily="18" charset="0"/>
                                    </a:rPr>
                                    <m:t>2</m:t>
                                  </m:r>
                                </m:sup>
                              </m:sSup>
                            </m:e>
                          </m:d>
                        </m:num>
                        <m:den>
                          <m:rad>
                            <m:radPr>
                              <m:degHide m:val="on"/>
                              <m:ctrlPr>
                                <a:rPr lang="en-US" sz="2000" i="1" smtClean="0">
                                  <a:latin typeface="Cambria Math" panose="02040503050406030204" pitchFamily="18" charset="0"/>
                                </a:rPr>
                              </m:ctrlPr>
                            </m:radPr>
                            <m:deg/>
                            <m:e>
                              <m:r>
                                <a:rPr lang="en-US" sz="2000" i="1">
                                  <a:latin typeface="Cambria Math" panose="02040503050406030204" pitchFamily="18" charset="0"/>
                                </a:rPr>
                                <m:t>2</m:t>
                              </m:r>
                              <m:r>
                                <a:rPr lang="en-US" sz="2000" i="1">
                                  <a:latin typeface="Cambria Math" panose="02040503050406030204" pitchFamily="18" charset="0"/>
                                </a:rPr>
                                <m:t>𝐿</m:t>
                              </m:r>
                            </m:e>
                          </m:rad>
                        </m:den>
                      </m:f>
                    </m:oMath>
                  </m:oMathPara>
                </a14:m>
                <a:endParaRPr lang="en-US" sz="2000" dirty="0"/>
              </a:p>
            </p:txBody>
          </p:sp>
        </mc:Choice>
        <mc:Fallback xmlns="">
          <p:sp>
            <p:nvSpPr>
              <p:cNvPr id="11" name="TextBox 10"/>
              <p:cNvSpPr txBox="1">
                <a:spLocks noRot="1" noChangeAspect="1" noMove="1" noResize="1" noEditPoints="1" noAdjustHandles="1" noChangeArrowheads="1" noChangeShapeType="1" noTextEdit="1"/>
              </p:cNvSpPr>
              <p:nvPr/>
            </p:nvSpPr>
            <p:spPr>
              <a:xfrm>
                <a:off x="6012160" y="5445224"/>
                <a:ext cx="1769459" cy="675121"/>
              </a:xfrm>
              <a:prstGeom prst="rect">
                <a:avLst/>
              </a:prstGeom>
              <a:blipFill rotWithShape="0">
                <a:blip r:embed="rId5"/>
                <a:stretch>
                  <a:fillRect/>
                </a:stretch>
              </a:blipFill>
            </p:spPr>
            <p:txBody>
              <a:bodyPr/>
              <a:lstStyle/>
              <a:p>
                <a:r>
                  <a:rPr lang="en-US">
                    <a:noFill/>
                  </a:rPr>
                  <a:t> </a:t>
                </a:r>
              </a:p>
            </p:txBody>
          </p:sp>
        </mc:Fallback>
      </mc:AlternateContent>
      <p:sp>
        <p:nvSpPr>
          <p:cNvPr id="12" name="TextBox 11"/>
          <p:cNvSpPr txBox="1"/>
          <p:nvPr/>
        </p:nvSpPr>
        <p:spPr>
          <a:xfrm>
            <a:off x="4932040" y="4915907"/>
            <a:ext cx="2367706" cy="338554"/>
          </a:xfrm>
          <a:prstGeom prst="rect">
            <a:avLst/>
          </a:prstGeom>
          <a:noFill/>
        </p:spPr>
        <p:txBody>
          <a:bodyPr wrap="square" rtlCol="0">
            <a:spAutoFit/>
          </a:bodyPr>
          <a:lstStyle/>
          <a:p>
            <a:r>
              <a:rPr lang="en-US" dirty="0"/>
              <a:t>Cramer Rao bound:</a:t>
            </a:r>
          </a:p>
        </p:txBody>
      </p:sp>
      <p:sp>
        <p:nvSpPr>
          <p:cNvPr id="13" name="TextBox 12"/>
          <p:cNvSpPr txBox="1"/>
          <p:nvPr/>
        </p:nvSpPr>
        <p:spPr>
          <a:xfrm>
            <a:off x="467544" y="4623519"/>
            <a:ext cx="3456384" cy="461665"/>
          </a:xfrm>
          <a:prstGeom prst="rect">
            <a:avLst/>
          </a:prstGeom>
          <a:noFill/>
        </p:spPr>
        <p:txBody>
          <a:bodyPr wrap="square" rtlCol="0">
            <a:spAutoFit/>
          </a:bodyPr>
          <a:lstStyle/>
          <a:p>
            <a:r>
              <a:rPr lang="en-US" sz="1200" dirty="0" err="1"/>
              <a:t>Bamler</a:t>
            </a:r>
            <a:r>
              <a:rPr lang="en-US" sz="1200" dirty="0"/>
              <a:t> and </a:t>
            </a:r>
            <a:r>
              <a:rPr lang="en-US" sz="1200" dirty="0" err="1"/>
              <a:t>Hartl</a:t>
            </a:r>
            <a:r>
              <a:rPr lang="en-US" sz="1200" dirty="0"/>
              <a:t>, 1998.                  </a:t>
            </a:r>
            <a:r>
              <a:rPr lang="en-US" sz="1200" dirty="0" err="1"/>
              <a:t>Symthetic</a:t>
            </a:r>
            <a:r>
              <a:rPr lang="en-US" sz="1200" dirty="0"/>
              <a:t> Aperture Radar Interferometry.</a:t>
            </a:r>
          </a:p>
        </p:txBody>
      </p:sp>
    </p:spTree>
    <p:extLst>
      <p:ext uri="{BB962C8B-B14F-4D97-AF65-F5344CB8AC3E}">
        <p14:creationId xmlns:p14="http://schemas.microsoft.com/office/powerpoint/2010/main" val="34559206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704" y="585850"/>
            <a:ext cx="7772400" cy="470754"/>
          </a:xfrm>
        </p:spPr>
        <p:txBody>
          <a:bodyPr/>
          <a:lstStyle/>
          <a:p>
            <a:r>
              <a:rPr lang="en-US" dirty="0"/>
              <a:t>Point target amplitude and phase</a:t>
            </a: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102" y="3891347"/>
            <a:ext cx="1803464" cy="1755661"/>
          </a:xfrm>
          <a:prstGeom prst="rect">
            <a:avLst/>
          </a:prstGeom>
        </p:spPr>
      </p:pic>
      <p:sp>
        <p:nvSpPr>
          <p:cNvPr id="17" name="TextBox 16"/>
          <p:cNvSpPr txBox="1"/>
          <p:nvPr/>
        </p:nvSpPr>
        <p:spPr>
          <a:xfrm rot="16200000">
            <a:off x="-47255" y="4515858"/>
            <a:ext cx="1080120" cy="338554"/>
          </a:xfrm>
          <a:prstGeom prst="rect">
            <a:avLst/>
          </a:prstGeom>
          <a:noFill/>
        </p:spPr>
        <p:txBody>
          <a:bodyPr wrap="square" rtlCol="0">
            <a:spAutoFit/>
          </a:bodyPr>
          <a:lstStyle/>
          <a:p>
            <a:r>
              <a:rPr lang="en-US" dirty="0"/>
              <a:t>Azimuth</a:t>
            </a:r>
          </a:p>
        </p:txBody>
      </p:sp>
      <p:sp>
        <p:nvSpPr>
          <p:cNvPr id="18" name="TextBox 17"/>
          <p:cNvSpPr txBox="1"/>
          <p:nvPr/>
        </p:nvSpPr>
        <p:spPr>
          <a:xfrm>
            <a:off x="883125" y="5639066"/>
            <a:ext cx="1453808" cy="338554"/>
          </a:xfrm>
          <a:prstGeom prst="rect">
            <a:avLst/>
          </a:prstGeom>
          <a:noFill/>
        </p:spPr>
        <p:txBody>
          <a:bodyPr wrap="square" rtlCol="0">
            <a:spAutoFit/>
          </a:bodyPr>
          <a:lstStyle/>
          <a:p>
            <a:r>
              <a:rPr lang="en-US" dirty="0"/>
              <a:t>Slant-range</a:t>
            </a:r>
          </a:p>
        </p:txBody>
      </p:sp>
      <p:pic>
        <p:nvPicPr>
          <p:cNvPr id="20" name="Picture 19"/>
          <p:cNvPicPr/>
          <p:nvPr/>
        </p:nvPicPr>
        <p:blipFill rotWithShape="1">
          <a:blip r:embed="rId4">
            <a:extLst>
              <a:ext uri="{28A0092B-C50C-407E-A947-70E740481C1C}">
                <a14:useLocalDpi xmlns:a14="http://schemas.microsoft.com/office/drawing/2010/main" val="0"/>
              </a:ext>
            </a:extLst>
          </a:blip>
          <a:srcRect l="9454" t="3955" r="63788"/>
          <a:stretch/>
        </p:blipFill>
        <p:spPr bwMode="auto">
          <a:xfrm>
            <a:off x="6516216" y="3756198"/>
            <a:ext cx="2174064" cy="2742985"/>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22" name="Rectangle 21"/>
              <p:cNvSpPr/>
              <p:nvPr/>
            </p:nvSpPr>
            <p:spPr>
              <a:xfrm>
                <a:off x="2457040" y="4599900"/>
                <a:ext cx="459292"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𝜂</m:t>
                          </m:r>
                        </m:e>
                        <m:sub>
                          <m:r>
                            <a:rPr lang="en-US">
                              <a:latin typeface="Cambria Math" panose="02040503050406030204" pitchFamily="18" charset="0"/>
                            </a:rPr>
                            <m:t>0</m:t>
                          </m:r>
                        </m:sub>
                      </m:sSub>
                    </m:oMath>
                  </m:oMathPara>
                </a14:m>
                <a:endParaRPr lang="en-US" dirty="0"/>
              </a:p>
            </p:txBody>
          </p:sp>
        </mc:Choice>
        <mc:Fallback xmlns="">
          <p:sp>
            <p:nvSpPr>
              <p:cNvPr id="22" name="Rectangle 21"/>
              <p:cNvSpPr>
                <a:spLocks noRot="1" noChangeAspect="1" noMove="1" noResize="1" noEditPoints="1" noAdjustHandles="1" noChangeArrowheads="1" noChangeShapeType="1" noTextEdit="1"/>
              </p:cNvSpPr>
              <p:nvPr/>
            </p:nvSpPr>
            <p:spPr>
              <a:xfrm>
                <a:off x="2457040" y="4599900"/>
                <a:ext cx="459292" cy="338554"/>
              </a:xfrm>
              <a:prstGeom prst="rect">
                <a:avLst/>
              </a:prstGeom>
              <a:blipFill rotWithShape="0">
                <a:blip r:embed="rId5"/>
                <a:stretch>
                  <a:fillRect b="-72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1370124" y="3501008"/>
                <a:ext cx="479811"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𝑅</m:t>
                          </m:r>
                        </m:e>
                        <m:sub>
                          <m:r>
                            <a:rPr lang="en-US" b="0" i="0" smtClean="0">
                              <a:latin typeface="Cambria Math" panose="02040503050406030204" pitchFamily="18" charset="0"/>
                            </a:rPr>
                            <m:t>0</m:t>
                          </m:r>
                        </m:sub>
                      </m:sSub>
                    </m:oMath>
                  </m:oMathPara>
                </a14:m>
                <a:endParaRPr lang="en-US" dirty="0"/>
              </a:p>
            </p:txBody>
          </p:sp>
        </mc:Choice>
        <mc:Fallback xmlns="">
          <p:sp>
            <p:nvSpPr>
              <p:cNvPr id="23" name="Rectangle 22"/>
              <p:cNvSpPr>
                <a:spLocks noRot="1" noChangeAspect="1" noMove="1" noResize="1" noEditPoints="1" noAdjustHandles="1" noChangeArrowheads="1" noChangeShapeType="1" noTextEdit="1"/>
              </p:cNvSpPr>
              <p:nvPr/>
            </p:nvSpPr>
            <p:spPr>
              <a:xfrm>
                <a:off x="1370124" y="3501008"/>
                <a:ext cx="479811" cy="338554"/>
              </a:xfrm>
              <a:prstGeom prst="rect">
                <a:avLst/>
              </a:prstGeom>
              <a:blipFill rotWithShape="0">
                <a:blip r:embed="rId6"/>
                <a:stretch>
                  <a:fillRect/>
                </a:stretch>
              </a:blipFill>
            </p:spPr>
            <p:txBody>
              <a:bodyPr/>
              <a:lstStyle/>
              <a:p>
                <a:r>
                  <a:rPr lang="en-US">
                    <a:noFill/>
                  </a:rPr>
                  <a:t> </a:t>
                </a:r>
              </a:p>
            </p:txBody>
          </p:sp>
        </mc:Fallback>
      </mc:AlternateContent>
      <p:cxnSp>
        <p:nvCxnSpPr>
          <p:cNvPr id="6" name="Straight Connector 5"/>
          <p:cNvCxnSpPr/>
          <p:nvPr/>
        </p:nvCxnSpPr>
        <p:spPr bwMode="auto">
          <a:xfrm>
            <a:off x="1568833" y="4796609"/>
            <a:ext cx="1014141" cy="0"/>
          </a:xfrm>
          <a:prstGeom prst="line">
            <a:avLst/>
          </a:prstGeom>
          <a:solidFill>
            <a:schemeClr val="accent1"/>
          </a:solidFill>
          <a:ln w="19050" cap="flat" cmpd="sng" algn="ctr">
            <a:solidFill>
              <a:srgbClr val="FF000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Connector 23"/>
          <p:cNvCxnSpPr/>
          <p:nvPr/>
        </p:nvCxnSpPr>
        <p:spPr bwMode="auto">
          <a:xfrm flipH="1" flipV="1">
            <a:off x="1568854" y="3821039"/>
            <a:ext cx="10180" cy="939128"/>
          </a:xfrm>
          <a:prstGeom prst="line">
            <a:avLst/>
          </a:prstGeom>
          <a:solidFill>
            <a:schemeClr val="accent1"/>
          </a:solidFill>
          <a:ln w="19050" cap="flat" cmpd="sng" algn="ctr">
            <a:solidFill>
              <a:srgbClr val="FF000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 name="TextBox 31"/>
          <p:cNvSpPr txBox="1"/>
          <p:nvPr/>
        </p:nvSpPr>
        <p:spPr>
          <a:xfrm>
            <a:off x="6567018" y="3533466"/>
            <a:ext cx="2174082" cy="307777"/>
          </a:xfrm>
          <a:prstGeom prst="rect">
            <a:avLst/>
          </a:prstGeom>
          <a:noFill/>
        </p:spPr>
        <p:txBody>
          <a:bodyPr wrap="square" rtlCol="0">
            <a:spAutoFit/>
          </a:bodyPr>
          <a:lstStyle/>
          <a:p>
            <a:pPr algn="ctr"/>
            <a:r>
              <a:rPr lang="en-US" sz="1400" dirty="0"/>
              <a:t>Azimuth IRF profile</a:t>
            </a:r>
          </a:p>
        </p:txBody>
      </p:sp>
      <p:cxnSp>
        <p:nvCxnSpPr>
          <p:cNvPr id="38" name="Straight Connector 37"/>
          <p:cNvCxnSpPr/>
          <p:nvPr/>
        </p:nvCxnSpPr>
        <p:spPr bwMode="auto">
          <a:xfrm flipV="1">
            <a:off x="7546157" y="3970522"/>
            <a:ext cx="216024" cy="5700"/>
          </a:xfrm>
          <a:prstGeom prst="line">
            <a:avLst/>
          </a:prstGeom>
          <a:solidFill>
            <a:schemeClr val="accent1"/>
          </a:solidFill>
          <a:ln w="12700" cap="flat" cmpd="sng" algn="ctr">
            <a:solidFill>
              <a:srgbClr val="FF6600"/>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5" name="TextBox 44"/>
          <p:cNvSpPr txBox="1"/>
          <p:nvPr/>
        </p:nvSpPr>
        <p:spPr>
          <a:xfrm>
            <a:off x="6772455" y="5884327"/>
            <a:ext cx="1832257" cy="307777"/>
          </a:xfrm>
          <a:prstGeom prst="rect">
            <a:avLst/>
          </a:prstGeom>
          <a:solidFill>
            <a:schemeClr val="bg1"/>
          </a:solidFill>
          <a:ln>
            <a:solidFill>
              <a:schemeClr val="tx1"/>
            </a:solidFill>
          </a:ln>
        </p:spPr>
        <p:txBody>
          <a:bodyPr wrap="square" rtlCol="0">
            <a:spAutoFit/>
          </a:bodyPr>
          <a:lstStyle/>
          <a:p>
            <a:r>
              <a:rPr lang="en-US" sz="1400" dirty="0"/>
              <a:t>Resolution = 1/B</a:t>
            </a:r>
            <a:r>
              <a:rPr lang="en-US" sz="1400" baseline="-25000" dirty="0"/>
              <a:t>a</a:t>
            </a:r>
          </a:p>
        </p:txBody>
      </p:sp>
      <p:sp>
        <p:nvSpPr>
          <p:cNvPr id="55" name="Rectangle 54"/>
          <p:cNvSpPr/>
          <p:nvPr/>
        </p:nvSpPr>
        <p:spPr>
          <a:xfrm>
            <a:off x="7764088" y="3832022"/>
            <a:ext cx="609462" cy="276999"/>
          </a:xfrm>
          <a:prstGeom prst="rect">
            <a:avLst/>
          </a:prstGeom>
        </p:spPr>
        <p:txBody>
          <a:bodyPr wrap="none">
            <a:spAutoFit/>
          </a:bodyPr>
          <a:lstStyle/>
          <a:p>
            <a:r>
              <a:rPr lang="en-US" sz="1200" dirty="0"/>
              <a:t>-3 dB</a:t>
            </a:r>
          </a:p>
        </p:txBody>
      </p:sp>
      <p:sp>
        <p:nvSpPr>
          <p:cNvPr id="56" name="TextBox 55"/>
          <p:cNvSpPr txBox="1"/>
          <p:nvPr/>
        </p:nvSpPr>
        <p:spPr>
          <a:xfrm>
            <a:off x="3549956" y="5768791"/>
            <a:ext cx="3131310" cy="575542"/>
          </a:xfrm>
          <a:prstGeom prst="rect">
            <a:avLst/>
          </a:prstGeom>
          <a:solidFill>
            <a:schemeClr val="bg1"/>
          </a:solidFill>
        </p:spPr>
        <p:txBody>
          <a:bodyPr wrap="square" rtlCol="0">
            <a:spAutoFit/>
          </a:bodyPr>
          <a:lstStyle/>
          <a:p>
            <a:r>
              <a:rPr lang="en-US" sz="1400" dirty="0"/>
              <a:t>NOTE: the same applies for slant-range, replacing B</a:t>
            </a:r>
            <a:r>
              <a:rPr lang="en-US" sz="1400" baseline="-25000" dirty="0"/>
              <a:t>a</a:t>
            </a:r>
            <a:r>
              <a:rPr lang="en-US" sz="1400" dirty="0"/>
              <a:t> with B</a:t>
            </a:r>
            <a:r>
              <a:rPr lang="en-US" sz="1400" baseline="-25000" dirty="0"/>
              <a:t>r</a:t>
            </a:r>
            <a:endParaRPr lang="en-US" sz="1400" dirty="0"/>
          </a:p>
        </p:txBody>
      </p:sp>
      <mc:AlternateContent xmlns:mc="http://schemas.openxmlformats.org/markup-compatibility/2006" xmlns:a14="http://schemas.microsoft.com/office/drawing/2010/main">
        <mc:Choice Requires="a14">
          <p:sp>
            <p:nvSpPr>
              <p:cNvPr id="40" name="Rectangle 39"/>
              <p:cNvSpPr/>
              <p:nvPr/>
            </p:nvSpPr>
            <p:spPr>
              <a:xfrm>
                <a:off x="592132" y="1868654"/>
                <a:ext cx="8064896" cy="71468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1800" i="1" smtClean="0">
                              <a:latin typeface="Cambria Math" panose="02040503050406030204" pitchFamily="18" charset="0"/>
                            </a:rPr>
                          </m:ctrlPr>
                        </m:sSubSupPr>
                        <m:e>
                          <m:r>
                            <a:rPr lang="en-US" sz="1800" b="0" i="1" smtClean="0">
                              <a:latin typeface="Cambria Math" panose="02040503050406030204" pitchFamily="18" charset="0"/>
                            </a:rPr>
                            <m:t>𝑠</m:t>
                          </m:r>
                        </m:e>
                        <m:sub>
                          <m:r>
                            <a:rPr lang="en-US" sz="1800" b="0" i="1" smtClean="0">
                              <a:latin typeface="Cambria Math" panose="02040503050406030204" pitchFamily="18" charset="0"/>
                            </a:rPr>
                            <m:t>𝑓𝑜𝑐</m:t>
                          </m:r>
                        </m:sub>
                        <m:sup/>
                      </m:sSubSup>
                      <m:d>
                        <m:dPr>
                          <m:ctrlPr>
                            <a:rPr lang="en-US" sz="1800" i="1">
                              <a:latin typeface="Cambria Math" panose="02040503050406030204" pitchFamily="18" charset="0"/>
                            </a:rPr>
                          </m:ctrlPr>
                        </m:dPr>
                        <m:e>
                          <m:r>
                            <a:rPr lang="en-US" sz="1800" i="1">
                              <a:latin typeface="Cambria Math" panose="02040503050406030204" pitchFamily="18" charset="0"/>
                            </a:rPr>
                            <m:t>𝜏</m:t>
                          </m:r>
                          <m:r>
                            <a:rPr lang="en-US" sz="1800" i="0">
                              <a:latin typeface="Cambria Math" panose="02040503050406030204" pitchFamily="18" charset="0"/>
                            </a:rPr>
                            <m:t>,</m:t>
                          </m:r>
                          <m:r>
                            <a:rPr lang="en-US" sz="1800" i="1">
                              <a:latin typeface="Cambria Math" panose="02040503050406030204" pitchFamily="18" charset="0"/>
                            </a:rPr>
                            <m:t>𝜂</m:t>
                          </m:r>
                        </m:e>
                      </m:d>
                      <m:r>
                        <a:rPr lang="en-US" sz="1800" i="0">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𝑝</m:t>
                          </m:r>
                        </m:e>
                        <m:sub>
                          <m:r>
                            <a:rPr lang="en-US" sz="1800" i="1">
                              <a:latin typeface="Cambria Math" panose="02040503050406030204" pitchFamily="18" charset="0"/>
                            </a:rPr>
                            <m:t>𝑟</m:t>
                          </m:r>
                        </m:sub>
                      </m:sSub>
                      <m:d>
                        <m:dPr>
                          <m:ctrlPr>
                            <a:rPr lang="en-US" sz="1800" i="1">
                              <a:latin typeface="Cambria Math" panose="02040503050406030204" pitchFamily="18" charset="0"/>
                            </a:rPr>
                          </m:ctrlPr>
                        </m:dPr>
                        <m:e>
                          <m:r>
                            <a:rPr lang="en-US" sz="1800" i="1">
                              <a:latin typeface="Cambria Math" panose="02040503050406030204" pitchFamily="18" charset="0"/>
                            </a:rPr>
                            <m:t>𝜏</m:t>
                          </m:r>
                          <m:r>
                            <a:rPr lang="en-US" sz="1800" i="0">
                              <a:latin typeface="Cambria Math" panose="02040503050406030204" pitchFamily="18" charset="0"/>
                            </a:rPr>
                            <m:t>−</m:t>
                          </m:r>
                          <m:f>
                            <m:fPr>
                              <m:type m:val="lin"/>
                              <m:ctrlPr>
                                <a:rPr lang="en-US" sz="1800" i="1">
                                  <a:latin typeface="Cambria Math" panose="02040503050406030204" pitchFamily="18" charset="0"/>
                                </a:rPr>
                              </m:ctrlPr>
                            </m:fPr>
                            <m:num>
                              <m:sSub>
                                <m:sSubPr>
                                  <m:ctrlPr>
                                    <a:rPr lang="en-US" sz="1800" i="1">
                                      <a:latin typeface="Cambria Math" panose="02040503050406030204" pitchFamily="18" charset="0"/>
                                    </a:rPr>
                                  </m:ctrlPr>
                                </m:sSubPr>
                                <m:e>
                                  <m:r>
                                    <a:rPr lang="en-US" sz="1800" i="0">
                                      <a:latin typeface="Cambria Math" panose="02040503050406030204" pitchFamily="18" charset="0"/>
                                    </a:rPr>
                                    <m:t>2</m:t>
                                  </m:r>
                                  <m:r>
                                    <a:rPr lang="en-US" sz="1800" i="1">
                                      <a:latin typeface="Cambria Math" panose="02040503050406030204" pitchFamily="18" charset="0"/>
                                    </a:rPr>
                                    <m:t>𝑅</m:t>
                                  </m:r>
                                </m:e>
                                <m:sub>
                                  <m:r>
                                    <a:rPr lang="en-US" sz="1800" b="0" i="0" smtClean="0">
                                      <a:latin typeface="Cambria Math" panose="02040503050406030204" pitchFamily="18" charset="0"/>
                                    </a:rPr>
                                    <m:t>0</m:t>
                                  </m:r>
                                </m:sub>
                              </m:sSub>
                            </m:num>
                            <m:den>
                              <m:r>
                                <a:rPr lang="en-US" sz="1800" i="1">
                                  <a:latin typeface="Cambria Math" panose="02040503050406030204" pitchFamily="18" charset="0"/>
                                </a:rPr>
                                <m:t>𝑐</m:t>
                              </m:r>
                            </m:den>
                          </m:f>
                        </m:e>
                      </m:d>
                      <m:sSub>
                        <m:sSubPr>
                          <m:ctrlPr>
                            <a:rPr lang="en-US" sz="1800" i="1">
                              <a:latin typeface="Cambria Math" panose="02040503050406030204" pitchFamily="18" charset="0"/>
                            </a:rPr>
                          </m:ctrlPr>
                        </m:sSubPr>
                        <m:e>
                          <m:r>
                            <a:rPr lang="en-US" sz="1800" i="0">
                              <a:latin typeface="Cambria Math" panose="02040503050406030204" pitchFamily="18" charset="0"/>
                            </a:rPr>
                            <m:t>∙</m:t>
                          </m:r>
                          <m:r>
                            <a:rPr lang="en-US" sz="1800" i="1">
                              <a:latin typeface="Cambria Math" panose="02040503050406030204" pitchFamily="18" charset="0"/>
                            </a:rPr>
                            <m:t>𝑝</m:t>
                          </m:r>
                        </m:e>
                        <m:sub>
                          <m:r>
                            <a:rPr lang="en-US" sz="1800" i="1">
                              <a:latin typeface="Cambria Math" panose="02040503050406030204" pitchFamily="18" charset="0"/>
                            </a:rPr>
                            <m:t>𝑎</m:t>
                          </m:r>
                        </m:sub>
                      </m:sSub>
                      <m:d>
                        <m:dPr>
                          <m:ctrlPr>
                            <a:rPr lang="en-US" sz="1800" i="1">
                              <a:latin typeface="Cambria Math" panose="02040503050406030204" pitchFamily="18" charset="0"/>
                            </a:rPr>
                          </m:ctrlPr>
                        </m:dPr>
                        <m:e>
                          <m:r>
                            <a:rPr lang="en-US" sz="1800" i="1">
                              <a:latin typeface="Cambria Math" panose="02040503050406030204" pitchFamily="18" charset="0"/>
                            </a:rPr>
                            <m:t>𝜂</m:t>
                          </m:r>
                          <m:r>
                            <a:rPr lang="en-US" sz="1800" i="0">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𝜂</m:t>
                              </m:r>
                            </m:e>
                            <m:sub>
                              <m:r>
                                <a:rPr lang="en-US" sz="1800" b="0" i="0" smtClean="0">
                                  <a:latin typeface="Cambria Math" panose="02040503050406030204" pitchFamily="18" charset="0"/>
                                </a:rPr>
                                <m:t>0</m:t>
                              </m:r>
                            </m:sub>
                          </m:sSub>
                        </m:e>
                      </m:d>
                      <m:r>
                        <a:rPr lang="en-US" sz="1800" i="0">
                          <a:latin typeface="Cambria Math" panose="02040503050406030204" pitchFamily="18" charset="0"/>
                        </a:rPr>
                        <m:t>∙</m:t>
                      </m:r>
                      <m:r>
                        <a:rPr lang="en-US" sz="1800" i="1">
                          <a:latin typeface="Cambria Math" panose="02040503050406030204" pitchFamily="18" charset="0"/>
                        </a:rPr>
                        <m:t>𝑒𝑥𝑝</m:t>
                      </m:r>
                      <m:d>
                        <m:dPr>
                          <m:ctrlPr>
                            <a:rPr lang="en-US" sz="1800" i="1">
                              <a:latin typeface="Cambria Math" panose="02040503050406030204" pitchFamily="18" charset="0"/>
                            </a:rPr>
                          </m:ctrlPr>
                        </m:dPr>
                        <m:e>
                          <m:r>
                            <a:rPr lang="en-US" sz="1800" i="0">
                              <a:latin typeface="Cambria Math" panose="02040503050406030204" pitchFamily="18" charset="0"/>
                            </a:rPr>
                            <m:t>−</m:t>
                          </m:r>
                          <m:r>
                            <a:rPr lang="en-US" sz="1800" i="1">
                              <a:latin typeface="Cambria Math" panose="02040503050406030204" pitchFamily="18" charset="0"/>
                            </a:rPr>
                            <m:t>𝑗</m:t>
                          </m:r>
                          <m:f>
                            <m:fPr>
                              <m:ctrlPr>
                                <a:rPr lang="en-US" sz="1800" i="1">
                                  <a:latin typeface="Cambria Math" panose="02040503050406030204" pitchFamily="18" charset="0"/>
                                </a:rPr>
                              </m:ctrlPr>
                            </m:fPr>
                            <m:num>
                              <m:r>
                                <a:rPr lang="en-US" sz="1800" i="0">
                                  <a:latin typeface="Cambria Math" panose="02040503050406030204" pitchFamily="18" charset="0"/>
                                </a:rPr>
                                <m:t>4</m:t>
                              </m:r>
                              <m:r>
                                <a:rPr lang="en-US" sz="1800" i="1">
                                  <a:latin typeface="Cambria Math" panose="02040503050406030204" pitchFamily="18" charset="0"/>
                                </a:rPr>
                                <m:t>𝜋</m:t>
                              </m:r>
                              <m:sSub>
                                <m:sSubPr>
                                  <m:ctrlPr>
                                    <a:rPr lang="en-US" sz="1800" i="1">
                                      <a:latin typeface="Cambria Math" panose="02040503050406030204" pitchFamily="18" charset="0"/>
                                    </a:rPr>
                                  </m:ctrlPr>
                                </m:sSubPr>
                                <m:e>
                                  <m:r>
                                    <a:rPr lang="en-US" sz="1800" i="1">
                                      <a:latin typeface="Cambria Math" panose="02040503050406030204" pitchFamily="18" charset="0"/>
                                    </a:rPr>
                                    <m:t>𝑅</m:t>
                                  </m:r>
                                </m:e>
                                <m:sub>
                                  <m:r>
                                    <a:rPr lang="en-US" sz="1800" b="0" i="0" smtClean="0">
                                      <a:latin typeface="Cambria Math" panose="02040503050406030204" pitchFamily="18" charset="0"/>
                                    </a:rPr>
                                    <m:t>0</m:t>
                                  </m:r>
                                </m:sub>
                              </m:sSub>
                            </m:num>
                            <m:den>
                              <m:r>
                                <a:rPr lang="en-US" sz="1800" i="1">
                                  <a:latin typeface="Cambria Math" panose="02040503050406030204" pitchFamily="18" charset="0"/>
                                </a:rPr>
                                <m:t>𝜆</m:t>
                              </m:r>
                            </m:den>
                          </m:f>
                        </m:e>
                      </m:d>
                      <m:r>
                        <a:rPr lang="en-US" sz="1800" i="0">
                          <a:latin typeface="Cambria Math" panose="02040503050406030204" pitchFamily="18" charset="0"/>
                        </a:rPr>
                        <m:t>∙</m:t>
                      </m:r>
                      <m:r>
                        <a:rPr lang="en-US" sz="1800" i="1">
                          <a:latin typeface="Cambria Math" panose="02040503050406030204" pitchFamily="18" charset="0"/>
                        </a:rPr>
                        <m:t>𝑒𝑥𝑝</m:t>
                      </m:r>
                      <m:d>
                        <m:dPr>
                          <m:ctrlPr>
                            <a:rPr lang="en-US" sz="1800" i="1">
                              <a:latin typeface="Cambria Math" panose="02040503050406030204" pitchFamily="18" charset="0"/>
                            </a:rPr>
                          </m:ctrlPr>
                        </m:dPr>
                        <m:e>
                          <m:r>
                            <a:rPr lang="en-US" sz="1800" i="1">
                              <a:latin typeface="Cambria Math" panose="02040503050406030204" pitchFamily="18" charset="0"/>
                            </a:rPr>
                            <m:t>𝑗</m:t>
                          </m:r>
                          <m:r>
                            <a:rPr lang="en-US" sz="1800" i="0">
                              <a:latin typeface="Cambria Math" panose="02040503050406030204" pitchFamily="18" charset="0"/>
                            </a:rPr>
                            <m:t>2</m:t>
                          </m:r>
                          <m:r>
                            <a:rPr lang="en-US" sz="1800" i="1">
                              <a:latin typeface="Cambria Math" panose="02040503050406030204" pitchFamily="18" charset="0"/>
                            </a:rPr>
                            <m:t>𝜋</m:t>
                          </m:r>
                          <m:sSub>
                            <m:sSubPr>
                              <m:ctrlPr>
                                <a:rPr lang="en-US" sz="1800" i="1">
                                  <a:latin typeface="Cambria Math" panose="02040503050406030204" pitchFamily="18" charset="0"/>
                                </a:rPr>
                              </m:ctrlPr>
                            </m:sSubPr>
                            <m:e>
                              <m:r>
                                <a:rPr lang="en-US" sz="1800" i="1">
                                  <a:latin typeface="Cambria Math" panose="02040503050406030204" pitchFamily="18" charset="0"/>
                                </a:rPr>
                                <m:t>𝑓</m:t>
                              </m:r>
                            </m:e>
                            <m:sub>
                              <m:sSub>
                                <m:sSubPr>
                                  <m:ctrlPr>
                                    <a:rPr lang="en-US" sz="1800" i="1">
                                      <a:latin typeface="Cambria Math" panose="02040503050406030204" pitchFamily="18" charset="0"/>
                                    </a:rPr>
                                  </m:ctrlPr>
                                </m:sSubPr>
                                <m:e>
                                  <m:r>
                                    <a:rPr lang="en-US" sz="1800" i="1">
                                      <a:latin typeface="Cambria Math" panose="02040503050406030204" pitchFamily="18" charset="0"/>
                                    </a:rPr>
                                    <m:t>𝜂</m:t>
                                  </m:r>
                                </m:e>
                                <m:sub>
                                  <m:r>
                                    <a:rPr lang="en-US" sz="1800" i="1">
                                      <a:latin typeface="Cambria Math" panose="02040503050406030204" pitchFamily="18" charset="0"/>
                                    </a:rPr>
                                    <m:t>𝑐</m:t>
                                  </m:r>
                                </m:sub>
                              </m:sSub>
                            </m:sub>
                          </m:sSub>
                          <m:d>
                            <m:dPr>
                              <m:ctrlPr>
                                <a:rPr lang="en-US" sz="1800" i="1">
                                  <a:latin typeface="Cambria Math" panose="02040503050406030204" pitchFamily="18" charset="0"/>
                                </a:rPr>
                              </m:ctrlPr>
                            </m:dPr>
                            <m:e>
                              <m:r>
                                <a:rPr lang="en-US" sz="1800" i="1">
                                  <a:latin typeface="Cambria Math" panose="02040503050406030204" pitchFamily="18" charset="0"/>
                                </a:rPr>
                                <m:t>𝜂</m:t>
                              </m:r>
                              <m:r>
                                <a:rPr lang="en-US" sz="1800" i="0">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𝜂</m:t>
                                  </m:r>
                                </m:e>
                                <m:sub>
                                  <m:r>
                                    <a:rPr lang="en-US" sz="1800" b="0" i="0" smtClean="0">
                                      <a:latin typeface="Cambria Math" panose="02040503050406030204" pitchFamily="18" charset="0"/>
                                    </a:rPr>
                                    <m:t>0</m:t>
                                  </m:r>
                                </m:sub>
                              </m:sSub>
                            </m:e>
                          </m:d>
                        </m:e>
                      </m:d>
                    </m:oMath>
                  </m:oMathPara>
                </a14:m>
                <a:endParaRPr lang="en-US" sz="1800" dirty="0"/>
              </a:p>
            </p:txBody>
          </p:sp>
        </mc:Choice>
        <mc:Fallback xmlns="">
          <p:sp>
            <p:nvSpPr>
              <p:cNvPr id="40" name="Rectangle 39"/>
              <p:cNvSpPr>
                <a:spLocks noRot="1" noChangeAspect="1" noMove="1" noResize="1" noEditPoints="1" noAdjustHandles="1" noChangeArrowheads="1" noChangeShapeType="1" noTextEdit="1"/>
              </p:cNvSpPr>
              <p:nvPr/>
            </p:nvSpPr>
            <p:spPr>
              <a:xfrm>
                <a:off x="592132" y="1868654"/>
                <a:ext cx="8064896" cy="714683"/>
              </a:xfrm>
              <a:prstGeom prst="rect">
                <a:avLst/>
              </a:prstGeom>
              <a:blipFill rotWithShape="0">
                <a:blip r:embed="rId7"/>
                <a:stretch>
                  <a:fillRect/>
                </a:stretch>
              </a:blipFill>
            </p:spPr>
            <p:txBody>
              <a:bodyPr/>
              <a:lstStyle/>
              <a:p>
                <a:r>
                  <a:rPr lang="en-US">
                    <a:noFill/>
                  </a:rPr>
                  <a:t> </a:t>
                </a:r>
              </a:p>
            </p:txBody>
          </p:sp>
        </mc:Fallback>
      </mc:AlternateContent>
      <p:sp>
        <p:nvSpPr>
          <p:cNvPr id="42" name="Rectangle 41"/>
          <p:cNvSpPr/>
          <p:nvPr/>
        </p:nvSpPr>
        <p:spPr>
          <a:xfrm>
            <a:off x="681980" y="1373808"/>
            <a:ext cx="7416824" cy="388696"/>
          </a:xfrm>
          <a:prstGeom prst="rect">
            <a:avLst/>
          </a:prstGeom>
        </p:spPr>
        <p:txBody>
          <a:bodyPr wrap="square">
            <a:spAutoFit/>
          </a:bodyPr>
          <a:lstStyle/>
          <a:p>
            <a:pPr marL="0" marR="0">
              <a:lnSpc>
                <a:spcPct val="107000"/>
              </a:lnSpc>
              <a:spcBef>
                <a:spcPts val="0"/>
              </a:spcBef>
              <a:spcAft>
                <a:spcPts val="800"/>
              </a:spcAft>
            </a:pPr>
            <a:r>
              <a:rPr lang="en-US" sz="1800" dirty="0">
                <a:latin typeface="Calibri" panose="020F0502020204030204" pitchFamily="34" charset="0"/>
                <a:ea typeface="Calibri" panose="020F0502020204030204" pitchFamily="34" charset="0"/>
                <a:cs typeface="Times New Roman" panose="02020603050405020304" pitchFamily="18" charset="0"/>
              </a:rPr>
              <a:t>In a focused SAR image a point target has the following signal: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4" name="Left Brace 43"/>
          <p:cNvSpPr/>
          <p:nvPr/>
        </p:nvSpPr>
        <p:spPr bwMode="auto">
          <a:xfrm rot="16200000">
            <a:off x="3116604" y="1227992"/>
            <a:ext cx="360040" cy="2808312"/>
          </a:xfrm>
          <a:prstGeom prst="leftBrace">
            <a:avLst/>
          </a:prstGeom>
          <a:noFill/>
          <a:ln w="9525" cap="flat" cmpd="sng" algn="ctr">
            <a:solidFill>
              <a:srgbClr val="FF6600"/>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46" name="Left Brace 45"/>
          <p:cNvSpPr/>
          <p:nvPr/>
        </p:nvSpPr>
        <p:spPr bwMode="auto">
          <a:xfrm rot="16200000">
            <a:off x="6477140" y="798040"/>
            <a:ext cx="360040" cy="3668216"/>
          </a:xfrm>
          <a:prstGeom prst="leftBrace">
            <a:avLst/>
          </a:prstGeom>
          <a:noFill/>
          <a:ln w="9525" cap="flat" cmpd="sng" algn="ctr">
            <a:solidFill>
              <a:srgbClr val="FF6600"/>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47" name="TextBox 46"/>
          <p:cNvSpPr txBox="1"/>
          <p:nvPr/>
        </p:nvSpPr>
        <p:spPr>
          <a:xfrm>
            <a:off x="2684556" y="2874422"/>
            <a:ext cx="1224136" cy="338554"/>
          </a:xfrm>
          <a:prstGeom prst="rect">
            <a:avLst/>
          </a:prstGeom>
          <a:solidFill>
            <a:schemeClr val="bg1"/>
          </a:solidFill>
          <a:ln>
            <a:solidFill>
              <a:schemeClr val="tx1"/>
            </a:solidFill>
          </a:ln>
        </p:spPr>
        <p:txBody>
          <a:bodyPr wrap="square" rtlCol="0">
            <a:spAutoFit/>
          </a:bodyPr>
          <a:lstStyle/>
          <a:p>
            <a:r>
              <a:rPr lang="da-DK" dirty="0"/>
              <a:t>Amplitude</a:t>
            </a:r>
            <a:endParaRPr lang="en-US" dirty="0"/>
          </a:p>
        </p:txBody>
      </p:sp>
      <p:sp>
        <p:nvSpPr>
          <p:cNvPr id="48" name="TextBox 47"/>
          <p:cNvSpPr txBox="1"/>
          <p:nvPr/>
        </p:nvSpPr>
        <p:spPr>
          <a:xfrm>
            <a:off x="6249196" y="2874422"/>
            <a:ext cx="815928" cy="338554"/>
          </a:xfrm>
          <a:prstGeom prst="rect">
            <a:avLst/>
          </a:prstGeom>
          <a:solidFill>
            <a:schemeClr val="bg1"/>
          </a:solidFill>
          <a:ln>
            <a:solidFill>
              <a:schemeClr val="tx1"/>
            </a:solidFill>
          </a:ln>
        </p:spPr>
        <p:txBody>
          <a:bodyPr wrap="square" rtlCol="0">
            <a:spAutoFit/>
          </a:bodyPr>
          <a:lstStyle/>
          <a:p>
            <a:r>
              <a:rPr lang="da-DK" dirty="0" err="1"/>
              <a:t>Phase</a:t>
            </a:r>
            <a:endParaRPr lang="en-US" dirty="0"/>
          </a:p>
        </p:txBody>
      </p:sp>
      <p:sp>
        <p:nvSpPr>
          <p:cNvPr id="50" name="Oval 49"/>
          <p:cNvSpPr/>
          <p:nvPr/>
        </p:nvSpPr>
        <p:spPr bwMode="auto">
          <a:xfrm>
            <a:off x="1195249" y="2092826"/>
            <a:ext cx="360040" cy="306111"/>
          </a:xfrm>
          <a:prstGeom prst="ellipse">
            <a:avLst/>
          </a:prstGeom>
          <a:noFill/>
          <a:ln w="9525" cap="flat" cmpd="sng" algn="ctr">
            <a:solidFill>
              <a:srgbClr val="FF6600"/>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53" name="TextBox 52"/>
          <p:cNvSpPr txBox="1"/>
          <p:nvPr/>
        </p:nvSpPr>
        <p:spPr>
          <a:xfrm>
            <a:off x="323528" y="2555825"/>
            <a:ext cx="1837545" cy="646331"/>
          </a:xfrm>
          <a:prstGeom prst="rect">
            <a:avLst/>
          </a:prstGeom>
          <a:noFill/>
        </p:spPr>
        <p:txBody>
          <a:bodyPr wrap="square" rtlCol="0">
            <a:spAutoFit/>
          </a:bodyPr>
          <a:lstStyle/>
          <a:p>
            <a:r>
              <a:rPr lang="en-US" sz="1200" dirty="0"/>
              <a:t>Slant-range and azimuth time variables</a:t>
            </a:r>
          </a:p>
        </p:txBody>
      </p:sp>
      <p:cxnSp>
        <p:nvCxnSpPr>
          <p:cNvPr id="54" name="Straight Arrow Connector 53"/>
          <p:cNvCxnSpPr>
            <a:stCxn id="50" idx="3"/>
          </p:cNvCxnSpPr>
          <p:nvPr/>
        </p:nvCxnSpPr>
        <p:spPr bwMode="auto">
          <a:xfrm flipH="1">
            <a:off x="956364" y="2354108"/>
            <a:ext cx="291612" cy="229229"/>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Straight Connector 56"/>
          <p:cNvCxnSpPr/>
          <p:nvPr/>
        </p:nvCxnSpPr>
        <p:spPr bwMode="auto">
          <a:xfrm flipV="1">
            <a:off x="6644996" y="1953284"/>
            <a:ext cx="1728192" cy="612372"/>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 name="Straight Connector 57"/>
          <p:cNvCxnSpPr/>
          <p:nvPr/>
        </p:nvCxnSpPr>
        <p:spPr bwMode="auto">
          <a:xfrm>
            <a:off x="6681266" y="1940662"/>
            <a:ext cx="1810002" cy="624993"/>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59" name="Rectangle 58"/>
              <p:cNvSpPr/>
              <p:nvPr/>
            </p:nvSpPr>
            <p:spPr>
              <a:xfrm>
                <a:off x="2931517" y="3740797"/>
                <a:ext cx="3584699"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𝑟</m:t>
                          </m:r>
                        </m:sub>
                      </m:sSub>
                      <m:d>
                        <m:dPr>
                          <m:ctrlPr>
                            <a:rPr lang="en-US" i="1">
                              <a:latin typeface="Cambria Math" panose="02040503050406030204" pitchFamily="18" charset="0"/>
                            </a:rPr>
                          </m:ctrlPr>
                        </m:dPr>
                        <m:e>
                          <m:r>
                            <a:rPr lang="en-US" i="1">
                              <a:latin typeface="Cambria Math" panose="02040503050406030204" pitchFamily="18" charset="0"/>
                            </a:rPr>
                            <m:t>𝜏</m:t>
                          </m:r>
                          <m:r>
                            <a:rPr lang="en-US">
                              <a:latin typeface="Cambria Math" panose="02040503050406030204" pitchFamily="18" charset="0"/>
                            </a:rPr>
                            <m:t>−</m:t>
                          </m:r>
                          <m:f>
                            <m:fPr>
                              <m:type m:val="lin"/>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a:latin typeface="Cambria Math" panose="02040503050406030204" pitchFamily="18" charset="0"/>
                                    </a:rPr>
                                    <m:t>2</m:t>
                                  </m:r>
                                  <m:r>
                                    <a:rPr lang="en-US" i="1">
                                      <a:latin typeface="Cambria Math" panose="02040503050406030204" pitchFamily="18" charset="0"/>
                                    </a:rPr>
                                    <m:t>𝑅</m:t>
                                  </m:r>
                                </m:e>
                                <m:sub>
                                  <m:r>
                                    <a:rPr lang="en-US">
                                      <a:latin typeface="Cambria Math" panose="02040503050406030204" pitchFamily="18" charset="0"/>
                                    </a:rPr>
                                    <m:t>0</m:t>
                                  </m:r>
                                </m:sub>
                              </m:sSub>
                            </m:num>
                            <m:den>
                              <m:r>
                                <a:rPr lang="en-US" i="1">
                                  <a:latin typeface="Cambria Math" panose="02040503050406030204" pitchFamily="18" charset="0"/>
                                </a:rPr>
                                <m:t>𝑐</m:t>
                              </m:r>
                            </m:den>
                          </m:f>
                        </m:e>
                      </m:d>
                      <m:r>
                        <a:rPr lang="en-US" b="0" i="1" smtClean="0">
                          <a:latin typeface="Cambria Math" panose="02040503050406030204" pitchFamily="18" charset="0"/>
                        </a:rPr>
                        <m:t>=</m:t>
                      </m:r>
                      <m:r>
                        <a:rPr lang="en-US" i="1">
                          <a:latin typeface="Cambria Math" panose="02040503050406030204" pitchFamily="18" charset="0"/>
                        </a:rPr>
                        <m:t>𝑠𝑖𝑛𝑐</m:t>
                      </m:r>
                      <m:d>
                        <m:dPr>
                          <m:begChr m:val="["/>
                          <m:endChr m:val="]"/>
                          <m:ctrlPr>
                            <a:rPr lang="en-US" i="1" smtClean="0">
                              <a:latin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𝐵</m:t>
                              </m:r>
                            </m:e>
                            <m:sub>
                              <m:r>
                                <a:rPr lang="en-US" b="0" i="1" smtClean="0">
                                  <a:latin typeface="Cambria Math" panose="02040503050406030204" pitchFamily="18" charset="0"/>
                                  <a:ea typeface="Cambria Math" panose="02040503050406030204" pitchFamily="18" charset="0"/>
                                </a:rPr>
                                <m:t>𝑟</m:t>
                              </m:r>
                            </m:sub>
                          </m:sSub>
                          <m:d>
                            <m:dPr>
                              <m:ctrlPr>
                                <a:rPr lang="en-US" i="1">
                                  <a:latin typeface="Cambria Math" panose="02040503050406030204" pitchFamily="18" charset="0"/>
                                </a:rPr>
                              </m:ctrlPr>
                            </m:dPr>
                            <m:e>
                              <m:r>
                                <a:rPr lang="en-US" i="1">
                                  <a:latin typeface="Cambria Math" panose="02040503050406030204" pitchFamily="18" charset="0"/>
                                </a:rPr>
                                <m:t>𝜏</m:t>
                              </m:r>
                              <m:r>
                                <a:rPr lang="en-US">
                                  <a:latin typeface="Cambria Math" panose="02040503050406030204" pitchFamily="18" charset="0"/>
                                </a:rPr>
                                <m:t>−</m:t>
                              </m:r>
                              <m:f>
                                <m:fPr>
                                  <m:type m:val="lin"/>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a:latin typeface="Cambria Math" panose="02040503050406030204" pitchFamily="18" charset="0"/>
                                        </a:rPr>
                                        <m:t>2</m:t>
                                      </m:r>
                                      <m:r>
                                        <a:rPr lang="en-US" i="1">
                                          <a:latin typeface="Cambria Math" panose="02040503050406030204" pitchFamily="18" charset="0"/>
                                        </a:rPr>
                                        <m:t>𝑅</m:t>
                                      </m:r>
                                    </m:e>
                                    <m:sub>
                                      <m:r>
                                        <a:rPr lang="en-US">
                                          <a:latin typeface="Cambria Math" panose="02040503050406030204" pitchFamily="18" charset="0"/>
                                        </a:rPr>
                                        <m:t>0</m:t>
                                      </m:r>
                                    </m:sub>
                                  </m:sSub>
                                </m:num>
                                <m:den>
                                  <m:r>
                                    <a:rPr lang="en-US" i="1">
                                      <a:latin typeface="Cambria Math" panose="02040503050406030204" pitchFamily="18" charset="0"/>
                                    </a:rPr>
                                    <m:t>𝑐</m:t>
                                  </m:r>
                                </m:den>
                              </m:f>
                            </m:e>
                          </m:d>
                        </m:e>
                      </m:d>
                    </m:oMath>
                  </m:oMathPara>
                </a14:m>
                <a:endParaRPr lang="en-US" dirty="0"/>
              </a:p>
            </p:txBody>
          </p:sp>
        </mc:Choice>
        <mc:Fallback xmlns="">
          <p:sp>
            <p:nvSpPr>
              <p:cNvPr id="59" name="Rectangle 58"/>
              <p:cNvSpPr>
                <a:spLocks noRot="1" noChangeAspect="1" noMove="1" noResize="1" noEditPoints="1" noAdjustHandles="1" noChangeArrowheads="1" noChangeShapeType="1" noTextEdit="1"/>
              </p:cNvSpPr>
              <p:nvPr/>
            </p:nvSpPr>
            <p:spPr>
              <a:xfrm>
                <a:off x="2931517" y="3740797"/>
                <a:ext cx="3584699" cy="338554"/>
              </a:xfrm>
              <a:prstGeom prst="rect">
                <a:avLst/>
              </a:prstGeom>
              <a:blipFill rotWithShape="0">
                <a:blip r:embed="rId8"/>
                <a:stretch>
                  <a:fillRect t="-100000" r="-6463" b="-1709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Rectangle 59"/>
              <p:cNvSpPr/>
              <p:nvPr/>
            </p:nvSpPr>
            <p:spPr>
              <a:xfrm>
                <a:off x="2889673" y="4131136"/>
                <a:ext cx="3012811"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𝑝</m:t>
                          </m:r>
                        </m:e>
                        <m:sub>
                          <m:r>
                            <a:rPr lang="en-US" b="0" i="1" smtClean="0">
                              <a:latin typeface="Cambria Math" panose="02040503050406030204" pitchFamily="18" charset="0"/>
                            </a:rPr>
                            <m:t>𝑎</m:t>
                          </m:r>
                        </m:sub>
                      </m:sSub>
                      <m:d>
                        <m:dPr>
                          <m:ctrlPr>
                            <a:rPr lang="en-US" i="1">
                              <a:latin typeface="Cambria Math" panose="02040503050406030204" pitchFamily="18" charset="0"/>
                            </a:rPr>
                          </m:ctrlPr>
                        </m:dPr>
                        <m:e>
                          <m:r>
                            <a:rPr lang="en-US" i="1">
                              <a:latin typeface="Cambria Math" panose="02040503050406030204" pitchFamily="18" charset="0"/>
                            </a:rPr>
                            <m:t>𝜂</m:t>
                          </m:r>
                          <m:r>
                            <a:rPr lang="en-US">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𝜂</m:t>
                              </m:r>
                            </m:e>
                            <m:sub>
                              <m:r>
                                <a:rPr lang="en-US">
                                  <a:latin typeface="Cambria Math" panose="02040503050406030204" pitchFamily="18" charset="0"/>
                                </a:rPr>
                                <m:t>0</m:t>
                              </m:r>
                            </m:sub>
                          </m:sSub>
                        </m:e>
                      </m:d>
                      <m:r>
                        <a:rPr lang="en-US" b="0" i="1" smtClean="0">
                          <a:latin typeface="Cambria Math" panose="02040503050406030204" pitchFamily="18" charset="0"/>
                        </a:rPr>
                        <m:t>=</m:t>
                      </m:r>
                      <m:r>
                        <a:rPr lang="en-US" i="1">
                          <a:latin typeface="Cambria Math" panose="02040503050406030204" pitchFamily="18" charset="0"/>
                        </a:rPr>
                        <m:t>𝑠𝑖𝑛𝑐</m:t>
                      </m:r>
                      <m:d>
                        <m:dPr>
                          <m:begChr m:val="["/>
                          <m:endChr m:val="]"/>
                          <m:ctrlPr>
                            <a:rPr lang="en-US" i="1" smtClean="0">
                              <a:latin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𝐵</m:t>
                              </m:r>
                            </m:e>
                            <m:sub>
                              <m:r>
                                <a:rPr lang="en-US" i="1">
                                  <a:latin typeface="Cambria Math" panose="02040503050406030204" pitchFamily="18" charset="0"/>
                                  <a:ea typeface="Cambria Math" panose="02040503050406030204" pitchFamily="18" charset="0"/>
                                </a:rPr>
                                <m:t>𝑎</m:t>
                              </m:r>
                            </m:sub>
                          </m:sSub>
                          <m:d>
                            <m:dPr>
                              <m:ctrlPr>
                                <a:rPr lang="en-US" i="1">
                                  <a:latin typeface="Cambria Math" panose="02040503050406030204" pitchFamily="18" charset="0"/>
                                </a:rPr>
                              </m:ctrlPr>
                            </m:dPr>
                            <m:e>
                              <m:r>
                                <a:rPr lang="en-US" i="1">
                                  <a:latin typeface="Cambria Math" panose="02040503050406030204" pitchFamily="18" charset="0"/>
                                </a:rPr>
                                <m:t>𝜂</m:t>
                              </m:r>
                              <m:r>
                                <a:rPr lang="en-US">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𝜂</m:t>
                                  </m:r>
                                </m:e>
                                <m:sub>
                                  <m:r>
                                    <a:rPr lang="en-US">
                                      <a:latin typeface="Cambria Math" panose="02040503050406030204" pitchFamily="18" charset="0"/>
                                    </a:rPr>
                                    <m:t>0</m:t>
                                  </m:r>
                                </m:sub>
                              </m:sSub>
                            </m:e>
                          </m:d>
                        </m:e>
                      </m:d>
                    </m:oMath>
                  </m:oMathPara>
                </a14:m>
                <a:endParaRPr lang="en-US" dirty="0"/>
              </a:p>
            </p:txBody>
          </p:sp>
        </mc:Choice>
        <mc:Fallback xmlns="">
          <p:sp>
            <p:nvSpPr>
              <p:cNvPr id="60" name="Rectangle 59"/>
              <p:cNvSpPr>
                <a:spLocks noRot="1" noChangeAspect="1" noMove="1" noResize="1" noEditPoints="1" noAdjustHandles="1" noChangeArrowheads="1" noChangeShapeType="1" noTextEdit="1"/>
              </p:cNvSpPr>
              <p:nvPr/>
            </p:nvSpPr>
            <p:spPr>
              <a:xfrm>
                <a:off x="2889673" y="4131136"/>
                <a:ext cx="3012811" cy="338554"/>
              </a:xfrm>
              <a:prstGeom prst="rect">
                <a:avLst/>
              </a:prstGeom>
              <a:blipFill rotWithShape="0">
                <a:blip r:embed="rId9"/>
                <a:stretch>
                  <a:fillRect b="-7273"/>
                </a:stretch>
              </a:blipFill>
            </p:spPr>
            <p:txBody>
              <a:bodyPr/>
              <a:lstStyle/>
              <a:p>
                <a:r>
                  <a:rPr lang="en-US">
                    <a:noFill/>
                  </a:rPr>
                  <a:t> </a:t>
                </a:r>
              </a:p>
            </p:txBody>
          </p:sp>
        </mc:Fallback>
      </mc:AlternateContent>
      <p:sp>
        <p:nvSpPr>
          <p:cNvPr id="61" name="Oval 60"/>
          <p:cNvSpPr/>
          <p:nvPr/>
        </p:nvSpPr>
        <p:spPr bwMode="auto">
          <a:xfrm>
            <a:off x="4673029" y="4120483"/>
            <a:ext cx="288032" cy="401848"/>
          </a:xfrm>
          <a:prstGeom prst="ellipse">
            <a:avLst/>
          </a:prstGeom>
          <a:noFill/>
          <a:ln w="12700" cap="flat" cmpd="sng" algn="ctr">
            <a:solidFill>
              <a:srgbClr val="FF6600"/>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62" name="TextBox 61"/>
          <p:cNvSpPr txBox="1"/>
          <p:nvPr/>
        </p:nvSpPr>
        <p:spPr>
          <a:xfrm>
            <a:off x="5150681" y="4561383"/>
            <a:ext cx="1140432" cy="307777"/>
          </a:xfrm>
          <a:prstGeom prst="rect">
            <a:avLst/>
          </a:prstGeom>
          <a:noFill/>
          <a:ln>
            <a:solidFill>
              <a:schemeClr val="tx1"/>
            </a:solidFill>
          </a:ln>
        </p:spPr>
        <p:txBody>
          <a:bodyPr wrap="square" rtlCol="0">
            <a:spAutoFit/>
          </a:bodyPr>
          <a:lstStyle/>
          <a:p>
            <a:r>
              <a:rPr lang="en-US" sz="1400" dirty="0"/>
              <a:t>Bandwidth</a:t>
            </a:r>
          </a:p>
        </p:txBody>
      </p:sp>
      <p:cxnSp>
        <p:nvCxnSpPr>
          <p:cNvPr id="63" name="Elbow Connector 62"/>
          <p:cNvCxnSpPr>
            <a:stCxn id="61" idx="4"/>
            <a:endCxn id="62" idx="1"/>
          </p:cNvCxnSpPr>
          <p:nvPr/>
        </p:nvCxnSpPr>
        <p:spPr bwMode="auto">
          <a:xfrm rot="16200000" flipH="1">
            <a:off x="4887393" y="4451983"/>
            <a:ext cx="192941" cy="333636"/>
          </a:xfrm>
          <a:prstGeom prst="bentConnector2">
            <a:avLst/>
          </a:prstGeom>
          <a:solidFill>
            <a:schemeClr val="accent1"/>
          </a:solidFill>
          <a:ln w="9525" cap="flat" cmpd="sng" algn="ctr">
            <a:solidFill>
              <a:srgbClr val="FF66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4" name="TextBox 63"/>
          <p:cNvSpPr txBox="1"/>
          <p:nvPr/>
        </p:nvSpPr>
        <p:spPr>
          <a:xfrm>
            <a:off x="6878523" y="1540512"/>
            <a:ext cx="1837545" cy="461665"/>
          </a:xfrm>
          <a:prstGeom prst="rect">
            <a:avLst/>
          </a:prstGeom>
          <a:noFill/>
        </p:spPr>
        <p:txBody>
          <a:bodyPr wrap="square" rtlCol="0">
            <a:spAutoFit/>
          </a:bodyPr>
          <a:lstStyle/>
          <a:p>
            <a:r>
              <a:rPr lang="en-US" sz="1200" dirty="0"/>
              <a:t>In this course we neglect this term</a:t>
            </a:r>
          </a:p>
        </p:txBody>
      </p:sp>
      <p:sp>
        <p:nvSpPr>
          <p:cNvPr id="65" name="Slide Number Placeholder 3"/>
          <p:cNvSpPr>
            <a:spLocks noGrp="1"/>
          </p:cNvSpPr>
          <p:nvPr>
            <p:ph type="sldNum" sz="quarter" idx="12"/>
          </p:nvPr>
        </p:nvSpPr>
        <p:spPr>
          <a:xfrm>
            <a:off x="609600" y="6477000"/>
            <a:ext cx="306000" cy="306000"/>
          </a:xfrm>
        </p:spPr>
        <p:txBody>
          <a:bodyPr/>
          <a:lstStyle/>
          <a:p>
            <a:r>
              <a:rPr lang="da-DK" dirty="0"/>
              <a:t>15</a:t>
            </a:r>
          </a:p>
        </p:txBody>
      </p:sp>
    </p:spTree>
    <p:extLst>
      <p:ext uri="{BB962C8B-B14F-4D97-AF65-F5344CB8AC3E}">
        <p14:creationId xmlns:p14="http://schemas.microsoft.com/office/powerpoint/2010/main" val="9000358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SAR quantities </a:t>
            </a:r>
            <a:r>
              <a:rPr lang="en-US"/>
              <a:t>are sensitive </a:t>
            </a:r>
            <a:r>
              <a:rPr lang="en-US" dirty="0"/>
              <a:t>to motion?</a:t>
            </a:r>
          </a:p>
        </p:txBody>
      </p:sp>
      <mc:AlternateContent xmlns:mc="http://schemas.openxmlformats.org/markup-compatibility/2006" xmlns:a14="http://schemas.microsoft.com/office/drawing/2010/main">
        <mc:Choice Requires="a14">
          <p:sp>
            <p:nvSpPr>
              <p:cNvPr id="7" name="Rectangle 6"/>
              <p:cNvSpPr/>
              <p:nvPr/>
            </p:nvSpPr>
            <p:spPr>
              <a:xfrm>
                <a:off x="463352" y="1988840"/>
                <a:ext cx="8064896" cy="71468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1800" i="1" smtClean="0">
                              <a:latin typeface="Cambria Math" panose="02040503050406030204" pitchFamily="18" charset="0"/>
                            </a:rPr>
                          </m:ctrlPr>
                        </m:sSubSupPr>
                        <m:e>
                          <m:r>
                            <a:rPr lang="en-US" sz="1800" b="0" i="1" smtClean="0">
                              <a:latin typeface="Cambria Math" panose="02040503050406030204" pitchFamily="18" charset="0"/>
                            </a:rPr>
                            <m:t>𝑠</m:t>
                          </m:r>
                        </m:e>
                        <m:sub>
                          <m:r>
                            <a:rPr lang="en-US" sz="1800" b="0" i="1" smtClean="0">
                              <a:latin typeface="Cambria Math" panose="02040503050406030204" pitchFamily="18" charset="0"/>
                            </a:rPr>
                            <m:t>𝑓𝑜𝑐</m:t>
                          </m:r>
                        </m:sub>
                        <m:sup/>
                      </m:sSubSup>
                      <m:d>
                        <m:dPr>
                          <m:ctrlPr>
                            <a:rPr lang="en-US" sz="1800" i="1">
                              <a:latin typeface="Cambria Math" panose="02040503050406030204" pitchFamily="18" charset="0"/>
                            </a:rPr>
                          </m:ctrlPr>
                        </m:dPr>
                        <m:e>
                          <m:r>
                            <a:rPr lang="en-US" sz="1800" i="1">
                              <a:latin typeface="Cambria Math" panose="02040503050406030204" pitchFamily="18" charset="0"/>
                            </a:rPr>
                            <m:t>𝜏</m:t>
                          </m:r>
                          <m:r>
                            <a:rPr lang="en-US" sz="1800" i="0">
                              <a:latin typeface="Cambria Math" panose="02040503050406030204" pitchFamily="18" charset="0"/>
                            </a:rPr>
                            <m:t>,</m:t>
                          </m:r>
                          <m:r>
                            <a:rPr lang="en-US" sz="1800" i="1">
                              <a:latin typeface="Cambria Math" panose="02040503050406030204" pitchFamily="18" charset="0"/>
                            </a:rPr>
                            <m:t>𝜂</m:t>
                          </m:r>
                        </m:e>
                      </m:d>
                      <m:r>
                        <a:rPr lang="en-US" sz="1800" i="0">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𝑝</m:t>
                          </m:r>
                        </m:e>
                        <m:sub>
                          <m:r>
                            <a:rPr lang="en-US" sz="1800" i="1">
                              <a:latin typeface="Cambria Math" panose="02040503050406030204" pitchFamily="18" charset="0"/>
                            </a:rPr>
                            <m:t>𝑟</m:t>
                          </m:r>
                        </m:sub>
                      </m:sSub>
                      <m:d>
                        <m:dPr>
                          <m:ctrlPr>
                            <a:rPr lang="en-US" sz="1800" i="1">
                              <a:latin typeface="Cambria Math" panose="02040503050406030204" pitchFamily="18" charset="0"/>
                            </a:rPr>
                          </m:ctrlPr>
                        </m:dPr>
                        <m:e>
                          <m:r>
                            <a:rPr lang="en-US" sz="1800" i="1">
                              <a:latin typeface="Cambria Math" panose="02040503050406030204" pitchFamily="18" charset="0"/>
                            </a:rPr>
                            <m:t>𝜏</m:t>
                          </m:r>
                          <m:r>
                            <a:rPr lang="en-US" sz="1800" i="0">
                              <a:latin typeface="Cambria Math" panose="02040503050406030204" pitchFamily="18" charset="0"/>
                            </a:rPr>
                            <m:t>−</m:t>
                          </m:r>
                          <m:f>
                            <m:fPr>
                              <m:type m:val="lin"/>
                              <m:ctrlPr>
                                <a:rPr lang="en-US" sz="1800" i="1">
                                  <a:latin typeface="Cambria Math" panose="02040503050406030204" pitchFamily="18" charset="0"/>
                                </a:rPr>
                              </m:ctrlPr>
                            </m:fPr>
                            <m:num>
                              <m:sSub>
                                <m:sSubPr>
                                  <m:ctrlPr>
                                    <a:rPr lang="en-US" sz="1800" i="1">
                                      <a:latin typeface="Cambria Math" panose="02040503050406030204" pitchFamily="18" charset="0"/>
                                    </a:rPr>
                                  </m:ctrlPr>
                                </m:sSubPr>
                                <m:e>
                                  <m:r>
                                    <a:rPr lang="en-US" sz="1800" i="0">
                                      <a:latin typeface="Cambria Math" panose="02040503050406030204" pitchFamily="18" charset="0"/>
                                    </a:rPr>
                                    <m:t>2</m:t>
                                  </m:r>
                                  <m:r>
                                    <a:rPr lang="en-US" sz="1800" i="1">
                                      <a:latin typeface="Cambria Math" panose="02040503050406030204" pitchFamily="18" charset="0"/>
                                    </a:rPr>
                                    <m:t>𝑅</m:t>
                                  </m:r>
                                </m:e>
                                <m:sub>
                                  <m:r>
                                    <a:rPr lang="en-US" sz="1800" b="0" i="0" smtClean="0">
                                      <a:latin typeface="Cambria Math" panose="02040503050406030204" pitchFamily="18" charset="0"/>
                                    </a:rPr>
                                    <m:t>0</m:t>
                                  </m:r>
                                </m:sub>
                              </m:sSub>
                            </m:num>
                            <m:den>
                              <m:r>
                                <a:rPr lang="en-US" sz="1800" i="1">
                                  <a:latin typeface="Cambria Math" panose="02040503050406030204" pitchFamily="18" charset="0"/>
                                </a:rPr>
                                <m:t>𝑐</m:t>
                              </m:r>
                            </m:den>
                          </m:f>
                        </m:e>
                      </m:d>
                      <m:sSub>
                        <m:sSubPr>
                          <m:ctrlPr>
                            <a:rPr lang="en-US" sz="1800" i="1">
                              <a:latin typeface="Cambria Math" panose="02040503050406030204" pitchFamily="18" charset="0"/>
                            </a:rPr>
                          </m:ctrlPr>
                        </m:sSubPr>
                        <m:e>
                          <m:r>
                            <a:rPr lang="en-US" sz="1800" i="0">
                              <a:latin typeface="Cambria Math" panose="02040503050406030204" pitchFamily="18" charset="0"/>
                            </a:rPr>
                            <m:t>∙</m:t>
                          </m:r>
                          <m:r>
                            <a:rPr lang="en-US" sz="1800" i="1">
                              <a:latin typeface="Cambria Math" panose="02040503050406030204" pitchFamily="18" charset="0"/>
                            </a:rPr>
                            <m:t>𝑝</m:t>
                          </m:r>
                        </m:e>
                        <m:sub>
                          <m:r>
                            <a:rPr lang="en-US" sz="1800" i="1">
                              <a:latin typeface="Cambria Math" panose="02040503050406030204" pitchFamily="18" charset="0"/>
                            </a:rPr>
                            <m:t>𝑎</m:t>
                          </m:r>
                        </m:sub>
                      </m:sSub>
                      <m:d>
                        <m:dPr>
                          <m:ctrlPr>
                            <a:rPr lang="en-US" sz="1800" i="1">
                              <a:latin typeface="Cambria Math" panose="02040503050406030204" pitchFamily="18" charset="0"/>
                            </a:rPr>
                          </m:ctrlPr>
                        </m:dPr>
                        <m:e>
                          <m:r>
                            <a:rPr lang="en-US" sz="1800" i="1">
                              <a:latin typeface="Cambria Math" panose="02040503050406030204" pitchFamily="18" charset="0"/>
                            </a:rPr>
                            <m:t>𝜂</m:t>
                          </m:r>
                          <m:r>
                            <a:rPr lang="en-US" sz="1800" i="0">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𝜂</m:t>
                              </m:r>
                            </m:e>
                            <m:sub>
                              <m:r>
                                <a:rPr lang="en-US" sz="1800" b="0" i="0" smtClean="0">
                                  <a:latin typeface="Cambria Math" panose="02040503050406030204" pitchFamily="18" charset="0"/>
                                </a:rPr>
                                <m:t>0</m:t>
                              </m:r>
                            </m:sub>
                          </m:sSub>
                        </m:e>
                      </m:d>
                      <m:r>
                        <a:rPr lang="en-US" sz="1800" i="0">
                          <a:latin typeface="Cambria Math" panose="02040503050406030204" pitchFamily="18" charset="0"/>
                        </a:rPr>
                        <m:t>∙</m:t>
                      </m:r>
                      <m:r>
                        <a:rPr lang="en-US" sz="1800" i="1">
                          <a:latin typeface="Cambria Math" panose="02040503050406030204" pitchFamily="18" charset="0"/>
                        </a:rPr>
                        <m:t>𝑒𝑥𝑝</m:t>
                      </m:r>
                      <m:d>
                        <m:dPr>
                          <m:ctrlPr>
                            <a:rPr lang="en-US" sz="1800" i="1">
                              <a:latin typeface="Cambria Math" panose="02040503050406030204" pitchFamily="18" charset="0"/>
                            </a:rPr>
                          </m:ctrlPr>
                        </m:dPr>
                        <m:e>
                          <m:r>
                            <a:rPr lang="en-US" sz="1800" i="0">
                              <a:latin typeface="Cambria Math" panose="02040503050406030204" pitchFamily="18" charset="0"/>
                            </a:rPr>
                            <m:t>−</m:t>
                          </m:r>
                          <m:r>
                            <a:rPr lang="en-US" sz="1800" i="1">
                              <a:latin typeface="Cambria Math" panose="02040503050406030204" pitchFamily="18" charset="0"/>
                            </a:rPr>
                            <m:t>𝑗</m:t>
                          </m:r>
                          <m:f>
                            <m:fPr>
                              <m:ctrlPr>
                                <a:rPr lang="en-US" sz="1800" i="1">
                                  <a:latin typeface="Cambria Math" panose="02040503050406030204" pitchFamily="18" charset="0"/>
                                </a:rPr>
                              </m:ctrlPr>
                            </m:fPr>
                            <m:num>
                              <m:r>
                                <a:rPr lang="en-US" sz="1800" i="0">
                                  <a:latin typeface="Cambria Math" panose="02040503050406030204" pitchFamily="18" charset="0"/>
                                </a:rPr>
                                <m:t>4</m:t>
                              </m:r>
                              <m:r>
                                <a:rPr lang="en-US" sz="1800" i="1">
                                  <a:latin typeface="Cambria Math" panose="02040503050406030204" pitchFamily="18" charset="0"/>
                                </a:rPr>
                                <m:t>𝜋</m:t>
                              </m:r>
                              <m:sSub>
                                <m:sSubPr>
                                  <m:ctrlPr>
                                    <a:rPr lang="en-US" sz="1800" i="1">
                                      <a:latin typeface="Cambria Math" panose="02040503050406030204" pitchFamily="18" charset="0"/>
                                    </a:rPr>
                                  </m:ctrlPr>
                                </m:sSubPr>
                                <m:e>
                                  <m:r>
                                    <a:rPr lang="en-US" sz="1800" i="1">
                                      <a:latin typeface="Cambria Math" panose="02040503050406030204" pitchFamily="18" charset="0"/>
                                    </a:rPr>
                                    <m:t>𝑅</m:t>
                                  </m:r>
                                </m:e>
                                <m:sub>
                                  <m:r>
                                    <a:rPr lang="en-US" sz="1800" b="0" i="0" smtClean="0">
                                      <a:latin typeface="Cambria Math" panose="02040503050406030204" pitchFamily="18" charset="0"/>
                                    </a:rPr>
                                    <m:t>0</m:t>
                                  </m:r>
                                </m:sub>
                              </m:sSub>
                            </m:num>
                            <m:den>
                              <m:r>
                                <a:rPr lang="en-US" sz="1800" i="1">
                                  <a:latin typeface="Cambria Math" panose="02040503050406030204" pitchFamily="18" charset="0"/>
                                </a:rPr>
                                <m:t>𝜆</m:t>
                              </m:r>
                            </m:den>
                          </m:f>
                        </m:e>
                      </m:d>
                      <m:r>
                        <a:rPr lang="en-US" sz="1800" i="0">
                          <a:latin typeface="Cambria Math" panose="02040503050406030204" pitchFamily="18" charset="0"/>
                        </a:rPr>
                        <m:t>∙</m:t>
                      </m:r>
                      <m:r>
                        <a:rPr lang="en-US" sz="1800" i="1">
                          <a:latin typeface="Cambria Math" panose="02040503050406030204" pitchFamily="18" charset="0"/>
                        </a:rPr>
                        <m:t>𝑒𝑥𝑝</m:t>
                      </m:r>
                      <m:d>
                        <m:dPr>
                          <m:ctrlPr>
                            <a:rPr lang="en-US" sz="1800" i="1">
                              <a:latin typeface="Cambria Math" panose="02040503050406030204" pitchFamily="18" charset="0"/>
                            </a:rPr>
                          </m:ctrlPr>
                        </m:dPr>
                        <m:e>
                          <m:r>
                            <a:rPr lang="en-US" sz="1800" i="1">
                              <a:latin typeface="Cambria Math" panose="02040503050406030204" pitchFamily="18" charset="0"/>
                            </a:rPr>
                            <m:t>𝑗</m:t>
                          </m:r>
                          <m:r>
                            <a:rPr lang="en-US" sz="1800" i="0">
                              <a:latin typeface="Cambria Math" panose="02040503050406030204" pitchFamily="18" charset="0"/>
                            </a:rPr>
                            <m:t>2</m:t>
                          </m:r>
                          <m:r>
                            <a:rPr lang="en-US" sz="1800" i="1">
                              <a:latin typeface="Cambria Math" panose="02040503050406030204" pitchFamily="18" charset="0"/>
                            </a:rPr>
                            <m:t>𝜋</m:t>
                          </m:r>
                          <m:sSub>
                            <m:sSubPr>
                              <m:ctrlPr>
                                <a:rPr lang="en-US" sz="1800" i="1">
                                  <a:latin typeface="Cambria Math" panose="02040503050406030204" pitchFamily="18" charset="0"/>
                                </a:rPr>
                              </m:ctrlPr>
                            </m:sSubPr>
                            <m:e>
                              <m:r>
                                <a:rPr lang="en-US" sz="1800" i="1">
                                  <a:latin typeface="Cambria Math" panose="02040503050406030204" pitchFamily="18" charset="0"/>
                                </a:rPr>
                                <m:t>𝑓</m:t>
                              </m:r>
                            </m:e>
                            <m:sub>
                              <m:sSub>
                                <m:sSubPr>
                                  <m:ctrlPr>
                                    <a:rPr lang="en-US" sz="1800" i="1">
                                      <a:latin typeface="Cambria Math" panose="02040503050406030204" pitchFamily="18" charset="0"/>
                                    </a:rPr>
                                  </m:ctrlPr>
                                </m:sSubPr>
                                <m:e>
                                  <m:r>
                                    <a:rPr lang="en-US" sz="1800" i="1">
                                      <a:latin typeface="Cambria Math" panose="02040503050406030204" pitchFamily="18" charset="0"/>
                                    </a:rPr>
                                    <m:t>𝜂</m:t>
                                  </m:r>
                                </m:e>
                                <m:sub>
                                  <m:r>
                                    <a:rPr lang="en-US" sz="1800" i="1">
                                      <a:latin typeface="Cambria Math" panose="02040503050406030204" pitchFamily="18" charset="0"/>
                                    </a:rPr>
                                    <m:t>𝑐</m:t>
                                  </m:r>
                                </m:sub>
                              </m:sSub>
                            </m:sub>
                          </m:sSub>
                          <m:d>
                            <m:dPr>
                              <m:ctrlPr>
                                <a:rPr lang="en-US" sz="1800" i="1">
                                  <a:latin typeface="Cambria Math" panose="02040503050406030204" pitchFamily="18" charset="0"/>
                                </a:rPr>
                              </m:ctrlPr>
                            </m:dPr>
                            <m:e>
                              <m:r>
                                <a:rPr lang="en-US" sz="1800" i="1">
                                  <a:latin typeface="Cambria Math" panose="02040503050406030204" pitchFamily="18" charset="0"/>
                                </a:rPr>
                                <m:t>𝜂</m:t>
                              </m:r>
                              <m:r>
                                <a:rPr lang="en-US" sz="1800" i="0">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𝜂</m:t>
                                  </m:r>
                                </m:e>
                                <m:sub>
                                  <m:r>
                                    <a:rPr lang="en-US" sz="1800" b="0" i="0" smtClean="0">
                                      <a:latin typeface="Cambria Math" panose="02040503050406030204" pitchFamily="18" charset="0"/>
                                    </a:rPr>
                                    <m:t>0</m:t>
                                  </m:r>
                                </m:sub>
                              </m:sSub>
                            </m:e>
                          </m:d>
                        </m:e>
                      </m:d>
                    </m:oMath>
                  </m:oMathPara>
                </a14:m>
                <a:endParaRPr lang="en-US" sz="1800" dirty="0"/>
              </a:p>
            </p:txBody>
          </p:sp>
        </mc:Choice>
        <mc:Fallback xmlns="">
          <p:sp>
            <p:nvSpPr>
              <p:cNvPr id="7" name="Rectangle 6"/>
              <p:cNvSpPr>
                <a:spLocks noRot="1" noChangeAspect="1" noMove="1" noResize="1" noEditPoints="1" noAdjustHandles="1" noChangeArrowheads="1" noChangeShapeType="1" noTextEdit="1"/>
              </p:cNvSpPr>
              <p:nvPr/>
            </p:nvSpPr>
            <p:spPr>
              <a:xfrm>
                <a:off x="463352" y="1988840"/>
                <a:ext cx="8064896" cy="714683"/>
              </a:xfrm>
              <a:prstGeom prst="rect">
                <a:avLst/>
              </a:prstGeom>
              <a:blipFill rotWithShape="0">
                <a:blip r:embed="rId3"/>
                <a:stretch>
                  <a:fillRect/>
                </a:stretch>
              </a:blipFill>
            </p:spPr>
            <p:txBody>
              <a:bodyPr/>
              <a:lstStyle/>
              <a:p>
                <a:r>
                  <a:rPr lang="en-US">
                    <a:noFill/>
                  </a:rPr>
                  <a:t> </a:t>
                </a:r>
              </a:p>
            </p:txBody>
          </p:sp>
        </mc:Fallback>
      </mc:AlternateContent>
      <p:sp>
        <p:nvSpPr>
          <p:cNvPr id="31" name="Rectangle 30"/>
          <p:cNvSpPr/>
          <p:nvPr/>
        </p:nvSpPr>
        <p:spPr>
          <a:xfrm>
            <a:off x="483944" y="3140968"/>
            <a:ext cx="7878544" cy="965905"/>
          </a:xfrm>
          <a:prstGeom prst="rect">
            <a:avLst/>
          </a:prstGeom>
        </p:spPr>
        <p:txBody>
          <a:bodyPr wrap="square">
            <a:spAutoFit/>
          </a:bodyPr>
          <a:lstStyle/>
          <a:p>
            <a:pPr marL="285750" marR="0" indent="-285750">
              <a:lnSpc>
                <a:spcPct val="107000"/>
              </a:lnSpc>
              <a:spcBef>
                <a:spcPts val="0"/>
              </a:spcBef>
              <a:spcAft>
                <a:spcPts val="800"/>
              </a:spcAft>
              <a:buFont typeface="Arial" panose="020B0604020202020204" pitchFamily="34" charset="0"/>
              <a:buChar char="•"/>
            </a:pPr>
            <a:r>
              <a:rPr lang="en-US" sz="1800" dirty="0">
                <a:latin typeface="Calibri" panose="020F0502020204030204" pitchFamily="34" charset="0"/>
                <a:ea typeface="Calibri" panose="020F0502020204030204" pitchFamily="34" charset="0"/>
                <a:cs typeface="Times New Roman" panose="02020603050405020304" pitchFamily="18" charset="0"/>
              </a:rPr>
              <a:t>If we acquire two images of the same area after a given time interval (</a:t>
            </a:r>
            <a:r>
              <a:rPr lang="en-US" sz="1800" dirty="0">
                <a:latin typeface="Symbol" panose="05050102010706020507" pitchFamily="18" charset="2"/>
                <a:ea typeface="Calibri" panose="020F0502020204030204" pitchFamily="34" charset="0"/>
                <a:cs typeface="Times New Roman" panose="02020603050405020304" pitchFamily="18" charset="0"/>
              </a:rPr>
              <a:t>D</a:t>
            </a:r>
            <a:r>
              <a:rPr lang="en-US" sz="1800" dirty="0">
                <a:latin typeface="Calibri" panose="020F0502020204030204" pitchFamily="34" charset="0"/>
                <a:ea typeface="Calibri" panose="020F0502020204030204" pitchFamily="34" charset="0"/>
                <a:cs typeface="Times New Roman" panose="02020603050405020304" pitchFamily="18" charset="0"/>
              </a:rPr>
              <a:t>t), the changes in image amplitude and phase can be used to measure the slant-range and azimuth motion (</a:t>
            </a:r>
            <a:r>
              <a:rPr lang="en-US" sz="1800" dirty="0">
                <a:latin typeface="Symbol" panose="05050102010706020507" pitchFamily="18" charset="2"/>
                <a:ea typeface="Calibri" panose="020F0502020204030204" pitchFamily="34" charset="0"/>
                <a:cs typeface="Times New Roman" panose="02020603050405020304" pitchFamily="18" charset="0"/>
              </a:rPr>
              <a:t>D</a:t>
            </a:r>
            <a:r>
              <a:rPr lang="en-US" sz="1800" dirty="0">
                <a:latin typeface="Calibri" panose="020F0502020204030204" pitchFamily="34" charset="0"/>
                <a:ea typeface="Calibri" panose="020F0502020204030204" pitchFamily="34" charset="0"/>
                <a:cs typeface="Times New Roman" panose="02020603050405020304" pitchFamily="18" charset="0"/>
              </a:rPr>
              <a:t>R,</a:t>
            </a:r>
            <a:r>
              <a:rPr lang="en-US" sz="1800" dirty="0">
                <a:latin typeface="Symbol" panose="05050102010706020507" pitchFamily="18" charset="2"/>
                <a:ea typeface="Calibri" panose="020F0502020204030204" pitchFamily="34" charset="0"/>
                <a:cs typeface="Times New Roman" panose="02020603050405020304" pitchFamily="18" charset="0"/>
              </a:rPr>
              <a:t> Dh</a:t>
            </a:r>
            <a:r>
              <a:rPr lang="en-US" sz="1800" dirty="0">
                <a:latin typeface="Calibri" panose="020F0502020204030204" pitchFamily="34" charset="0"/>
                <a:ea typeface="Calibri" panose="020F0502020204030204" pitchFamily="34" charset="0"/>
                <a:cs typeface="Times New Roman" panose="02020603050405020304" pitchFamily="18" charset="0"/>
              </a:rPr>
              <a:t>) occurred in the meantime: </a:t>
            </a:r>
          </a:p>
        </p:txBody>
      </p:sp>
      <mc:AlternateContent xmlns:mc="http://schemas.openxmlformats.org/markup-compatibility/2006" xmlns:a14="http://schemas.microsoft.com/office/drawing/2010/main">
        <mc:Choice Requires="a14">
          <p:sp>
            <p:nvSpPr>
              <p:cNvPr id="49" name="Rectangle 48"/>
              <p:cNvSpPr/>
              <p:nvPr/>
            </p:nvSpPr>
            <p:spPr>
              <a:xfrm>
                <a:off x="-612576" y="4596515"/>
                <a:ext cx="7772400" cy="104464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1800" i="1" smtClean="0">
                              <a:latin typeface="Cambria Math" panose="02040503050406030204" pitchFamily="18" charset="0"/>
                            </a:rPr>
                          </m:ctrlPr>
                        </m:sSubSupPr>
                        <m:e>
                          <m:r>
                            <a:rPr lang="en-US" sz="1800" b="0" i="1" smtClean="0">
                              <a:latin typeface="Cambria Math" panose="02040503050406030204" pitchFamily="18" charset="0"/>
                            </a:rPr>
                            <m:t>𝑠</m:t>
                          </m:r>
                        </m:e>
                        <m:sub>
                          <m:r>
                            <a:rPr lang="en-US" sz="1800" b="0" i="1" smtClean="0">
                              <a:latin typeface="Cambria Math" panose="02040503050406030204" pitchFamily="18" charset="0"/>
                            </a:rPr>
                            <m:t>𝑓𝑜𝑐</m:t>
                          </m:r>
                        </m:sub>
                        <m:sup>
                          <m:r>
                            <a:rPr lang="en-US" sz="180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𝑡</m:t>
                          </m:r>
                        </m:sup>
                      </m:sSubSup>
                      <m:d>
                        <m:dPr>
                          <m:ctrlPr>
                            <a:rPr lang="en-US" sz="1800" i="1">
                              <a:latin typeface="Cambria Math" panose="02040503050406030204" pitchFamily="18" charset="0"/>
                            </a:rPr>
                          </m:ctrlPr>
                        </m:dPr>
                        <m:e>
                          <m:r>
                            <a:rPr lang="en-US" sz="1800" i="1">
                              <a:latin typeface="Cambria Math" panose="02040503050406030204" pitchFamily="18" charset="0"/>
                            </a:rPr>
                            <m:t>𝜏</m:t>
                          </m:r>
                          <m:r>
                            <a:rPr lang="en-US" sz="1800" i="0">
                              <a:latin typeface="Cambria Math" panose="02040503050406030204" pitchFamily="18" charset="0"/>
                            </a:rPr>
                            <m:t>,</m:t>
                          </m:r>
                          <m:r>
                            <a:rPr lang="en-US" sz="1800" i="1">
                              <a:latin typeface="Cambria Math" panose="02040503050406030204" pitchFamily="18" charset="0"/>
                            </a:rPr>
                            <m:t>𝜂</m:t>
                          </m:r>
                        </m:e>
                      </m:d>
                      <m:r>
                        <a:rPr lang="en-US" sz="1800" i="0">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𝑝</m:t>
                          </m:r>
                        </m:e>
                        <m:sub>
                          <m:r>
                            <a:rPr lang="en-US" sz="1800" i="1">
                              <a:latin typeface="Cambria Math" panose="02040503050406030204" pitchFamily="18" charset="0"/>
                            </a:rPr>
                            <m:t>𝑟</m:t>
                          </m:r>
                        </m:sub>
                      </m:sSub>
                      <m:d>
                        <m:dPr>
                          <m:ctrlPr>
                            <a:rPr lang="en-US" sz="1800" i="1">
                              <a:latin typeface="Cambria Math" panose="02040503050406030204" pitchFamily="18" charset="0"/>
                            </a:rPr>
                          </m:ctrlPr>
                        </m:dPr>
                        <m:e>
                          <m:r>
                            <a:rPr lang="en-US" sz="1800" i="1">
                              <a:latin typeface="Cambria Math" panose="02040503050406030204" pitchFamily="18" charset="0"/>
                            </a:rPr>
                            <m:t>𝜏</m:t>
                          </m:r>
                          <m:r>
                            <a:rPr lang="en-US" sz="1800" i="0">
                              <a:latin typeface="Cambria Math" panose="02040503050406030204" pitchFamily="18" charset="0"/>
                            </a:rPr>
                            <m:t>−</m:t>
                          </m:r>
                          <m:f>
                            <m:fPr>
                              <m:type m:val="lin"/>
                              <m:ctrlPr>
                                <a:rPr lang="en-US" sz="1800" i="1">
                                  <a:latin typeface="Cambria Math" panose="02040503050406030204" pitchFamily="18" charset="0"/>
                                </a:rPr>
                              </m:ctrlPr>
                            </m:fPr>
                            <m:num>
                              <m:sSub>
                                <m:sSubPr>
                                  <m:ctrlPr>
                                    <a:rPr lang="en-US" sz="1800" i="1">
                                      <a:latin typeface="Cambria Math" panose="02040503050406030204" pitchFamily="18" charset="0"/>
                                    </a:rPr>
                                  </m:ctrlPr>
                                </m:sSubPr>
                                <m:e>
                                  <m:r>
                                    <a:rPr lang="en-US" sz="1800" i="0">
                                      <a:latin typeface="Cambria Math" panose="02040503050406030204" pitchFamily="18" charset="0"/>
                                    </a:rPr>
                                    <m:t>2</m:t>
                                  </m:r>
                                  <m:r>
                                    <a:rPr lang="en-US" sz="1800" b="0" i="1" smtClean="0">
                                      <a:latin typeface="Cambria Math" panose="02040503050406030204" pitchFamily="18" charset="0"/>
                                    </a:rPr>
                                    <m:t>(</m:t>
                                  </m:r>
                                  <m:r>
                                    <a:rPr lang="en-US" sz="1800" i="1">
                                      <a:latin typeface="Cambria Math" panose="02040503050406030204" pitchFamily="18" charset="0"/>
                                    </a:rPr>
                                    <m:t>𝑅</m:t>
                                  </m:r>
                                </m:e>
                                <m:sub>
                                  <m:r>
                                    <a:rPr lang="en-US" sz="1800" b="0" i="0" smtClean="0">
                                      <a:latin typeface="Cambria Math" panose="02040503050406030204" pitchFamily="18" charset="0"/>
                                    </a:rPr>
                                    <m:t>0</m:t>
                                  </m:r>
                                </m:sub>
                              </m:sSub>
                              <m:r>
                                <a:rPr lang="en-US" sz="1800" b="0" i="1" smtClean="0">
                                  <a:latin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𝑅</m:t>
                              </m:r>
                              <m:r>
                                <a:rPr lang="en-US" sz="1800" b="0" i="1" smtClean="0">
                                  <a:latin typeface="Cambria Math" panose="02040503050406030204" pitchFamily="18" charset="0"/>
                                </a:rPr>
                                <m:t>)</m:t>
                              </m:r>
                            </m:num>
                            <m:den>
                              <m:r>
                                <a:rPr lang="en-US" sz="1800" i="1">
                                  <a:latin typeface="Cambria Math" panose="02040503050406030204" pitchFamily="18" charset="0"/>
                                </a:rPr>
                                <m:t>𝑐</m:t>
                              </m:r>
                            </m:den>
                          </m:f>
                        </m:e>
                      </m:d>
                      <m:sSub>
                        <m:sSubPr>
                          <m:ctrlPr>
                            <a:rPr lang="en-US" sz="1800" i="1">
                              <a:latin typeface="Cambria Math" panose="02040503050406030204" pitchFamily="18" charset="0"/>
                            </a:rPr>
                          </m:ctrlPr>
                        </m:sSubPr>
                        <m:e>
                          <m:r>
                            <a:rPr lang="en-US" sz="1800" i="0">
                              <a:latin typeface="Cambria Math" panose="02040503050406030204" pitchFamily="18" charset="0"/>
                            </a:rPr>
                            <m:t>∙</m:t>
                          </m:r>
                          <m:r>
                            <a:rPr lang="en-US" sz="1800" i="1">
                              <a:latin typeface="Cambria Math" panose="02040503050406030204" pitchFamily="18" charset="0"/>
                            </a:rPr>
                            <m:t>𝑝</m:t>
                          </m:r>
                        </m:e>
                        <m:sub>
                          <m:r>
                            <a:rPr lang="en-US" sz="1800" i="1">
                              <a:latin typeface="Cambria Math" panose="02040503050406030204" pitchFamily="18" charset="0"/>
                            </a:rPr>
                            <m:t>𝑎</m:t>
                          </m:r>
                        </m:sub>
                      </m:sSub>
                      <m:d>
                        <m:dPr>
                          <m:ctrlPr>
                            <a:rPr lang="en-US" sz="1800" i="1">
                              <a:latin typeface="Cambria Math" panose="02040503050406030204" pitchFamily="18" charset="0"/>
                            </a:rPr>
                          </m:ctrlPr>
                        </m:dPr>
                        <m:e>
                          <m:r>
                            <a:rPr lang="en-US" sz="1800" i="1">
                              <a:latin typeface="Cambria Math" panose="02040503050406030204" pitchFamily="18" charset="0"/>
                            </a:rPr>
                            <m:t>𝜂</m:t>
                          </m:r>
                          <m:r>
                            <a:rPr lang="en-US" sz="1800" i="0">
                              <a:latin typeface="Cambria Math" panose="02040503050406030204" pitchFamily="18" charset="0"/>
                            </a:rPr>
                            <m:t>−</m:t>
                          </m:r>
                          <m:sSub>
                            <m:sSubPr>
                              <m:ctrlPr>
                                <a:rPr lang="en-US" sz="1800" i="1">
                                  <a:latin typeface="Cambria Math" panose="02040503050406030204" pitchFamily="18" charset="0"/>
                                </a:rPr>
                              </m:ctrlPr>
                            </m:sSubPr>
                            <m:e>
                              <m:r>
                                <a:rPr lang="en-US" sz="1800" b="0" i="1" smtClean="0">
                                  <a:latin typeface="Cambria Math" panose="02040503050406030204" pitchFamily="18" charset="0"/>
                                </a:rPr>
                                <m:t>(</m:t>
                              </m:r>
                              <m:r>
                                <a:rPr lang="en-US" sz="1800" i="1">
                                  <a:latin typeface="Cambria Math" panose="02040503050406030204" pitchFamily="18" charset="0"/>
                                </a:rPr>
                                <m:t>𝜂</m:t>
                              </m:r>
                            </m:e>
                            <m:sub>
                              <m:r>
                                <a:rPr lang="en-US" sz="1800" b="0" i="0" smtClean="0">
                                  <a:latin typeface="Cambria Math" panose="02040503050406030204" pitchFamily="18" charset="0"/>
                                </a:rPr>
                                <m:t>0</m:t>
                              </m:r>
                            </m:sub>
                          </m:sSub>
                          <m:r>
                            <a:rPr lang="en-US" sz="1800" b="0" i="1" smtClean="0">
                              <a:latin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m:t>
                          </m:r>
                          <m:r>
                            <a:rPr lang="en-US" sz="1800" i="1">
                              <a:latin typeface="Cambria Math" panose="02040503050406030204" pitchFamily="18" charset="0"/>
                            </a:rPr>
                            <m:t>𝜂</m:t>
                          </m:r>
                          <m:r>
                            <a:rPr lang="en-US" sz="1800" b="0" i="1" smtClean="0">
                              <a:latin typeface="Cambria Math" panose="02040503050406030204" pitchFamily="18" charset="0"/>
                            </a:rPr>
                            <m:t>)</m:t>
                          </m:r>
                        </m:e>
                      </m:d>
                      <m:r>
                        <a:rPr lang="en-US" sz="1800" i="0">
                          <a:latin typeface="Cambria Math" panose="02040503050406030204" pitchFamily="18" charset="0"/>
                        </a:rPr>
                        <m:t>∙</m:t>
                      </m:r>
                    </m:oMath>
                  </m:oMathPara>
                </a14:m>
                <a:endParaRPr lang="en-US" sz="1800" i="0" dirty="0">
                  <a:latin typeface="Cambria Math" panose="02040503050406030204" pitchFamily="18" charset="0"/>
                </a:endParaRPr>
              </a:p>
              <a:p>
                <a:r>
                  <a:rPr lang="en-US" sz="1800" dirty="0"/>
                  <a:t>		      </a:t>
                </a:r>
                <a14:m>
                  <m:oMath xmlns:m="http://schemas.openxmlformats.org/officeDocument/2006/math">
                    <m:r>
                      <a:rPr lang="en-US" sz="1800" i="1">
                        <a:latin typeface="Cambria Math" panose="02040503050406030204" pitchFamily="18" charset="0"/>
                      </a:rPr>
                      <m:t>𝑒𝑥𝑝</m:t>
                    </m:r>
                    <m:d>
                      <m:dPr>
                        <m:ctrlPr>
                          <a:rPr lang="en-US" sz="1800" i="1">
                            <a:latin typeface="Cambria Math" panose="02040503050406030204" pitchFamily="18" charset="0"/>
                          </a:rPr>
                        </m:ctrlPr>
                      </m:dPr>
                      <m:e>
                        <m:r>
                          <a:rPr lang="en-US" sz="1800" i="0">
                            <a:latin typeface="Cambria Math" panose="02040503050406030204" pitchFamily="18" charset="0"/>
                          </a:rPr>
                          <m:t>−</m:t>
                        </m:r>
                        <m:r>
                          <a:rPr lang="en-US" sz="1800" i="1">
                            <a:latin typeface="Cambria Math" panose="02040503050406030204" pitchFamily="18" charset="0"/>
                          </a:rPr>
                          <m:t>𝑗</m:t>
                        </m:r>
                        <m:f>
                          <m:fPr>
                            <m:ctrlPr>
                              <a:rPr lang="en-US" sz="1800" i="1">
                                <a:latin typeface="Cambria Math" panose="02040503050406030204" pitchFamily="18" charset="0"/>
                              </a:rPr>
                            </m:ctrlPr>
                          </m:fPr>
                          <m:num>
                            <m:r>
                              <a:rPr lang="en-US" sz="1800" i="0">
                                <a:latin typeface="Cambria Math" panose="02040503050406030204" pitchFamily="18" charset="0"/>
                              </a:rPr>
                              <m:t>4</m:t>
                            </m:r>
                            <m:r>
                              <a:rPr lang="en-US" sz="1800" i="1">
                                <a:latin typeface="Cambria Math" panose="02040503050406030204" pitchFamily="18" charset="0"/>
                              </a:rPr>
                              <m:t>𝜋</m:t>
                            </m:r>
                            <m:sSub>
                              <m:sSubPr>
                                <m:ctrlPr>
                                  <a:rPr lang="en-US" sz="1800" i="1">
                                    <a:latin typeface="Cambria Math" panose="02040503050406030204" pitchFamily="18" charset="0"/>
                                  </a:rPr>
                                </m:ctrlPr>
                              </m:sSubPr>
                              <m:e>
                                <m:r>
                                  <a:rPr lang="en-US" sz="1800" b="0" i="1" smtClean="0">
                                    <a:latin typeface="Cambria Math" panose="02040503050406030204" pitchFamily="18" charset="0"/>
                                  </a:rPr>
                                  <m:t>(</m:t>
                                </m:r>
                                <m:r>
                                  <a:rPr lang="en-US" sz="1800" i="1">
                                    <a:latin typeface="Cambria Math" panose="02040503050406030204" pitchFamily="18" charset="0"/>
                                  </a:rPr>
                                  <m:t>𝑅</m:t>
                                </m:r>
                              </m:e>
                              <m:sub>
                                <m:r>
                                  <a:rPr lang="en-US" sz="1800" b="0" i="0" smtClean="0">
                                    <a:latin typeface="Cambria Math" panose="02040503050406030204" pitchFamily="18" charset="0"/>
                                  </a:rPr>
                                  <m:t>0</m:t>
                                </m:r>
                              </m:sub>
                            </m:sSub>
                            <m:r>
                              <a:rPr lang="en-US" sz="1800" b="0" i="1" smtClean="0">
                                <a:latin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𝑅</m:t>
                            </m:r>
                            <m:r>
                              <a:rPr lang="en-US" sz="1800" b="0" i="1" smtClean="0">
                                <a:latin typeface="Cambria Math" panose="02040503050406030204" pitchFamily="18" charset="0"/>
                              </a:rPr>
                              <m:t>)</m:t>
                            </m:r>
                          </m:num>
                          <m:den>
                            <m:r>
                              <a:rPr lang="en-US" sz="1800" i="1">
                                <a:latin typeface="Cambria Math" panose="02040503050406030204" pitchFamily="18" charset="0"/>
                              </a:rPr>
                              <m:t>𝜆</m:t>
                            </m:r>
                          </m:den>
                        </m:f>
                      </m:e>
                    </m:d>
                    <m:r>
                      <a:rPr lang="en-US" sz="1800" i="0">
                        <a:latin typeface="Cambria Math" panose="02040503050406030204" pitchFamily="18" charset="0"/>
                      </a:rPr>
                      <m:t>∙</m:t>
                    </m:r>
                    <m:r>
                      <a:rPr lang="en-US" sz="1800" i="1">
                        <a:latin typeface="Cambria Math" panose="02040503050406030204" pitchFamily="18" charset="0"/>
                      </a:rPr>
                      <m:t>𝑒𝑥𝑝</m:t>
                    </m:r>
                    <m:d>
                      <m:dPr>
                        <m:ctrlPr>
                          <a:rPr lang="en-US" sz="1800" i="1">
                            <a:latin typeface="Cambria Math" panose="02040503050406030204" pitchFamily="18" charset="0"/>
                          </a:rPr>
                        </m:ctrlPr>
                      </m:dPr>
                      <m:e>
                        <m:r>
                          <a:rPr lang="en-US" sz="1800" i="1">
                            <a:latin typeface="Cambria Math" panose="02040503050406030204" pitchFamily="18" charset="0"/>
                          </a:rPr>
                          <m:t>𝑗</m:t>
                        </m:r>
                        <m:r>
                          <a:rPr lang="en-US" sz="1800" i="0">
                            <a:latin typeface="Cambria Math" panose="02040503050406030204" pitchFamily="18" charset="0"/>
                          </a:rPr>
                          <m:t>2</m:t>
                        </m:r>
                        <m:r>
                          <a:rPr lang="en-US" sz="1800" i="1">
                            <a:latin typeface="Cambria Math" panose="02040503050406030204" pitchFamily="18" charset="0"/>
                          </a:rPr>
                          <m:t>𝜋</m:t>
                        </m:r>
                        <m:sSub>
                          <m:sSubPr>
                            <m:ctrlPr>
                              <a:rPr lang="en-US" sz="1800" i="1">
                                <a:latin typeface="Cambria Math" panose="02040503050406030204" pitchFamily="18" charset="0"/>
                              </a:rPr>
                            </m:ctrlPr>
                          </m:sSubPr>
                          <m:e>
                            <m:r>
                              <a:rPr lang="en-US" sz="1800" i="1">
                                <a:latin typeface="Cambria Math" panose="02040503050406030204" pitchFamily="18" charset="0"/>
                              </a:rPr>
                              <m:t>𝑓</m:t>
                            </m:r>
                          </m:e>
                          <m:sub>
                            <m:sSub>
                              <m:sSubPr>
                                <m:ctrlPr>
                                  <a:rPr lang="en-US" sz="1800" i="1">
                                    <a:latin typeface="Cambria Math" panose="02040503050406030204" pitchFamily="18" charset="0"/>
                                  </a:rPr>
                                </m:ctrlPr>
                              </m:sSubPr>
                              <m:e>
                                <m:r>
                                  <a:rPr lang="en-US" sz="1800" i="1">
                                    <a:latin typeface="Cambria Math" panose="02040503050406030204" pitchFamily="18" charset="0"/>
                                  </a:rPr>
                                  <m:t>𝜂</m:t>
                                </m:r>
                              </m:e>
                              <m:sub>
                                <m:r>
                                  <a:rPr lang="en-US" sz="1800" i="1">
                                    <a:latin typeface="Cambria Math" panose="02040503050406030204" pitchFamily="18" charset="0"/>
                                  </a:rPr>
                                  <m:t>𝑐</m:t>
                                </m:r>
                              </m:sub>
                            </m:sSub>
                          </m:sub>
                        </m:sSub>
                        <m:d>
                          <m:dPr>
                            <m:ctrlPr>
                              <a:rPr lang="en-US" sz="1800" i="1">
                                <a:latin typeface="Cambria Math" panose="02040503050406030204" pitchFamily="18" charset="0"/>
                              </a:rPr>
                            </m:ctrlPr>
                          </m:dPr>
                          <m:e>
                            <m:r>
                              <a:rPr lang="en-US" sz="1800" i="1">
                                <a:latin typeface="Cambria Math" panose="02040503050406030204" pitchFamily="18" charset="0"/>
                              </a:rPr>
                              <m:t>𝜂</m:t>
                            </m:r>
                            <m:r>
                              <a:rPr lang="en-US" sz="1800" i="0">
                                <a:latin typeface="Cambria Math" panose="02040503050406030204" pitchFamily="18" charset="0"/>
                              </a:rPr>
                              <m:t>−</m:t>
                            </m:r>
                            <m:sSub>
                              <m:sSubPr>
                                <m:ctrlPr>
                                  <a:rPr lang="en-US" sz="1800" i="1">
                                    <a:latin typeface="Cambria Math" panose="02040503050406030204" pitchFamily="18" charset="0"/>
                                  </a:rPr>
                                </m:ctrlPr>
                              </m:sSubPr>
                              <m:e>
                                <m:r>
                                  <a:rPr lang="en-US" sz="1800" b="0" i="1" smtClean="0">
                                    <a:latin typeface="Cambria Math" panose="02040503050406030204" pitchFamily="18" charset="0"/>
                                  </a:rPr>
                                  <m:t>(</m:t>
                                </m:r>
                                <m:r>
                                  <a:rPr lang="en-US" sz="1800" i="1">
                                    <a:latin typeface="Cambria Math" panose="02040503050406030204" pitchFamily="18" charset="0"/>
                                  </a:rPr>
                                  <m:t>𝜂</m:t>
                                </m:r>
                              </m:e>
                              <m:sub>
                                <m:r>
                                  <a:rPr lang="en-US" sz="1800" b="0" i="0" smtClean="0">
                                    <a:latin typeface="Cambria Math" panose="02040503050406030204" pitchFamily="18" charset="0"/>
                                  </a:rPr>
                                  <m:t>0</m:t>
                                </m:r>
                              </m:sub>
                            </m:sSub>
                            <m:r>
                              <a:rPr lang="en-US" sz="1800" b="0" i="1" smtClean="0">
                                <a:latin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m:t>
                            </m:r>
                            <m:r>
                              <a:rPr lang="en-US" sz="1800" i="1">
                                <a:latin typeface="Cambria Math" panose="02040503050406030204" pitchFamily="18" charset="0"/>
                              </a:rPr>
                              <m:t>𝜂</m:t>
                            </m:r>
                            <m:r>
                              <a:rPr lang="en-US" sz="1800" b="0" i="1" smtClean="0">
                                <a:latin typeface="Cambria Math" panose="02040503050406030204" pitchFamily="18" charset="0"/>
                              </a:rPr>
                              <m:t>)</m:t>
                            </m:r>
                          </m:e>
                        </m:d>
                      </m:e>
                    </m:d>
                  </m:oMath>
                </a14:m>
                <a:endParaRPr lang="en-US" sz="1800" dirty="0"/>
              </a:p>
            </p:txBody>
          </p:sp>
        </mc:Choice>
        <mc:Fallback xmlns="">
          <p:sp>
            <p:nvSpPr>
              <p:cNvPr id="49" name="Rectangle 48"/>
              <p:cNvSpPr>
                <a:spLocks noRot="1" noChangeAspect="1" noMove="1" noResize="1" noEditPoints="1" noAdjustHandles="1" noChangeArrowheads="1" noChangeShapeType="1" noTextEdit="1"/>
              </p:cNvSpPr>
              <p:nvPr/>
            </p:nvSpPr>
            <p:spPr>
              <a:xfrm>
                <a:off x="-612576" y="4596515"/>
                <a:ext cx="7772400" cy="1044645"/>
              </a:xfrm>
              <a:prstGeom prst="rect">
                <a:avLst/>
              </a:prstGeom>
              <a:blipFill rotWithShape="0">
                <a:blip r:embed="rId4"/>
                <a:stretch>
                  <a:fillRect t="-39181" b="-585"/>
                </a:stretch>
              </a:blipFill>
            </p:spPr>
            <p:txBody>
              <a:bodyPr/>
              <a:lstStyle/>
              <a:p>
                <a:r>
                  <a:rPr lang="en-US">
                    <a:noFill/>
                  </a:rPr>
                  <a:t> </a:t>
                </a:r>
              </a:p>
            </p:txBody>
          </p:sp>
        </mc:Fallback>
      </mc:AlternateContent>
      <p:sp>
        <p:nvSpPr>
          <p:cNvPr id="50" name="Oval 49"/>
          <p:cNvSpPr/>
          <p:nvPr/>
        </p:nvSpPr>
        <p:spPr bwMode="auto">
          <a:xfrm>
            <a:off x="3167843" y="4611636"/>
            <a:ext cx="396045" cy="429199"/>
          </a:xfrm>
          <a:prstGeom prst="ellipse">
            <a:avLst/>
          </a:prstGeom>
          <a:noFill/>
          <a:ln w="12700" cap="flat" cmpd="sng" algn="ctr">
            <a:solidFill>
              <a:srgbClr val="FF6600"/>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51" name="Oval 50"/>
          <p:cNvSpPr/>
          <p:nvPr/>
        </p:nvSpPr>
        <p:spPr bwMode="auto">
          <a:xfrm>
            <a:off x="5328083" y="4647101"/>
            <a:ext cx="396045" cy="429199"/>
          </a:xfrm>
          <a:prstGeom prst="ellipse">
            <a:avLst/>
          </a:prstGeom>
          <a:noFill/>
          <a:ln w="12700" cap="flat" cmpd="sng" algn="ctr">
            <a:solidFill>
              <a:srgbClr val="FF6600"/>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52" name="Oval 51"/>
          <p:cNvSpPr/>
          <p:nvPr/>
        </p:nvSpPr>
        <p:spPr bwMode="auto">
          <a:xfrm>
            <a:off x="3180988" y="5124870"/>
            <a:ext cx="288032" cy="360040"/>
          </a:xfrm>
          <a:prstGeom prst="ellipse">
            <a:avLst/>
          </a:prstGeom>
          <a:noFill/>
          <a:ln w="12700" cap="flat" cmpd="sng" algn="ctr">
            <a:solidFill>
              <a:srgbClr val="FF6600"/>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sp>
        <p:nvSpPr>
          <p:cNvPr id="53" name="Oval 52"/>
          <p:cNvSpPr/>
          <p:nvPr/>
        </p:nvSpPr>
        <p:spPr bwMode="auto">
          <a:xfrm>
            <a:off x="5832139" y="5226014"/>
            <a:ext cx="396045" cy="429199"/>
          </a:xfrm>
          <a:prstGeom prst="ellipse">
            <a:avLst/>
          </a:prstGeom>
          <a:noFill/>
          <a:ln w="12700" cap="flat" cmpd="sng" algn="ctr">
            <a:solidFill>
              <a:srgbClr val="FF6600"/>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600" b="0" i="0" u="none" strike="noStrike" cap="none" normalizeH="0" baseline="0">
              <a:ln>
                <a:noFill/>
              </a:ln>
              <a:solidFill>
                <a:schemeClr val="tx1"/>
              </a:solidFill>
              <a:effectLst/>
              <a:latin typeface="Verdana" pitchFamily="34" charset="0"/>
              <a:ea typeface="ＭＳ Ｐゴシック" pitchFamily="-80" charset="-128"/>
            </a:endParaRPr>
          </a:p>
        </p:txBody>
      </p:sp>
      <p:cxnSp>
        <p:nvCxnSpPr>
          <p:cNvPr id="18" name="Straight Connector 17"/>
          <p:cNvCxnSpPr/>
          <p:nvPr/>
        </p:nvCxnSpPr>
        <p:spPr bwMode="auto">
          <a:xfrm flipV="1">
            <a:off x="6516216" y="2073470"/>
            <a:ext cx="1728192" cy="612372"/>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Straight Connector 18"/>
          <p:cNvCxnSpPr/>
          <p:nvPr/>
        </p:nvCxnSpPr>
        <p:spPr bwMode="auto">
          <a:xfrm>
            <a:off x="6552486" y="2060848"/>
            <a:ext cx="1810002" cy="624993"/>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Connector 23"/>
          <p:cNvCxnSpPr/>
          <p:nvPr/>
        </p:nvCxnSpPr>
        <p:spPr bwMode="auto">
          <a:xfrm flipV="1">
            <a:off x="4283968" y="5091771"/>
            <a:ext cx="1728192" cy="612372"/>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Connector 24"/>
          <p:cNvCxnSpPr/>
          <p:nvPr/>
        </p:nvCxnSpPr>
        <p:spPr bwMode="auto">
          <a:xfrm>
            <a:off x="4320238" y="5079149"/>
            <a:ext cx="1810002" cy="624993"/>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6" name="Slide Number Placeholder 3"/>
          <p:cNvSpPr>
            <a:spLocks noGrp="1"/>
          </p:cNvSpPr>
          <p:nvPr>
            <p:ph type="sldNum" sz="quarter" idx="12"/>
          </p:nvPr>
        </p:nvSpPr>
        <p:spPr>
          <a:xfrm>
            <a:off x="609600" y="6477000"/>
            <a:ext cx="306000" cy="306000"/>
          </a:xfrm>
        </p:spPr>
        <p:txBody>
          <a:bodyPr/>
          <a:lstStyle/>
          <a:p>
            <a:r>
              <a:rPr lang="da-DK" dirty="0"/>
              <a:t>16</a:t>
            </a:r>
          </a:p>
        </p:txBody>
      </p:sp>
    </p:spTree>
    <p:extLst>
      <p:ext uri="{BB962C8B-B14F-4D97-AF65-F5344CB8AC3E}">
        <p14:creationId xmlns:p14="http://schemas.microsoft.com/office/powerpoint/2010/main" val="26595223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DNEW" val="False"/>
  <p:tag name="MMPROD_NEXTUNIQUEID" val="10009"/>
  <p:tag name="MMPROD_UIPERSISTENCEDATA" val="MMPROD_UIPERSISTENCEDATA"/>
  <p:tag name="FIRSTSMWP@FGZSEMQFUVWZY556" val="5140"/>
  <p:tag name="MMPROD_UIDATA" val="&lt;database version=&quot;9.0&quot;&gt;&lt;object type=&quot;1&quot; unique_id=&quot;10001&quot;&gt;&lt;property id=&quot;20141&quot; value=&quot;T&amp;amp;L Introduction v2 2016-01-08&quot;/&gt;&lt;property id=&quot;20144&quot; value=&quot;1&quot;/&gt;&lt;property id=&quot;20146&quot; value=&quot;0&quot;/&gt;&lt;property id=&quot;20147&quot; value=&quot;0&quot;/&gt;&lt;property id=&quot;20148&quot; value=&quot;5&quot;/&gt;&lt;property id=&quot;20184&quot; value=&quot;7&quot;/&gt;&lt;property id=&quot;20191&quot; value=&quot;DeIC&quot;/&gt;&lt;property id=&quot;20192&quot; value=&quot;http://c.deic.dk&quot;/&gt;&lt;property id=&quot;20193&quot; value=&quot;0&quot;/&gt;&lt;property id=&quot;20224&quot; value=&quot;O:\AUS\Public\LearningLab-DTU\Teaching and Learning\Informationsmøde\online version\Version 4\How to Prepare for T&amp;amp;L&quot;/&gt;&lt;property id=&quot;20250&quot; value=&quot;6&quot;/&gt;&lt;property id=&quot;20251&quot; value=&quot;0&quot;/&gt;&lt;property id=&quot;20259&quot; value=&quot;0&quot;/&gt;&lt;property id=&quot;20262&quot; value=&quot;12099635&quot;/&gt;&lt;property id=&quot;20263&quot; value=&quot;1&quot;/&gt;&lt;property id=&quot;20264&quot; value=&quot;1&quot;/&gt;&lt;property id=&quot;20501&quot; value=&quot;O:\AUS\Public\LearningLab-DTU\Teaching and Learning\Informationsmøde\online version\&quot;/&gt;&lt;property id=&quot;20700&quot; value=&quot;0&quot;/&gt;&lt;object type=&quot;2&quot; unique_id=&quot;10002&quot;&gt;&lt;object type=&quot;3&quot; unique_id=&quot;10003&quot;&gt;&lt;property id=&quot;20148&quot; value=&quot;5&quot;/&gt;&lt;property id=&quot;20300&quot; value=&quot;Slide 1 - &amp;quot;Teaching &amp;amp; Learning&amp;quot;&quot;/&gt;&lt;property id=&quot;20303&quot; value=&quot;-1&quot;/&gt;&lt;property id=&quot;20307&quot; value=&quot;256&quot;/&gt;&lt;property id=&quot;20309&quot; value=&quot;-1&quot;/&gt;&lt;/object&gt;&lt;object type=&quot;3&quot; unique_id=&quot;10004&quot;&gt;&lt;property id=&quot;20148&quot; value=&quot;5&quot;/&gt;&lt;property id=&quot;20300&quot; value=&quot;Slide 2 - &amp;quot;LearningLab’s guiding principle &amp;quot;&quot;/&gt;&lt;property id=&quot;20303&quot; value=&quot;-1&quot;/&gt;&lt;property id=&quot;20307&quot; value=&quot;257&quot;/&gt;&lt;property id=&quot;20309&quot; value=&quot;-1&quot;/&gt;&lt;/object&gt;&lt;object type=&quot;3&quot; unique_id=&quot;10005&quot;&gt;&lt;property id=&quot;20148&quot; value=&quot;5&quot;/&gt;&lt;property id=&quot;20300&quot; value=&quot;Slide 3 - &amp;quot;Overview the course Teaching &amp;amp; Learning&amp;quot;&quot;/&gt;&lt;property id=&quot;20303&quot; value=&quot;-1&quot;/&gt;&lt;property id=&quot;20307&quot; value=&quot;258&quot;/&gt;&lt;property id=&quot;20309&quot; value=&quot;-1&quot;/&gt;&lt;/object&gt;&lt;object type=&quot;3&quot; unique_id=&quot;10007&quot;&gt;&lt;property id=&quot;20148&quot; value=&quot;5&quot;/&gt;&lt;property id=&quot;20300&quot; value=&quot;Slide 4 - &amp;quot;How to prepare for the course &amp;quot;&quot;/&gt;&lt;property id=&quot;20303&quot; value=&quot;-1&quot;/&gt;&lt;property id=&quot;20307&quot; value=&quot;259&quot;/&gt;&lt;property id=&quot;20309&quot; value=&quot;-1&quot;/&gt;&lt;/object&gt;&lt;object type=&quot;3&quot; unique_id=&quot;10008&quot;&gt;&lt;property id=&quot;20148&quot; value=&quot;5&quot;/&gt;&lt;property id=&quot;20300&quot; value=&quot;Slide 5 - &amp;quot;How to prepare for the course - topic &amp;quot;&quot;/&gt;&lt;property id=&quot;20303&quot; value=&quot;-1&quot;/&gt;&lt;property id=&quot;20307&quot; value=&quot;266&quot;/&gt;&lt;property id=&quot;20309&quot; value=&quot;-1&quot;/&gt;&lt;/object&gt;&lt;object type=&quot;3&quot; unique_id=&quot;10009&quot;&gt;&lt;property id=&quot;20148&quot; value=&quot;5&quot;/&gt;&lt;property id=&quot;20300&quot; value=&quot;Slide 6 - &amp;quot;How to prepare for the course - topic &amp;quot;&quot;/&gt;&lt;property id=&quot;20303&quot; value=&quot;-1&quot;/&gt;&lt;property id=&quot;20307&quot; value=&quot;267&quot;/&gt;&lt;property id=&quot;20309&quot; value=&quot;-1&quot;/&gt;&lt;/object&gt;&lt;object type=&quot;3&quot; unique_id=&quot;10010&quot;&gt;&lt;property id=&quot;20148&quot; value=&quot;5&quot;/&gt;&lt;property id=&quot;20300&quot; value=&quot;Slide 7 - &amp;quot;How to prepare for the course - topic &amp;quot;&quot;/&gt;&lt;property id=&quot;20303&quot; value=&quot;-1&quot;/&gt;&lt;property id=&quot;20307&quot; value=&quot;260&quot;/&gt;&lt;property id=&quot;20309&quot; value=&quot;-1&quot;/&gt;&lt;/object&gt;&lt;object type=&quot;3&quot; unique_id=&quot;10011&quot;&gt;&lt;property id=&quot;20148&quot; value=&quot;5&quot;/&gt;&lt;property id=&quot;20300&quot; value=&quot;Slide 8 - &amp;quot;How to prepare for the course – quotes topic &amp;quot;&quot;/&gt;&lt;property id=&quot;20303&quot; value=&quot;-1&quot;/&gt;&lt;property id=&quot;20307&quot; value=&quot;268&quot;/&gt;&lt;property id=&quot;20309&quot; value=&quot;-1&quot;/&gt;&lt;/object&gt;&lt;object type=&quot;3&quot; unique_id=&quot;10012&quot;&gt;&lt;property id=&quot;20148&quot; value=&quot;5&quot;/&gt;&lt;property id=&quot;20300&quot; value=&quot;Slide 9 - &amp;quot;How to prepare for the course – teaching material &amp;quot;&quot;/&gt;&lt;property id=&quot;20303&quot; value=&quot;-1&quot;/&gt;&lt;property id=&quot;20307&quot; value=&quot;261&quot;/&gt;&lt;property id=&quot;20309&quot; value=&quot;-1&quot;/&gt;&lt;/object&gt;&lt;object type=&quot;3&quot; unique_id=&quot;10013&quot;&gt;&lt;property id=&quot;20148&quot; value=&quot;5&quot;/&gt;&lt;property id=&quot;20300&quot; value=&quot;Slide 10 - &amp;quot;How to prepare for the course – teaching material&amp;quot;&quot;/&gt;&lt;property id=&quot;20303&quot; value=&quot;-1&quot;/&gt;&lt;property id=&quot;20307&quot; value=&quot;269&quot;/&gt;&lt;property id=&quot;20309&quot; value=&quot;-1&quot;/&gt;&lt;/object&gt;&lt;object type=&quot;3&quot; unique_id=&quot;10014&quot;&gt;&lt;property id=&quot;20148&quot; value=&quot;5&quot;/&gt;&lt;property id=&quot;20300&quot; value=&quot;Slide 11 - &amp;quot;How to prepare for the course - readings &amp;quot;&quot;/&gt;&lt;property id=&quot;20303&quot; value=&quot;-1&quot;/&gt;&lt;property id=&quot;20307&quot; value=&quot;262&quot;/&gt;&lt;property id=&quot;20309&quot; value=&quot;-1&quot;/&gt;&lt;/object&gt;&lt;object type=&quot;3&quot; unique_id=&quot;10015&quot;&gt;&lt;property id=&quot;20148&quot; value=&quot;5&quot;/&gt;&lt;property id=&quot;20300&quot; value=&quot;Slide 12 - &amp;quot;How to prepare for the course – teaching method &amp;quot;&quot;/&gt;&lt;property id=&quot;20303&quot; value=&quot;-1&quot;/&gt;&lt;property id=&quot;20307&quot; value=&quot;270&quot;/&gt;&lt;property id=&quot;20309&quot; value=&quot;-1&quot;/&gt;&lt;/object&gt;&lt;object type=&quot;3&quot; unique_id=&quot;10016&quot;&gt;&lt;property id=&quot;20148&quot; value=&quot;5&quot;/&gt;&lt;property id=&quot;20300&quot; value=&quot;Slide 13 - &amp;quot;Overall picture of how to prepare &amp;quot;&quot;/&gt;&lt;property id=&quot;20303&quot; value=&quot;-1&quot;/&gt;&lt;property id=&quot;20307&quot; value=&quot;264&quot;/&gt;&lt;property id=&quot;20309&quot; value=&quot;-1&quot;/&gt;&lt;/object&gt;&lt;object type=&quot;3&quot; unique_id=&quot;10017&quot;&gt;&lt;property id=&quot;20148&quot; value=&quot;5&quot;/&gt;&lt;property id=&quot;20300&quot; value=&quot;Slide 14 - &amp;quot;Good advice &amp;quot;&quot;/&gt;&lt;property id=&quot;20303&quot; value=&quot;-1&quot;/&gt;&lt;property id=&quot;20307&quot; value=&quot;263&quot;/&gt;&lt;property id=&quot;20309&quot; value=&quot;-1&quot;/&gt;&lt;/object&gt;&lt;/object&gt;&lt;object type=&quot;8&quot; unique_id=&quot;10038&quot;&gt;&lt;/object&gt;&lt;object type=&quot;4&quot; unique_id=&quot;10172&quot;&gt;&lt;/object&gt;&lt;object type=&quot;10&quot; unique_id=&quot;10173&quot;&gt;&lt;object type=&quot;11&quot; unique_id=&quot;10174&quot;&gt;&lt;property id=&quot;20180&quot; value=&quot;1&quot;/&gt;&lt;property id=&quot;20181&quot; value=&quot;1&quot;/&gt;&lt;property id=&quot;20183&quot; value=&quot;1&quot;/&gt;&lt;/object&gt;&lt;object type=&quot;12&quot; unique_id=&quot;10241&quot;&gt;&lt;/object&gt;&lt;object type=&quot;13&quot; unique_id=&quot;10242&quot;&gt;&lt;/object&gt;&lt;/object&gt;&lt;/object&gt;&lt;/database&gt;"/>
  <p:tag name="MMPROD_THEME_BG_IMAGE" val=""/>
  <p:tag name="MMPROD_TAG_VCONFIG" val="PD94bWwgdmVyc2lvbj0iMS4wIj8+DQo8Y29uZmlndXJhdGlvbj4NCgk8YnJhbmRpbmc+DQoJCTx1aWZvbnQgbmFtZT0iRk9OVF9OT1RFU19URVhUIiB2YWx1ZT0iVmVyZGFuYSw5LGZhbHNlLGZhbHNlLGZhbHNlIi8+DQoJPC9icmFuZGluZz4NCgk8Y29sb3JzPg0KCQk8dWljb2xvciBuYW1lPSJwcmltYXJ5IiB2YWx1ZT0iMHg2Rjg0ODgiLz4NCgkJPHVpY29sb3IgbmFtZT0iZ2xvdyIgdmFsdWU9IjB4NjA5NzczIi8+DQoJCTx1aWNvbG9yIG5hbWU9InRleHQiIHZhbHVlPSIweEZGRkZGRiIvPg0KCQk8dWljb2xvciBuYW1lPSJsaWdodCIgdmFsdWU9IjB4NEU1RDYwIi8+DQoJCTx1aWNvbG9yIG5hbWU9InNoYWRvdyIgdmFsdWU9IjB4MDAwMDAwIi8+DQoJCTx1aWNvbG9yIG5hbWU9ImJhY2tncm91bmQiIHZhbHVlPSIweDcyNzk3MSIvPg0KCTwvY29sb3JzPg0KCTxsYXlvdXQ+DQoJCTx1aXNob3cgbmFtZT0icHJlc2VudGF0aW9udGl0bGUiIHZhbHVlPSJ0cnVlIi8+PHVpc2hvdyBuYW1lPSJwcmVzZW50ZXJwaG90byIgdmFsdWU9InRydWUiLz48dWlzaG93IG5hbWU9InByZXNlbnRlcm5hbWUiIHZhbHVlPSJ0cnVlIi8+PHVpc2hvdyBuYW1lPSJwcmVzZW50ZXJ0aXRsZSIgdmFsdWU9InRydWUiLz48dWlzaG93IG5hbWU9InByZXNlbnRlcmVtYWlsIiB2YWx1ZT0idHJ1ZSIvPjx1aXNob3cgbmFtZT0icHJlc2VudGVyYmlvIiB2YWx1ZT0idHJ1ZSIvPjx1aXNob3cgbmFtZT0iY29tcGFueWxvZ28iIHZhbHVlPSJ0cnVlIi8+PHVpc2hvdyBuYW1lPSJzaWRlYmFyIiB2YWx1ZT0idHJ1ZSIvPjx1aXNob3cgbmFtZT0ib3V0bGluZSIgdmFsdWU9InRydWUiLz48dWlzaG93IG5hbWU9InRodW1ibmFpbCIgdmFsdWU9InRydWUiLz4NCgkJPHVpc2hvdyBuYW1lPSJub3RlcyIgdmFsdWU9InRydWUiLz48dWlzaG93IG5hbWU9InNlYXJjaCIgdmFsdWU9InRydWUiLz48dWlzaG93IG5hbWU9InF1aXoiIHZhbHVlPSJ0cnVlIi8+PHVpc2hvdyBuYW1lPSJhdHRhY2htZW50cyIgdmFsdWU9InRydWUiLz48dWlzaG93IG5hbWU9InV0aWxzIiB2YWx1ZT0idHJ1ZSIvPjx1aXNob3cgbmFtZT0idm9sdW1lIiB2YWx1ZT0idHJ1ZSIvPjx1aXNob3cgbmFtZT0icGxheWJhciIgdmFsdWU9InRydWUiLz48dWlzaG93IG5hbWU9InRhbGtpbmdoZWFkIiB2YWx1ZT0idHJ1ZSIvPjx1aXNob3cgbmFtZT0ic2lkZWJhcm9ucmlnaHQiIHZhbHVlPSJ0cnVlIi8+PHVpc2hvdyBuYW1lPSJ2aWV3Y2hhbmdlIiB2YWx1ZT0idHJ1ZSIvPjx1aXNob3cgbmFtZT0iYWx3YXlzU2NydW5jaCIgdmFsdWU9ImZhbHNlIi8+PHVpc2hvdyBuYW1lPSJpbml0aWFsZGlzcGxheW1vZGVpc25vcm1hbCIgdmFsdWU9InRydWUiLz48dWlyZXBsYWNlIG5hbWU9ImxvZ28iIHZhbHVlPSIiLz48dWlyZXBsYWNlIG5hbWU9ImJnaW1hZ2UiIHZhbHVlPSIiLz48dWlyZXBsYWNlIG5hbWU9ImluaXRpYWx0YWIiIHZhbHVlPSJvdXRsaW5lIi8+PHVpc2hvdyBuYW1lPSJjY3RleHRoaWdobGlnaHRpbmciIHZhbHVlPSJ0cnVlIi8+DQoJPC9sYXlvdXQ+DQoJPHByZWxvYWRlcj48c2V0Qm9vbCBuYW1lPSJkaXNhYmxlQXNzZXRQcmVsb2FkZXIiIHZhbHVlPSJ0cnVlIi8+PC9wcmVsb2FkZXI+PGxhbmd1YWdlIGlkPSJlb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TbGlkZSAlbiIvPg0KCQk8IS0tIHN1YnN0aXR1dGlvbjogJW4gPT0gc2xpZGUgbnVtYmVyIC0tPg0KCQk8IS0tIHN1YnN0aXR1dGlvbjogJXQgPT0gdG90YWwgc2xpZGUgY291bnQgLS0+DQoJCTx1aXRleHQgbmFtZT0iU0NSVUJCQVJTVEFUVVNfU0xJREVJTkZPIiB2YWx1ZT0iU2xpZGUgJW4gLyAldCB8ICIvPg0KCQk8dWl0ZXh0IG5hbWU9IlNDUlVCQkFSU1RBVFVTX1NUT1BQRUQiIHZhbHVlPSJTdG9wcGVkIi8+DQoJCTx1aXRleHQgbmFtZT0iU0NSVUJCQVJTVEFUVVNfUExBWUlORyIgdmFsdWU9IlBsYXlpbmciLz4NCgkJPHVpdGV4dCBuYW1lPSJTQ1JVQkJBUlNUQVRVU19OT0FVRElPIiB2YWx1ZT0iTm8gQXVkaW8iLz4NCgkJPHVpdGV4dCBuYW1lPSJTQ1JVQkJBUlNUQVRVU19WSURQTEFZSU5HIiB2YWx1ZT0iVmlkZW8gUGxheWluZyIvPg0KCQk8dWl0ZXh0IG5hbWU9IlNDUlVCQkFSU1RBVFVTX0xPQURJTkciIHZhbHVlPSJMb2FkaW5nIi8+DQoJCTx1aXRleHQgbmFtZT0iU0NSVUJCQVJTVEFUVVNfQlVGRkVSSU5HIiB2YWx1ZT0iQnVmZmVyaW5nIi8+DQoJCTx1aXRleHQgbmFtZT0iU0NSVUJCQVJTVEFUVVNfUVVFU1RJT04iIHZhbHVlPSJBbnN3ZXIgUXVlc3Rpb24iLz4NCgkJPHVpdGV4dCBuYW1lPSJTQ1JVQkJBUlNUQVRVU19SRVZJRVdRVUlaIiB2YWx1ZT0iUmV2aWV3aW5nIFF1aXoiLz4NCgkJPCEtLSBzdWJzdGl0dXRpb246ICVtID09IG1pbnV0ZXMgcmVtYWluaW5nIC0tPg0KCQk8IS0tIHN1YnN0aXR1dGlvbjogJXMgPT0gc2Vjb25kcyByZW1haW5pbmcgLS0+DQoJCTx1aXRleHQgbmFtZT0iRUxBUFNFRCIgdmFsdWU9IiVtIE1pbnV0ZXMgJXMgU2Vjb25kcyBSZW1haW5pbmciLz4NCgkJPHVpdGV4dCBuYW1lPSJOT1RGT1VORCIgdmFsdWU9Ik5vdGhpbmcgRm91bmQiLz4NCgkJPHVpdGV4dCBuYW1lPSJBVFRBQ0hNRU5UUyIgdmFsdWU9IkF0dGFjaG1lbnRz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GFjdCIvPg0KCQk8dWl0ZXh0IG5hbWU9IlRBQl9RVUlaIiB2YWx1ZT0iUXVpeiIvPg0KCQk8dWl0ZXh0IG5hbWU9IlRBQl9PVVRMSU5FIiB2YWx1ZT0iT3V0bGluZSIvPg0KCQk8dWl0ZXh0IG5hbWU9IlRBQl9USFVNQiIgdmFsdWU9IlRodW1iIi8+DQoJCTx1aXRleHQgbmFtZT0iVEFCX05PVEVTIiB2YWx1ZT0iTm90ZXMiLz4NCgkJPHVpdGV4dCBuYW1lPSJUQUJfU0VBUkNIIiB2YWx1ZT0iU2VhcmNoIi8+DQoJCTx1aXRleHQgbmFtZT0iU0xJREVfSEVBRElORyIgdmFsdWU9IlNsaWRlIFRpdGxlIi8+DQoJCTx1aXRleHQgbmFtZT0iRFVSQVRJT05fSEVBRElORyIgdmFsdWU9IkR1cmF0aW9uIi8+DQoJCTx1aXRleHQgbmFtZT0iU0VBUkNIX0hFQURJTkciIHZhbHVlPSJTZWFyY2ggZm9yIHRleHQ6Ii8+DQoJCTx1aXRleHQgbmFtZT0iVEhVTUJfSEVBRElORyIgdmFsdWU9IlNsaWRlIi8+DQoJCTx1aXRleHQgbmFtZT0iVEhVTUJfSU5GTyIgdmFsdWU9IlNsaWRlIFRpdGxlL0R1cmF0aW9uIi8+DQoJCTx1aXRleHQgbmFtZT0iQVRUQUNITkFNRV9IRUFESU5HIiB2YWx1ZT0iRmlsZSBOYW1lIi8+DQoJCTx1aXRleHQgbmFtZT0iQVRUQUNIU0laRV9IRUFESU5HIiB2YWx1ZT0iU2l6ZSIvPg0KCQk8dWl0ZXh0IG5hbWU9IlNMSURFX05PVEVTIiB2YWx1ZT0iU2xpZGUgTm90ZXMiLz4NCgkJPCEtLXF1aXogcG9kIGFuZCBtZXNzYWdlIGJveCB0ZXh0cy0tPg0KCQk8dWl0ZXh0IG5hbWU9IlFVSVpQT0RfUVVJWl9BVFRFTVBUIiB2YWx1ZT0iUXVpeiBBdHRlbXB0OiIvPg0KCQk8dWl0ZXh0IG5hbWU9IlFVSVpQT0RfUVVJWl9BVFRFTVBUX1ZBTFVFIiB2YWx1ZT0iJW4gb2YgJXQiLz4NCgkJPHVpdGV4dCBuYW1lPSJRVUlaUE9EX1FVSVpfU0NPUkUiIHZhbHVlPSJTY29yZWQ6Ii8+DQoJCTx1aXRleHQgbmFtZT0iUVVJWlBPRF9RVUlaX1BBU1NTQ09SRSIgdmFsdWU9IlBhc3NpbmcgU2NvcmU6Ii8+DQoJCTx1aXRleHQgbmFtZT0iUVVJWlBPRF9RVUlaX01BWFNDT1JFIiB2YWx1ZT0iTWF4IFNjb3JlOiIvPg0KCQk8dWl0ZXh0IG5hbWU9IlFVSVpQT0RfUVVFU0FUTVBUX1NUUiIgdmFsdWU9IkF0dGVtcHQ6ICVuIG9mICV0Ii8+DQoJCTx1aXRleHQgbmFtZT0iUVVJWlBPRF9RVUVTVFlQRV9TVFIiIHZhbHVlPSJUeXBlOiAlcyIvPg0KCQk8dWl0ZXh0IG5hbWU9IlFVSVpQT0RfUVVFU1RZUEVfR1JEIiB2YWx1ZT0iR3JhZGVkIi8+DQoJCTx1aXRleHQgbmFtZT0iUVVJWlBPRF9RVUVTVFlQRV9TVlkiIHZhbHVlPSJTdXJ2ZXkiLz4NCgkJPHVpdGV4dCBuYW1lPSJRVUlaUE9EX1FVSVpBVE1QVF9JTkYiIHZhbHVlPSJJbmZpbml0ZSIvPg0KCQk8dWl0ZXh0IG5hbWU9IlFVSVpQT0RfUVVFU0FUTVBUX0lORiIgdmFsdWU9IkluZmluaXRlIi8+DQoJCTx1aXRleHQgbmFtZT0iV0FSTklOR01TR19ZRVNTVFJJTkciIHZhbHVlPSJZZXMiLz4NCgkJPHVpdGV4dCBuYW1lPSJXQVJOSU5HTVNHX05PU1RSSU5HIiB2YWx1ZT0iTm8iLz4NCgkJPHVpdGV4dCBuYW1lPSJXQVJOSU5HTVNHX1RJVExFU1RSSU5HIiB2YWx1ZT0iUXVpeiBOYXZpZ2F0aW9uIFdhcm5pbmciLz4NCgkJPHVpdGV4dCBuYW1lPSJXQVJOSU5HTVNHX01TR1NUUklORyIgdmFsdWU9IlRoZXJlIGFyZSB1bi1hdHRlbXB0ZWQgcXVlc3Rpb25zIGluIHRoaXMgUXVpei4mI3hBOyYjeEE7Q2xpY2tpbmcgWWVzIHdpbGwgdGFrZSB5b3Ugb3V0IG9mIHRoZSBRdWl6LiBDbGljayBObyB0byBjb250aW51ZSB0aGUgUXVpei4iLz4NCgkJPHVpdGV4dCBuYW1lPSJJTkZPUk1BVElPTl9IMjY0X0ZMQVNIUExBWUVSIiB2YWx1ZT0iVGhlIGN1cnJlbnQgdmVyc2lvbiBvZiBGbGFzaCBQbGF5ZXIgaW5zdGFsbGVkIG9uIHlvdXIgbWFjaGluZSBkb2VzIG5vdCBzdXBwb3J0IHRoaXMgdmlkZW8uIENsaWNrIG9uIHRoZSB2aWRlbyBhcmVhIHRvIGRvd25sb2FkIHRoZSBsYXRlc3Q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TaG93IHNpZGViYXIgdG8gcGFydGljaXBhbnRzIi8+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m9saWUgJW4iLz4NCgkJPCEtLSBzdWJzdGl0dXRpb246ICVuID09IHNsaWRlIG51bWJlciAtLT4NCgkJPCEtLSBzdWJzdGl0dXRpb246ICV0ID09IHRvdGFsIHNsaWRlIGNvdW50IC0tPg0KCQk8dWl0ZXh0IG5hbWU9IlNDUlVCQkFSU1RBVFVTX1NMSURFSU5GTyIgdmFsdWU9IkZvbGllICVuIC8gJXQgfCAiLz4NCgkJPHVpdGV4dCBuYW1lPSJTQ1JVQkJBUlNUQVRVU19TVE9QUEVEIiB2YWx1ZT0iQmVlbmRldCIvPg0KCQk8dWl0ZXh0IG5hbWU9IlNDUlVCQkFSU1RBVFVTX1BMQVlJTkciIHZhbHVlPSJXaWVkZXJnYWJlIi8+DQoJCTx1aXRleHQgbmFtZT0iU0NSVUJCQVJTVEFUVVNfTk9BVURJTyIgdmFsdWU9IktlaW4gQXVkaW8iLz4NCgkJPHVpdGV4dCBuYW1lPSJTQ1JVQkJBUlNUQVRVU19WSURQTEFZSU5HIiB2YWx1ZT0iVmlkZW8gd2lyZCBhYmdlc3BpZWx0Ii8+DQoJCTx1aXRleHQgbmFtZT0iU0NSVUJCQVJTVEFUVVNfTE9BRElORyIgdmFsdWU9IkxhZGVuIi8+DQoJCTx1aXRleHQgbmFtZT0iU0NSVUJCQVJTVEFUVVNfQlVGRkVSSU5HIiB2YWx1ZT0iUHVmZmVybiIvPg0KCQk8dWl0ZXh0IG5hbWU9IlNDUlVCQkFSU1RBVFVTX1FVRVNUSU9OIiB2YWx1ZT0iRnJhZ2UgYmVhbnR3b3J0ZW4iLz4NCgkJPHVpdGV4dCBuYW1lPSJTQ1JVQkJBUlNUQVRVU19SRVZJRVdRVUlaIiB2YWx1ZT0iTm9jaG1hbHMgZHVyY2hzZWhlbiIvPg0KCQk8IS0tIHN1YnN0aXR1dGlvbjogJW0gPT0gbWludXRlcyByZW1haW5pbmcgLS0+DQoJCTwhLS0gc3Vic3RpdHV0aW9uOiAlcyA9PSBzZWNvbmRzIHJlbWFpbmluZyAtLT4NCgkJPHVpdGV4dCBuYW1lPSJFTEFQU0VEIiB2YWx1ZT0iUmVzdGRhdWVyOiAlbSBNaW51dGVuICVzIFNla3VuZGVuIi8+DQoJCTx1aXRleHQgbmFtZT0iTk9URk9VTkQiIHZhbHVlPSJOaWNodHMgZ2VmdW5kZW4iLz4NCgkJPHVpdGV4dCBuYW1lPSJBVFRBQ0hNRU5UUyIgdmFsdWU9IkFubGFnZW4iLz4NCgkJPCEtLSBzdWJzdGl0dXRpb246ICVwID09IGN1cnJlbnQgc3BlYWtlcidzIHRpdGxlIC0tPg0KCQk8dWl0ZXh0IG5hbWU9IkJJT1dJTl9USVRMRSIgdmFsdWU9IlNwcmVjaGVyOiAlcCIvPg0KCQk8dWl0ZXh0IG5hbWU9IkJJT0JUTl9USVRMRSIgdmFsdWU9IlNwcmVjaGVyIi8+DQoJCTx1aXRleHQgbmFtZT0iRElWSURFUkJUTl9USVRMRSIgdmFsdWU9InwiLz4NCgkJPHVpdGV4dCBuYW1lPSJDT05UQUNUQlROX1RJVExFIiB2YWx1ZT0iS29udGFrdCIvPg0KCQk8dWl0ZXh0IG5hbWU9IlRBQl9RVUlaIiB2YWx1ZT0iUXVpeiIvPg0KCQk8dWl0ZXh0IG5hbWU9IlRBQl9PVVRMSU5FIiB2YWx1ZT0iU3RydWt0dXIiLz4NCgkJPHVpdGV4dCBuYW1lPSJUQUJfVEhVTUIiIHZhbHVlPSJNaW5pYXR1ciIvPg0KCQk8dWl0ZXh0IG5hbWU9IlRBQl9OT1RFUyIgdmFsdWU9Ik5vdGl6ZW4iLz4NCgkJPHVpdGV4dCBuYW1lPSJUQUJfU0VBUkNIIiB2YWx1ZT0iU3VjaGVuIi8+DQoJCTx1aXRleHQgbmFtZT0iU0xJREVfSEVBRElORyIgdmFsdWU9IkZvbGllbnRpdGVsIi8+DQoJCTx1aXRleHQgbmFtZT0iRFVSQVRJT05fSEVBRElORyIgdmFsdWU9IkRhdWVyIi8+DQoJCTx1aXRleHQgbmFtZT0iU0VBUkNIX0hFQURJTkciIHZhbHVlPSJUZXh0IHN1Y2hlbjoiLz4NCgkJPHVpdGV4dCBuYW1lPSJUSFVNQl9IRUFESU5HIiB2YWx1ZT0iRm9saWUiLz4NCgkJPHVpdGV4dCBuYW1lPSJUSFVNQl9JTkZPIiB2YWx1ZT0iRm9saWVudGl0ZWwvRGF1ZXIiLz4NCgkJPHVpdGV4dCBuYW1lPSJBVFRBQ0hOQU1FX0hFQURJTkciIHZhbHVlPSJEYXRlaW5hbWUiLz4NCgkJPHVpdGV4dCBuYW1lPSJBVFRBQ0hTSVpFX0hFQURJTkciIHZhbHVlPSJHcsO2w59lIi8+DQoJCTx1aXRleHQgbmFtZT0iU0xJREVfTk9URVMiIHZhbHVlPSJGb2xpZW5ub3RpemVuIi8+DQoJCTwhLS1xdWl6IHBvZCBhbmQgbWVzc2FnZSBib3ggdGV4dHMtLT4NCgkJPHVpdGV4dCBuYW1lPSJRVUlaUE9EX1FVSVpfQVRURU1QVCIgdmFsdWU9IlF1aXp2ZXJzdWNoOiIvPg0KCQk8dWl0ZXh0IG5hbWU9IlFVSVpQT0RfUVVJWl9BVFRFTVBUX1ZBTFVFIiB2YWx1ZT0iJW4gdm9uICV0Ii8+DQoJCTx1aXRleHQgbmFtZT0iUVVJWlBPRF9RVUlaX1NDT1JFIiB2YWx1ZT0iRXJyZWljaHQ6Ii8+DQoJCTx1aXRleHQgbmFtZT0iUVVJWlBPRF9RVUlaX1BBU1NTQ09SRSIgdmFsdWU9Ik1pbmRlc3RwdW5rdHphaGw6Ii8+DQoJCTx1aXRleHQgbmFtZT0iUVVJWlBPRF9RVUlaX01BWFNDT1JFIiB2YWx1ZT0iTWF4aW1hbGUgUHVua3R6YWhsOiIvPg0KCQk8dWl0ZXh0IG5hbWU9IlFVSVpQT0RfUVVFU0FUTVBUX1NUUiIgdmFsdWU9IlZlcnN1Y2g6ICVuIHZvbiAldCIvPg0KCQk8dWl0ZXh0IG5hbWU9IlFVSVpQT0RfUVVFU1RZUEVfU1RSIiB2YWx1ZT0iVHlwOiAlcyIvPg0KCQk8dWl0ZXh0IG5hbWU9IlFVSVpQT0RfUVVFU1RZUEVfR1JEIiB2YWx1ZT0iQmV3ZXJ0ZXQiLz4NCgkJPHVpdGV4dCBuYW1lPSJRVUlaUE9EX1FVRVNUWVBFX1NWWSIgdmFsdWU9IlVtZnJhZ2UiLz4NCgkJPHVpdGV4dCBuYW1lPSJRVUlaUE9EX1FVSVpBVE1QVF9JTkYiIHZhbHVlPSJVbmVuZGxpY2giLz4NCgkJPHVpdGV4dCBuYW1lPSJRVUlaUE9EX1FVRVNBVE1QVF9JTkYiIHZhbHVlPSJVbmVuZGxpY2giLz4NCgkJPHVpdGV4dCBuYW1lPSJXQVJOSU5HTVNHX1lFU1NUUklORyIgdmFsdWU9IkphIi8+DQoJCTx1aXRleHQgbmFtZT0iV0FSTklOR01TR19OT1NUUklORyIgdmFsdWU9Ik5laW4iLz4NCgkJPHVpdGV4dCBuYW1lPSJXQVJOSU5HTVNHX1RJVExFU1RSSU5HIiB2YWx1ZT0iUXVpem5hdmlnYXRpb25zd2FybnVuZyIvPg0KCQk8dWl0ZXh0IG5hbWU9IldBUk5JTkdNU0dfTVNHU1RSSU5HIiB2YWx1ZT0iSW4gZGllc2VtIFF1aXogZ2lidCBlcyB1bmJlYW50d29ydGV0ZSBGcmFnZW4uJiN4QTsmI3hBO1dlbm4gU2llIGF1ZiAmcXVvdDtKYSZxdW90OyBrbGlja2VuLCB3aXJkIGRhcyBRdWl6IGJlZW5kZXQuIEtsaWNrZW4gU2llIGF1ZiAmcXVvdDtOZWluJnF1b3Q7LCB1bSBtaXQgZGVtIFF1aXogZm9ydHp1ZmFocmVuLiIvPg0KCQk8dWl0ZXh0IG5hbWU9IklORk9STUFUSU9OX0gyNjRfRkxBU0hQTEFZRVIiIHZhbHVlPSJEYXMgVmlkZW8gd2lyZCB2b24gZGVyIG1vbWVudGFuIGF1ZiBkaWVzZW0gQ29tcHV0ZXIgaW5zdGFsbGllcnRlbiBWZXJzaW9uIHZvbiBGbGFzaCBQbGF5ZXIgbmljaHQgdW50ZXJzdMO8dHp0LiBLbGlja2VuIFNpZSBhdWYgZGVuIFZpZGVvYmVyZWljaCwgdW0gZGllIGFrdHVlbGxlIFZlcnNpb24gdm9uIEZsYXNoIFBsYXllciBoZXJ1bnRlcnp1bGFkZW4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RlbiBUZWlsbmVobWVybiBkaWUgU2VpdGVubGVpc3RlIGFuemVpZ2VuIi8+DQoJCTx1aXRleHQgbmFtZT0iTVVURSIgdmFsdWU9IkF1cyIvPg0KCQk8dWl0ZXh0IG5hbWU9IkRPQ1dSQVBfVElUTEUiIHZhbHVlPSJQcmVzZW50ZXItQW5oYW5nIi8+DQoJCTx1aXRleHQgbmFtZT0iRE9DV1JBUF9NU0ciIHZhbHVlPSJBdWYgbWVpbmVtIEFyYmVpdHNwbGF0eiBzcGVpY2hlcm4iLz4NCgkJPHVpdGV4dCBuYW1lPSJET0NXUkFQX1BST01QVCIgdmFsdWU9Ilp1bSBIZXJ1bnRlcmxhZGVuIGtsaWNrZW4iLz4NCgk8L2xhbmd1YWdlPg0KCTxsYW5ndWFnZSBpZD0iZn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cG9zaXRpdmUgJW4iLz4NCgkJPCEtLSBzdWJzdGl0dXRpb246ICVuID09IHNsaWRlIG51bWJlciAtLT4NCgkJPCEtLSBzdWJzdGl0dXRpb246ICV0ID09IHRvdGFsIHNsaWRlIGNvdW50IC0tPg0KCQk8dWl0ZXh0IG5hbWU9IlNDUlVCQkFSU1RBVFVTX1NMSURFSU5GTyIgdmFsdWU9IkRpYXBvc2l0aXZlICVuIC8gJXQgfCAiLz4NCgkJPHVpdGV4dCBuYW1lPSJTQ1JVQkJBUlNUQVRVU19TVE9QUEVEIiB2YWx1ZT0iQXJyw6p0w6llIi8+DQoJCTx1aXRleHQgbmFtZT0iU0NSVUJCQVJTVEFUVVNfUExBWUlORyIgdmFsdWU9IkxlY3R1cmUiLz4NCgkJPHVpdGV4dCBuYW1lPSJTQ1JVQkJBUlNUQVRVU19OT0FVRElPIiB2YWx1ZT0iUGFzIGRlIHNvbiIvPg0KCQk8dWl0ZXh0IG5hbWU9IlNDUlVCQkFSU1RBVFVTX1ZJRFBMQVlJTkciIHZhbHVlPSJMZWN0dXJlIHZpZMOpbyBlbiBjb3VycyIvPg0KCQk8dWl0ZXh0IG5hbWU9IlNDUlVCQkFSU1RBVFVTX0xPQURJTkciIHZhbHVlPSJDaGFyZ2VtZW50IGVuIGNvdXJzIi8+DQoJCTx1aXRleHQgbmFtZT0iU0NSVUJCQVJTVEFUVVNfQlVGRkVSSU5HIiB2YWx1ZT0iTWlzZSBlbiBtw6ltb2lyZSIvPg0KCQk8dWl0ZXh0IG5hbWU9IlNDUlVCQkFSU1RBVFVTX1FVRVNUSU9OIiB2YWx1ZT0iUsOpcG9uZHJlIMOgIGxhIHF1ZXN0aW9uIi8+DQoJCTx1aXRleHQgbmFtZT0iU0NSVUJCQVJTVEFUVVNfUkVWSUVXUVVJWiIgdmFsdWU9IlLDqXZpc2lvbiBkdSBxdWVzdGlvbm5haXJlIi8+DQoJCTwhLS0gc3Vic3RpdHV0aW9uOiAlbSA9PSBtaW51dGVzIHJlbWFpbmluZyAtLT4NCgkJPCEtLSBzdWJzdGl0dXRpb246ICVzID09IHNlY29uZHMgcmVtYWluaW5nIC0tPg0KCQk8dWl0ZXh0IG5hbWU9IkVMQVBTRUQiIHZhbHVlPSIlbSBtaW51dGVzICVzIHNlY29uZGVzIHJlc3RhbnRlcyIvPg0KCQk8dWl0ZXh0IG5hbWU9Ik5PVEZPVU5EIiB2YWx1ZT0iUmllbiB0cm91dsOpIi8+DQoJCTx1aXRleHQgbmFtZT0iQVRUQUNITUVOVFMiIHZhbHVlPSJQacOoY2VzIGpvaW50ZXMiLz4NCgkJPCEtLSBzdWJzdGl0dXRpb246ICVwID09IGN1cnJlbnQgc3BlYWtlcidzIHRpdGxlIC0tPg0KCQk8dWl0ZXh0IG5hbWU9IkJJT1dJTl9USVRMRSIgdmFsdWU9IkJpbyA6ICVwIi8+DQoJCTx1aXRleHQgbmFtZT0iQklPQlROX1RJVExFIiB2YWx1ZT0iQmlvIDoiLz4NCgkJPHVpdGV4dCBuYW1lPSJESVZJREVSQlROX1RJVExFIiB2YWx1ZT0ifCIvPg0KCQk8dWl0ZXh0IG5hbWU9IkNPTlRBQ1RCVE5fVElUTEUiIHZhbHVlPSJDb250YWN0Ii8+DQoJCTx1aXRleHQgbmFtZT0iVEFCX1FVSVoiIHZhbHVlPSJRdWl6Ii8+DQoJCTx1aXRleHQgbmFtZT0iVEFCX09VVExJTkUiIHZhbHVlPSJQbGFuIi8+DQoJCTx1aXRleHQgbmFtZT0iVEFCX1RIVU1CIiB2YWx1ZT0iRGlhcG9zIi8+DQoJCTx1aXRleHQgbmFtZT0iVEFCX05PVEVTIiB2YWx1ZT0iTm90ZXMiLz4NCgkJPHVpdGV4dCBuYW1lPSJUQUJfU0VBUkNIIiB2YWx1ZT0iUmVjaGVyY2hlIi8+DQoJCTx1aXRleHQgbmFtZT0iU0xJREVfSEVBRElORyIgdmFsdWU9IlRpdHJlIGRlIGxhIGRpYXBvc2l0aXZlIi8+DQoJCTx1aXRleHQgbmFtZT0iRFVSQVRJT05fSEVBRElORyIgdmFsdWU9IkR1csOpZSIvPg0KCQk8dWl0ZXh0IG5hbWU9IlNFQVJDSF9IRUFESU5HIiB2YWx1ZT0iUmVjaGVyY2hlIGRlIHRleHRlIDoiLz4NCgkJPHVpdGV4dCBuYW1lPSJUSFVNQl9IRUFESU5HIiB2YWx1ZT0iRGlhcG9zaXRpdmUiLz4NCgkJPHVpdGV4dCBuYW1lPSJUSFVNQl9JTkZPIiB2YWx1ZT0iVGl0cmUvZHVyw6llIi8+DQoJCTx1aXRleHQgbmFtZT0iQVRUQUNITkFNRV9IRUFESU5HIiB2YWx1ZT0iTm9tIGRlIGZpY2hpZXIiLz4NCgkJPHVpdGV4dCBuYW1lPSJBVFRBQ0hTSVpFX0hFQURJTkciIHZhbHVlPSJUYWlsbGUiLz4NCgkJPHVpdGV4dCBuYW1lPSJTTElERV9OT1RFUyIgdmFsdWU9IkNvbW1lbnRhaXJlcyBkZXMgZGlhcG9zaXRpdmVzIi8+DQoJCTwhLS1xdWl6IHBvZCBhbmQgbWVzc2FnZSBib3ggdGV4dHMtLT4NCgkJPHVpdGV4dCBuYW1lPSJRVUlaUE9EX1FVSVpfQVRURU1QVCIgdmFsdWU9IlRlbnRhdGl2ZSBkZSBxdWVzdGlvbm5haXJlIDoiLz4NCgkJPHVpdGV4dCBuYW1lPSJRVUlaUE9EX1FVSVpfQVRURU1QVF9WQUxVRSIgdmFsdWU9IiVuIHN1ciAldCIvPg0KCQk8dWl0ZXh0IG5hbWU9IlFVSVpQT0RfUVVJWl9TQ09SRSIgdmFsdWU9Ik5vdGUgb2J0ZW51ZSA6Ii8+DQoJCTx1aXRleHQgbmFtZT0iUVVJWlBPRF9RVUlaX1BBU1NTQ09SRSIgdmFsdWU9Ik5vdGUgZCdhZG1pc3NpYmlsaXTDqcKgOiIvPg0KCQk8dWl0ZXh0IG5hbWU9IlFVSVpQT0RfUVVJWl9NQVhTQ09SRSIgdmFsdWU9Ik5vdGUgbWF4aW1hbGUgOiIvPg0KCQk8dWl0ZXh0IG5hbWU9IlFVSVpQT0RfUVVFU0FUTVBUX1NUUiIgdmFsdWU9IlRlbnRhdGl2ZSA6ICVuIHN1ciAldCIvPg0KCQk8dWl0ZXh0IG5hbWU9IlFVSVpQT0RfUVVFU1RZUEVfU1RSIiB2YWx1ZT0iVHlwZTogJXMiLz4NCgkJPHVpdGV4dCBuYW1lPSJRVUlaUE9EX1FVRVNUWVBFX0dSRCIgdmFsdWU9Ik5vdMOpIi8+DQoJCTx1aXRleHQgbmFtZT0iUVVJWlBPRF9RVUVTVFlQRV9TVlkiIHZhbHVlPSJFbnF1w6p0ZSIvPg0KCQk8dWl0ZXh0IG5hbWU9IlFVSVpQT0RfUVVJWkFUTVBUX0lORiIgdmFsdWU9IklsbGltaXTDqSIvPg0KCQk8dWl0ZXh0IG5hbWU9IlFVSVpQT0RfUVVFU0FUTVBUX0lORiIgdmFsdWU9IklsbGltaXTDqSIvPg0KCQk8dWl0ZXh0IG5hbWU9IldBUk5JTkdNU0dfWUVTU1RSSU5HIiB2YWx1ZT0iT3VpIi8+DQoJCTx1aXRleHQgbmFtZT0iV0FSTklOR01TR19OT1NUUklORyIgdmFsdWU9Ik5vbiIvPg0KCQk8dWl0ZXh0IG5hbWU9IldBUk5JTkdNU0dfVElUTEVTVFJJTkciIHZhbHVlPSJBdmVydGlzc2VtZW50IGRlIG5hdmlnYXRpb24gZHUgcXVlc3Rpb25uYWlyZSIvPg0KCQk8dWl0ZXh0IG5hbWU9IldBUk5JTkdNU0dfTVNHU1RSSU5HIiB2YWx1ZT0iVm91cyBuJ2F2ZXogcGFzIHLDqXBvbmR1IMOgIGNlcnRhaW5lcyBxdWVzdGlvbnMgZGUgY2UgcXVlc3Rpb25uYWlyZS4mI3hBOyYjeEE7U2kgdm91cyBjbGlxdWV6IHN1ciBPdWksIHZvdXMgcXVpdHRlcmV6IGxlIHF1ZXN0aW9ubmFpcmUuIENsaXF1ZXogc3VyIE5vbiBwb3VyIGNvbnRpbnVlciBsZSBxdWVzdGlvbm5haXJlLiIvPg0KCQk8dWl0ZXh0IG5hbWU9IklORk9STUFUSU9OX0gyNjRfRkxBU0hQTEFZRVIiIHZhbHVlPSJMYSB2ZXJzaW9uIGRlIEZsYXNoIFBsYXllciBhY3R1ZWxsZW1lbnQgaW5zdGFsbMOpZSBzdXIgdm90cmUgbWFjaGluZSBuZSBwcmVuZCBwYXMgZW4gY2hhcmdlIGNlIHR5cGUgZGUgdmlkw6lvLiBDbGlxdWV6IHN1ciBsYSB6b25lIHZpZMOpbyBwb3VyIHTDqWzDqWNoYXJnZXIgbGEgZGVybmnDqHJlIHZlcnNpb24gZGU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250cmVyIGwnZW5jYWRyw6kgYXV4IHBhcnRpY2lwYW50cyIvPg0KCQk8dWl0ZXh0IG5hbWU9Ik1VVEUiIHZhbHVlPSJNdWV0Ii8+DQoJCTx1aXRleHQgbmFtZT0iRE9DV1JBUF9USVRMRSIgdmFsdWU9IlBpw6hjZSBqb2ludGUgUHJlc2VudGVyIi8+DQoJCTx1aXRleHQgbmFtZT0iRE9DV1JBUF9NU0ciIHZhbHVlPSJFbnJlZ2lzdHJlciBzdXIgbW9uIG9yZGluYXRldXIiLz4NCgkJPHVpdGV4dCBuYW1lPSJET0NXUkFQX1BST01QVCIgdmFsdWU9IkNsaXF1ZXIgcG91ciB0w6lsw6ljaGFyZ2VyIi8+DQoJPC9sYW5ndWFnZT4NCgk8bGFuZ3VhZ2UgaWQ9Imph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A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jgrnjg6njgqTjg4kgOiAlbiIvPg0KCQk8IS0tIHN1YnN0aXR1dGlvbjogJW4gPT0gc2xpZGUgbnVtYmVyIC0tPg0KCQk8IS0tIHN1YnN0aXR1dGlvbjogJXQgPT0gdG90YWwgc2xpZGUgY291bnQgLS0+DQoJCTx1aXRleHQgbmFtZT0iU0NSVUJCQVJTVEFUVVNfU0xJREVJTkZPIiB2YWx1ZT0i44K544Op44Kk44OJIDogJW4gLyAldCB8ICIvPg0KCQk8dWl0ZXh0IG5hbWU9IlNDUlVCQkFSU1RBVFVTX1NUT1BQRUQiIHZhbHVlPSLlgZzmraIiLz4NCgkJPHVpdGV4dCBuYW1lPSJTQ1JVQkJBUlNUQVRVU19QTEFZSU5HIiB2YWx1ZT0i5YaN55Sf5LitIi8+DQoJCTx1aXRleHQgbmFtZT0iU0NSVUJCQVJTVEFUVVNfTk9BVURJTyIgdmFsdWU9Iumfs+WjsOOBquOBlyIvPg0KCQk8dWl0ZXh0IG5hbWU9IlNDUlVCQkFSU1RBVFVTX1ZJRFBMQVlJTkciIHZhbHVlPSLjg5Pjg4fjgqrlho3nlJ/kuK0iLz4NCgkJPHVpdGV4dCBuYW1lPSJTQ1JVQkJBUlNUQVRVU19MT0FESU5HIiB2YWx1ZT0i44Ot44O844OJ5LitIi8+DQoJCTx1aXRleHQgbmFtZT0iU0NSVUJCQVJTVEFUVVNfQlVGRkVSSU5HIiB2YWx1ZT0i44OQ44OD44OV44Kh5LitIi8+DQoJCTx1aXRleHQgbmFtZT0iU0NSVUJCQVJTVEFUVVNfUVVFU1RJT04iIHZhbHVlPSLos6rllY/jgavnrZTjgYjjgabkuIvjgZXjgYQiLz4NCgkJPHVpdGV4dCBuYW1lPSJTQ1JVQkJBUlNUQVRVU19SRVZJRVdRVUlaIiB2YWx1ZT0i44Kv44Kk44K644KS44Os44OT44Ol44O844GX44Gm44GE44G+44GZIi8+DQoJCTwhLS0gc3Vic3RpdHV0aW9uOiAlbSA9PSBtaW51dGVzIHJlbWFpbmluZyAtLT4NCgkJPCEtLSBzdWJzdGl0dXRpb246ICVzID09IHNlY29uZHMgcmVtYWluaW5nIC0tPg0KCQk8dWl0ZXh0IG5hbWU9IkVMQVBTRUQiIHZhbHVlPSLmrovjgoogOiAlbSDliIYgJXMg56eSIi8+DQoJCTx1aXRleHQgbmFtZT0iTk9URk9VTkQiIHZhbHVlPSLkvZXjgoLopovjgaTjgYvjgorjgb7jgZvjgpMiLz4NCgkJPHVpdGV4dCBuYW1lPSJBVFRBQ0hNRU5UUyIgdmFsdWU9Iua3u+S7mCIvPg0KCQk8IS0tIHN1YnN0aXR1dGlvbjogJXAgPT0gY3VycmVudCBzcGVha2VyJ3MgdGl0bGUgLS0+DQoJCTx1aXRleHQgbmFtZT0iQklPV0lOX1RJVExFIiB2YWx1ZT0i57WM5q20IDogJXAiLz4NCgkJPHVpdGV4dCBuYW1lPSJCSU9CVE5fVElUTEUiIHZhbHVlPSLntYzmrbQiLz4NCgkJPHVpdGV4dCBuYW1lPSJESVZJREVSQlROX1RJVExFIiB2YWx1ZT0ifCIvPg0KCQk8dWl0ZXh0IG5hbWU9IkNPTlRBQ1RCVE5fVElUTEUiIHZhbHVlPSLjgYrllY/jgYTlkIjjgo/jgZsiLz4NCgkJPHVpdGV4dCBuYW1lPSJUQUJfUVVJWiIgdmFsdWU9IuOCr+OCpOOCuiIvPg0KCQk8dWl0ZXh0IG5hbWU9IlRBQl9PVVRMSU5FIiB2YWx1ZT0i44Ki44Km44OI44Op44Kk44OzIi8+DQoJCTx1aXRleHQgbmFtZT0iVEFCX1RIVU1CIiB2YWx1ZT0i44K144Og44ON44O844OrIi8+DQoJCTx1aXRleHQgbmFtZT0iVEFCX05PVEVTIiB2YWx1ZT0i44OO44O844OIIi8+DQoJCTx1aXRleHQgbmFtZT0iVEFCX1NFQVJDSCIgdmFsdWU9IuaknOe0oiIvPg0KCQk8dWl0ZXh0IG5hbWU9IlNMSURFX0hFQURJTkciIHZhbHVlPSLjgrnjg6njgqTjg4njgr/jgqTjg4jjg6siLz4NCgkJPHVpdGV4dCBuYW1lPSJEVVJBVElPTl9IRUFESU5HIiB2YWx1ZT0i6ZW344GVIi8+DQoJCTx1aXRleHQgbmFtZT0iU0VBUkNIX0hFQURJTkciIHZhbHVlPSLmpJzntKLjgZnjgovjg4bjgq3jgrnjg4ggOiAiLz4NCgkJPHVpdGV4dCBuYW1lPSJUSFVNQl9IRUFESU5HIiB2YWx1ZT0i44K544Op44Kk44OJIi8+DQoJCTx1aXRleHQgbmFtZT0iVEhVTUJfSU5GTyIgdmFsdWU9IuOCueODqeOCpOODieOCv+OCpOODiOODqyAvIOmVt+OBlSIvPg0KCQk8dWl0ZXh0IG5hbWU9IkFUVEFDSE5BTUVfSEVBRElORyIgdmFsdWU9IuODleOCoeOCpOODq+WQjSIvPg0KCQk8dWl0ZXh0IG5hbWU9IkFUVEFDSFNJWkVfSEVBRElORyIgdmFsdWU9IuOCteOCpOOCuiIvPg0KCQk8dWl0ZXh0IG5hbWU9IlNMSURFX05PVEVTIiB2YWx1ZT0i44K544Op44Kk44OJ44OO44O844OIIi8+DQoJCTwhLS1xdWl6IHBvZCBhbmQgbWVzc2FnZSBib3ggdGV4dHMtLT4NCgkJPHVpdGV4dCBuYW1lPSJRVUlaUE9EX1FVSVpfQVRURU1QVCIgdmFsdWU9IuOCr+OCpOOCuuippuihjOWbnuaVsCA6ICIvPg0KCQk8dWl0ZXh0IG5hbWU9IlFVSVpQT0RfUVVJWl9BVFRFTVBUX1ZBTFVFIiB2YWx1ZT0iJW4gLyAldCIvPg0KCQk8dWl0ZXh0IG5hbWU9IlFVSVpQT0RfUVVJWl9TQ09SRSIgdmFsdWU9IuOCueOCs+OCoiA6ICIvPg0KCQk8dWl0ZXh0IG5hbWU9IlFVSVpQT0RfUVVJWl9QQVNTU0NPUkUiIHZhbHVlPSLlkIjmoLzngrkgOiIvPg0KCQk8dWl0ZXh0IG5hbWU9IlFVSVpQT0RfUVVJWl9NQVhTQ09SRSIgdmFsdWU9IuacgOmrmOW+l+eCuSA6ICIvPg0KCQk8dWl0ZXh0IG5hbWU9IlFVSVpQT0RfUVVFU0FUTVBUX1NUUiIgdmFsdWU9IuippuihjOWbnuaVsCA6ICVuIC8gJXQiLz4NCgkJPHVpdGV4dCBuYW1lPSJRVUlaUE9EX1FVRVNUWVBFX1NUUiIgdmFsdWU9IuOCv+OCpOODlyA6ICVzIi8+DQoJCTx1aXRleHQgbmFtZT0iUVVJWlBPRF9RVUVTVFlQRV9HUkQiIHZhbHVlPSLoqZXkvqEiLz4NCgkJPHVpdGV4dCBuYW1lPSJRVUlaUE9EX1FVRVNUWVBFX1NWWSIgdmFsdWU9IuOCouODs+OCseODvOODiCIvPg0KCQk8dWl0ZXh0IG5hbWU9IlFVSVpQT0RfUVVJWkFUTVBUX0lORiIgdmFsdWU9IueEoeWItumZkCIvPg0KCQk8dWl0ZXh0IG5hbWU9IlFVSVpQT0RfUVVFU0FUTVBUX0lORiIgdmFsdWU9IueEoeWItumZkCIvPg0KCQk8dWl0ZXh0IG5hbWU9IldBUk5JTkdNU0dfWUVTU1RSSU5HIiB2YWx1ZT0i44Gv44GEIi8+DQoJCTx1aXRleHQgbmFtZT0iV0FSTklOR01TR19OT1NUUklORyIgdmFsdWU9IuOBhOOBhOOBiCIvPg0KCQk8dWl0ZXh0IG5hbWU9IldBUk5JTkdNU0dfVElUTEVTVFJJTkciIHZhbHVlPSLjgq/jgqTjgrrjga7jg4rjg5PjgrLjg7zjgrfjg6fjg7PjgavplqLjgZnjgovorablkYoiLz4NCgkJPHVpdGV4dCBuYW1lPSJXQVJOSU5HTVNHX01TR1NUUklORyIgdmFsdWU9IuOBk+OBruOCr+OCpOOCuuOBq+OBr+OAgeOBvuOBoOino+etlOOBl+OBpuOBhOOBquOBhOizquWVj+OBjOOBguOCiuOBvuOBmeOAgiYjeEE7JiN4QTsg44Kv44Kk44K644KS57WC5LqG44GZ44KL44Gr44Gv44CB44CM44Gv44GE44CN44KS44Kv44Oq44OD44Kv44GX44G+44GZ44CC44Kv44Kk44K644KS57aa6KGM44GZ44KL44Gr44Gv44CB44CM44GE44GE44GI44CN44KS44Kv44Oq44OD44Kv44GX44G+44GZ44CCIi8+DQoJCTx1aXRleHQgbmFtZT0iSU5GT1JNQVRJT05fSDI2NF9GTEFTSFBMQVlFUiIgdmFsdWU9IuOBiuS9v+OBhOOBruOCs+ODs+ODlOODpeODvOOCv+OBq+ePvuWcqOOCpOODs+OCueODiOODvOODq+OBleOCjOOBpuOBhOOCiyBGbGFzaCBQbGF5ZXIg44Gu44OQ44O844K444On44Oz44Gv44CB44GT44Gu44OT44OH44Kq44KS44K144Od44O844OI44GX44Gm44GE44G+44Gb44KT44CC5pyA5paw44GuIEZsYXNoIFBsYXllciDjgpLjg4Djgqbjg7Pjg63jg7zjg4njgZnjgovjgavjga/jgIHjg5Pjg4fjgqrpoJjln5/jgpLjgq/jg6rjg4Pjgq/jgZfjgabjgY/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C5Yqg6ICF44Gr6KaL44Gb44KLIi8+DQoJCTx1aXRleHQgbmFtZT0iTVVURSIgdmFsdWU9IuODn+ODpeODvOODiCIvPg0KCQk8dWl0ZXh0IG5hbWU9IkRPQ1dSQVBfVElUTEUiIHZhbHVlPSJQcmVzZW50ZXIg5re75LuY44OV44Kh44Kk44OrIi8+DQoJCTx1aXRleHQgbmFtZT0iRE9DV1JBUF9NU0ciIHZhbHVlPSLjg57jgqTjgrPjg7Pjg5Tjg6Xjg7zjgr/jgavkv53lrZgiLz4NCgkJPHVpdGV4dCBuYW1lPSJET0NXUkFQX1BST01QVCIgdmFsdWU9IuOCr+ODquODg+OCr+OBl+OBpuODgOOCpuODs+ODreODvOODiSIvPg0KCTwvbGFuZ3VhZ2U+DQoJPGxhbmd1YWdlIGlkPSJrbyI+DQoJCTwhLS0gZm9ybWF0IGZvciB1aWZvbnQgdmFsdWUgaXMgImZvbnQsc2l6ZSxpc2JvbGQsaXNpdGFsaWMsaXNzaGFkb3dlZCIgLS0+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DQoJCTx1aWZvbnQgbmFtZT0iRk9OVF9FTEFQU0VEVElNRSIgdmFsdWU9IlZlcmRhbmEsMTEsdHJ1ZSxmYWxzZSxmYWxzZSIvPg0KCQk8dWlmb250IG5hbWU9IkZPTlRfVVRJTFNNRU5VIiB2YWx1ZT0iVmVyZGFuYSw5LHRydWUsZmFsc2UsZmFsc2UiLz4NCgkJPHVpZm9udCBuYW1lPSJGT05UX1RBQlMiIHZhbHVlPSJWZXJkYW5hLDExLGZhbHNlLGZhbHNlLGZhbHNlIi8+DQoJCTx1aWZvbnQgbmFtZT0iRk9OVF9QUkVTRU5UQVRJT05OQU1FIiB2YWx1ZT0iVmVyZGFuYSwxNSxmYWxzZSxmYWxzZSx0cnVlIi8+DQoJCTx1aWZvbnQgbmFtZT0iRk9OVF9QUkVTRU5URVJOQU1FIiB2YWx1ZT0iVmVyZGFuYSwxNSx0cnVlLGZhbHNlLHRydWUiLz4NCgkJPHVpZm9udCBuYW1lPSJGT05UX1BSRVNFTlRFUlRJVExFIiB2YWx1ZT0iVmVyZGFuYSwxMSxmYWxzZSxmYWxzZSx0cnVlIi8+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MTEsZmFsc2UsZmFsc2UsdHJ1ZSIvPg0KCQk8dWlmb250IG5hbWU9IkZPTlRfQklPV0lOIiB2YWx1ZT0iVmVyZGFuYSwxMSxmYWxzZSxmYWxzZSxmYWxzZSIvPg0KCQk8dWlmb250IG5hbWU9IkZPTlRfTElTVEhFQURJTkciIHZhbHVlPSJWZXJkYW5hLDExLGZhbHNlLGZhbHNlLGZhbHNlIi8+DQoJCTx1aWZvbnQgbmFtZT0iRk9OVF9XSU5USVRMRSIgdmFsdWU9IlZlcmRhbmEsMTE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7Iqs65287J2065OcICVuIi8+DQoJCTwhLS0gc3Vic3RpdHV0aW9uOiAlbiA9PSBzbGlkZSBudW1iZXIgLS0+DQoJCTwhLS0gc3Vic3RpdHV0aW9uOiAldCA9PSB0b3RhbCBzbGlkZSBjb3VudCAtLT4NCgkJPHVpdGV4dCBuYW1lPSJTQ1JVQkJBUlNUQVRVU19TTElERUlORk8iIHZhbHVlPSLsiqzrnbzsnbTrk5wgJW4gLyAldCB8ICIvPg0KCQk8dWl0ZXh0IG5hbWU9IlNDUlVCQkFSU1RBVFVTX1NUT1BQRUQiIHZhbHVlPSLspJHsp4DrkKgiLz4NCgkJPHVpdGV4dCBuYW1lPSJTQ1JVQkJBUlNUQVRVU19QTEFZSU5HIiB2YWx1ZT0i7J6s7IOdIi8+DQoJCTx1aXRleHQgbmFtZT0iU0NSVUJCQVJTVEFUVVNfTk9BVURJTyIgdmFsdWU9IuyYpOuUlOyYpCDsl4bsnYwiLz4NCgkJPHVpdGV4dCBuYW1lPSJTQ1JVQkJBUlNUQVRVU19WSURQTEFZSU5HIiB2YWx1ZT0i67mE65SU7JikIOyerOyDnSDspJEiLz4NCgkJPHVpdGV4dCBuYW1lPSJTQ1JVQkJBUlNUQVRVU19MT0FESU5HIiB2YWx1ZT0i66Gc65SpIi8+DQoJCTx1aXRleHQgbmFtZT0iU0NSVUJCQVJTVEFUVVNfQlVGRkVSSU5HIiB2YWx1ZT0i67KE7Y2866eBIi8+DQoJCTx1aXRleHQgbmFtZT0iU0NSVUJCQVJTVEFUVVNfUVVFU1RJT04iIHZhbHVlPSLsp4jrrLjsl5Ag64u17ZWY6riwIi8+DQoJCTx1aXRleHQgbmFtZT0iU0NSVUJCQVJTVEFUVVNfUkVWSUVXUVVJWiIgdmFsdWU9IuyniOusuCDri6Tsi5zrs7TquLAiLz4NCgkJPCEtLSBzdWJzdGl0dXRpb246ICVtID09IG1pbnV0ZXMgcmVtYWluaW5nIC0tPg0KCQk8IS0tIHN1YnN0aXR1dGlvbjogJXMgPT0gc2Vjb25kcyByZW1haW5pbmcgLS0+DQoJCTx1aXRleHQgbmFtZT0iRUxBUFNFRCIgdmFsdWU9IiVt67aEICVz7LSIIOuCqOydjCIvPg0KCQk8dWl0ZXh0IG5hbWU9Ik5PVEZPVU5EIiB2YWx1ZT0i7JeG7J2MIi8+DQoJCTx1aXRleHQgbmFtZT0iQVRUQUNITUVOVFMiIHZhbHVlPSLssqjrtoAg7YyM7J28Ii8+DQoJCTwhLS0gc3Vic3RpdHV0aW9uOiAlcCA9PSBjdXJyZW50IHNwZWFrZXIncyB0aXRsZSAtLT4NCgkJPHVpdGV4dCBuYW1lPSJCSU9XSU5fVElUTEUiIHZhbHVlPSLqsr3roKUg7IaM6rCcOiAlcCIvPg0KCQk8dWl0ZXh0IG5hbWU9IkJJT0JUTl9USVRMRSIgdmFsdWU9IuqyveugpSDshozqsJwiLz4NCgkJPHVpdGV4dCBuYW1lPSJESVZJREVSQlROX1RJVExFIiB2YWx1ZT0ifCIvPg0KCQk8dWl0ZXh0IG5hbWU9IkNPTlRBQ1RCVE5fVElUTEUiIHZhbHVlPSLsl7Drnb3sspgiLz4NCgkJPHVpdGV4dCBuYW1lPSJUQUJfUVVJWiIgdmFsdWU9Iu2AtOymiCIvPg0KCQk8dWl0ZXh0IG5hbWU9IlRBQl9PVVRMSU5FIiB2YWx1ZT0i6rCc7JqUIi8+DQoJCTx1aXRleHQgbmFtZT0iVEFCX1RIVU1CIiB2YWx1ZT0i7LaV7IaM7YyQIi8+DQoJCTx1aXRleHQgbmFtZT0iVEFCX05PVEVTIiB2YWx1ZT0i64W47Yq4Ii8+DQoJCTx1aXRleHQgbmFtZT0iVEFCX1NFQVJDSCIgdmFsdWU9IuqygOyDiSIvPg0KCQk8dWl0ZXh0IG5hbWU9IlNMSURFX0hFQURJTkciIHZhbHVlPSLsiqzrnbzsnbTrk5wg7KCc66qpIi8+DQoJCTx1aXRleHQgbmFtZT0iRFVSQVRJT05fSEVBRElORyIgdmFsdWU9IuyerOyDneyLnOqwhCIvPg0KCQk8dWl0ZXh0IG5hbWU9IlNFQVJDSF9IRUFESU5HIiB2YWx1ZT0i7YWN7Iqk7Yq4IOqygOyDiToiLz4NCgkJPHVpdGV4dCBuYW1lPSJUSFVNQl9IRUFESU5HIiB2YWx1ZT0i7Iqs65287J2065OcIi8+DQoJCTx1aXRleHQgbmFtZT0iVEhVTUJfSU5GTyIgdmFsdWU9IuygnOuqqS/snqzsg53si5zqsIQiLz4NCgkJPHVpdGV4dCBuYW1lPSJBVFRBQ0hOQU1FX0hFQURJTkciIHZhbHVlPSLtjIzsnbwg7J2066aEIi8+DQoJCTx1aXRleHQgbmFtZT0iQVRUQUNIU0laRV9IRUFESU5HIiB2YWx1ZT0i7YGs6riwIi8+DQoJCTx1aXRleHQgbmFtZT0iU0xJREVfTk9URVMiIHZhbHVlPSLsiqzrnbzsnbTrk5wg64W47Yq4Ii8+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DQoJCTx1aXRleHQgbmFtZT0iUVVJWlBPRF9RVUlaX1BBU1NTQ09SRSIgdmFsdWU9Iu2GteqzvCDsoJDsiJg6Ii8+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E7ZWY7KeAIOyViuydgCDsp4jrrLjsnbQg7J6I7Iq164uI64ukLiYjeEE7JiN4QTvtgLTspojrpbwg7KKF66OM7ZWY66Ck66m0IFvsmIhd66W8IO2BtOumre2VmOqzoCwg7YC07KaI66W8IOqzhOyGje2VmOugpOuptCBb7JWE64uI7JikXeulvCDtgbTrpq3tlZjsi63si5zsmKQuIi8+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DQoJCTx1aXRleHQgbmFtZT0iRE9DV1JBUF9QUk9NUFQiIHZhbHVlPSLtgbTrpq3tlZjsl6wg64uk7Jq066Gc65OcIi8+DQoJPC9sYW5ndWFnZT4NCgk8bGFuZ3VhZ2UgaWQ9ImVz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RldGVuaWRhIi8+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DQoJCTx1aXRleHQgbmFtZT0iU0NSVUJCQVJTVEFUVVNfUkVWSUVXUVVJWiIgdmFsdWU9IlJldmlzYW5kbyBwcnVlYmEiLz4NCgkJPCEtLSBzdWJzdGl0dXRpb246ICVtID09IG1pbnV0ZXMgcmVtYWluaW5nIC0tPg0KCQk8IS0tIHN1YnN0aXR1dGlvbjogJXMgPT0gc2Vjb25kcyByZW1haW5pbmcgLS0+DQoJCTx1aXRleHQgbmFtZT0iRUxBUFNFRCIgdmFsdWU9IiVtIG1pbnV0b3MgJXMgc2VndW5kb3MgcmVzdGFudGVzIi8+DQoJCTx1aXRleHQgbmFtZT0iTk9URk9VTkQiIHZhbHVlPSJObyBzZSBoYSBlbmNvbnRyYWRvIG5hZGEiLz4NCgkJPHVpdGV4dCBuYW1lPSJBVFRBQ0hNRU5UUyIgdmFsdWU9IkFyY2hpdm9zIGFkanVudG9zIi8+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DQoJCTx1aXRleHQgbmFtZT0iQVRUQUNIU0laRV9IRUFESU5HIiB2YWx1ZT0iVGFtYcOxbyIvPg0KCQk8dWl0ZXh0IG5hbWU9IlNMSURFX05PVEVTIiB2YWx1ZT0iTm90YXMgZGUgZGlhcG9zaXRpdmEiLz4NCgkJPCEtLXF1aXogcG9kIGFuZCBtZXNzYWdlIGJveCB0ZXh0cy0tPg0KCQk8dWl0ZXh0IG5hbWU9IlFVSVpQT0RfUVVJWl9BVFRFTVBUIiB2YWx1ZT0iSW50ZW50byBkZSBwcnVlYmE6Ii8+DQoJCTx1aXRleHQgbmFtZT0iUVVJWlBPRF9RVUlaX0FUVEVNUFRfVkFMVUUiIHZhbHVlPSIlbiBkZSAldCIvPg0KCQk8dWl0ZXh0IG5hbWU9IlFVSVpQT0RfUVVJWl9TQ09SRSIgdmFsdWU9IlB1bnR1YWNpw7NuOiIvPg0KCQk8dWl0ZXh0IG5hbWU9IlFVSVpQT0RfUVVJWl9QQVNTU0NPUkUiIHZhbHVlPSJQdW50dWFjacOzbiBwYXJhIGFwcm9iYXI6Ii8+DQoJCTx1aXRleHQgbmFtZT0iUVVJWlBPRF9RVUlaX01BWFNDT1JFIiB2YWx1ZT0iUHVudHVhY2nDs24gbcOheGltYToiLz4NCgkJPHVpdGV4dCBuYW1lPSJRVUlaUE9EX1FVRVNBVE1QVF9TVFIiIHZhbHVlPSJJbnRlbnRvczogJW4gZGUgJXQiLz4NCgkJPHVpdGV4dCBuYW1lPSJRVUlaUE9EX1FVRVNUWVBFX1NUUiIgdmFsdWU9IlRpcG86ICVzIi8+DQoJCTx1aXRleHQgbmFtZT0iUVVJWlBPRF9RVUVTVFlQRV9HUkQiIHZhbHVlPSJDb24gcHVudHVhY2nDs24iLz4NCgkJPHVpdGV4dCBuYW1lPSJRVUlaUE9EX1FVRVNUWVBFX1NWWSIgdmFsdWU9IkVuY3Vlc3RhIi8+DQoJCTx1aXRleHQgbmFtZT0iUVVJWlBPRF9RVUlaQVRNUFRfSU5GIiB2YWx1ZT0iSW5maW5pdG8iLz4NCgkJPHVpdGV4dCBuYW1lPSJRVUlaUE9EX1FVRVNBVE1QVF9JTkYiIHZhbHVlPSJJbmZpbml0byIvPg0KCQk8dWl0ZXh0IG5hbWU9IldBUk5JTkdNU0dfWUVTU1RSSU5HIiB2YWx1ZT0iU8OtIi8+DQoJCTx1aXRleHQgbmFtZT0iV0FSTklOR01TR19OT1NUUklORyIgdmFsdWU9Ik5vIi8+DQoJCTx1aXRleHQgbmFtZT0iV0FSTklOR01TR19USVRMRVNUUklORyIgdmFsdWU9IkF2aXNvIGRlIG5hdmVnYWNpw7NuIGRlIHBydWViYSIvPg0KCQk8dWl0ZXh0IG5hbWU9IldBUk5JTkdNU0dfTVNHU1RSSU5HIiB2YWx1ZT0iSGF5IHByZWd1bnRhcyBzaW4gaW50ZW50b3MgZW4gZXN0YSBwcnVlYmEuJiN4QTsmI3hBO1BhcmEgc2FsaXIgZGUgbGEgcHJ1ZWJhLCBoYWdhIGNsaWMgZW4gU8OtLiBQYXJhIGNvbnRpbnVhciwgaGFnYSBjbGljIGVuIE5vLiIvPg0KCQk8dWl0ZXh0IG5hbWU9IklORk9STUFUSU9OX0gyNjRfRkxBU0hQTEFZRVIiIHZhbHVlPSJMYSB2ZXJzacOzbiBhY3R1YWwgZGUgRmxhc2ggUGxheWVyIGluc3RhbGFkYSBlbiBlbCBvcmRlbmFkb3Igbm8gZXMgY29tcGF0aWJsZSBjb24gZXN0ZSB2w61kZW8uIEhhZ2EgY2xpYyBlbiBlbCDDoXJlYSBkZSB2w61kZW8gcGFyYSBkZXNjYXJnYXIgbGEgw7psdGltYSB2ZXJzacOzbiBkZSBGbGFzaCBQbGF5ZXIuIi8+DQoJCTwhLS0gc3Vic3RpdHV0aW9uOiAlcCA9PSBwcmVzZW50YXRpb24gdGl0bGUgLS0+DQoJCTwhLS0gc3Vic3RpdHV0aW9uOiAlcyA9PSBzbGlkZSB0aXRsZSAtLT4NCgkJPCEtLSBzdWJzdGl0dXRpb246ICVuID09IHNsaWRlIG51bWJlciAtLT4NCgkJPHVpdGV4dCBuYW1lPSJCT09LTUFSSyIgdmFsdWU9IkFkb2JlIFByZXNlbnRlcjogJXAiLz4NCgkJPCEtLSBzdWJzdGl0dXRpb246ICVwID09IHByZXNlbnRhdGlvbiB0aXRsZSAtLT4NCgkJPCEtLSBzdWJzdGl0dXRpb246ICVzID09IHNsaWRlIHRpdGxlIC0tPg0KCQk8IS0tIHN1YnN0aXR1dGlvbjogJW4gPT0gc2xpZGUgbnVtYmVyIC0tPg0KCQk8dWl0ZXh0IG5hbWU9IkJPT0tNQVJLU0xJREUiIHZhbHVlPSJBZG9iZSBQcmVzZW50ZXI6ICVwICVzIi8+DQoJCTx1aXRleHQgbmFtZT0iU0hPV1NJREVCQVIiIHZhbHVlPSJNb3N0cmFyIGJhcnJhIGxhdGVyYWwgYSBsb3MgcGFydGljaXBhbnRlcyIvPg0KCQk8dWl0ZXh0IG5hbWU9Ik1VVEUiIHZhbHVlPSJTaWxlbmNpYXI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DQoJPGxhbmd1YWdlIGlkPSJwd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TbGlkZSAlbiIvPg0KCQk8IS0tIHN1YnN0aXR1dGlvbjogJW4gPT0gc2xpZGUgbnVtYmVyIC0tPg0KCQk8IS0tIHN1YnN0aXR1dGlvbjogJXQgPT0gdG90YWwgc2xpZGUgY291bnQgLS0+DQoJCTx1aXRleHQgbmFtZT0iU0NSVUJCQVJTVEFUVVNfU0xJREVJTkZPIiB2YWx1ZT0iU2xpZGUgJW4gLyAldCB8ICIvPg0KCQk8dWl0ZXh0IG5hbWU9IlNDUlVCQkFSU1RBVFVTX1NUT1BQRUQiIHZhbHVlPSJQYXJhZG8iLz4NCgkJPHVpdGV4dCBuYW1lPSJTQ1JVQkJBUlNUQVRVU19QTEFZSU5HIiB2YWx1ZT0iUmVwcm9kdXppbmRvIi8+DQoJCTx1aXRleHQgbmFtZT0iU0NSVUJCQVJTVEFUVVNfTk9BVURJTyIgdmFsdWU9IlNlbSDDoXVkaW8iLz4NCgkJPHVpdGV4dCBuYW1lPSJTQ1JVQkJBUlNUQVRVU19WSURQTEFZSU5HIiB2YWx1ZT0iVsOtZGVvIGVtIHJlcHJvZHXDp8OjbyIvPg0KCQk8dWl0ZXh0IG5hbWU9IlNDUlVCQkFSU1RBVFVTX0xPQURJTkciIHZhbHVlPSJDYXJyZWdhbmRvIi8+DQoJCTx1aXRleHQgbmFtZT0iU0NSVUJCQVJTVEFUVVNfQlVGRkVSSU5HIiB2YWx1ZT0iQXJtYXplbmFuZG8gZW0gYnVmZmVyIi8+DQoJCTx1aXRleHQgbmFtZT0iU0NSVUJCQVJTVEFUVVNfUVVFU1RJT04iIHZhbHVlPSJSZXNwb25kZXIgcGVyZ3VudGEiLz4NCgkJPHVpdGV4dCBuYW1lPSJTQ1JVQkJBUlNUQVRVU19SRVZJRVdRVUlaIiB2YWx1ZT0iUmV2aXNhbmRvIHF1ZXN0aW9uw6FyaW8iLz4NCgkJPCEtLSBzdWJzdGl0dXRpb246ICVtID09IG1pbnV0ZXMgcmVtYWluaW5nIC0tPg0KCQk8IS0tIHN1YnN0aXR1dGlvbjogJXMgPT0gc2Vjb25kcyByZW1haW5pbmcgLS0+DQoJCTx1aXRleHQgbmFtZT0iRUxBUFNFRCIgdmFsdWU9IiVtIG1pbnV0b3MgJXMgc2VndW5kb3MgcmVzdGFudGVzIi8+DQoJCTx1aXRleHQgbmFtZT0iTk9URk9VTkQiIHZhbHVlPSJOYWRhIGVuY29udHJhZG8iLz4NCgkJPHVpdGV4dCBuYW1lPSJBVFRBQ0hNRU5UUyIgdmFsdWU9IkFuZXhvcy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RhdG8iLz4NCgkJPHVpdGV4dCBuYW1lPSJUQUJfUVVJWiIgdmFsdWU9IlF1ZXN0LiIvPg0KCQk8dWl0ZXh0IG5hbWU9IlRBQl9PVVRMSU5FIiB2YWx1ZT0iRXNxdWVtYSIvPg0KCQk8dWl0ZXh0IG5hbWU9IlRBQl9USFVNQiIgdmFsdWU9Ik1pbmkiLz4NCgkJPHVpdGV4dCBuYW1lPSJUQUJfTk9URVMiIHZhbHVlPSJOb3RhcyIvPg0KCQk8dWl0ZXh0IG5hbWU9IlRBQl9TRUFSQ0giIHZhbHVlPSJCdXNjYSIvPg0KCQk8dWl0ZXh0IG5hbWU9IlNMSURFX0hFQURJTkciIHZhbHVlPSJUw610dWxvIGRvIHNsaWRlIi8+DQoJCTx1aXRleHQgbmFtZT0iRFVSQVRJT05fSEVBRElORyIgdmFsdWU9IkR1cmHDp8OjbyIvPg0KCQk8dWl0ZXh0IG5hbWU9IlNFQVJDSF9IRUFESU5HIiB2YWx1ZT0iUHJvY3VyYXIgdGV4dG86Ii8+DQoJCTx1aXRleHQgbmFtZT0iVEhVTUJfSEVBRElORyIgdmFsdWU9IlNsaWRlIi8+DQoJCTx1aXRleHQgbmFtZT0iVEhVTUJfSU5GTyIgdmFsdWU9IlTDrXR1bG8vRHVyYcOnw6NvIGRvIHNsaWRlIi8+DQoJCTx1aXRleHQgbmFtZT0iQVRUQUNITkFNRV9IRUFESU5HIiB2YWx1ZT0iTm9tZSBkbyBhcnF1aXZvIi8+DQoJCTx1aXRleHQgbmFtZT0iQVRUQUNIU0laRV9IRUFESU5HIiB2YWx1ZT0iVGFtYW5obyIvPg0KCQk8dWl0ZXh0IG5hbWU9IlNMSURFX05PVEVTIiB2YWx1ZT0iQW5vdGHDp8O1ZXMgZG8gc2xpZGUiLz4NCgkJPCEtLXF1aXogcG9kIGFuZCBtZXNzYWdlIGJveCB0ZXh0cy0tPg0KCQk8dWl0ZXh0IG5hbWU9IlFVSVpQT0RfUVVJWl9BVFRFTVBUIiB2YWx1ZT0iVGVudGF0aXZhIG5vIHF1ZXN0aW9uw6FyaW86Ii8+DQoJCTx1aXRleHQgbmFtZT0iUVVJWlBPRF9RVUlaX0FUVEVNUFRfVkFMVUUiIHZhbHVlPSIlbiBkZSAldCIvPg0KCQk8dWl0ZXh0IG5hbWU9IlFVSVpQT0RfUVVJWl9TQ09SRSIgdmFsdWU9IlBvbnR1YcOnw6NvOiIvPg0KCQk8dWl0ZXh0IG5hbWU9IlFVSVpQT0RfUVVJWl9QQVNTU0NPUkUiIHZhbHVlPSJQb250dWHDp8OjbyBkZSBhcHJvdmHDp8OjbzoiLz4NCgkJPHVpdGV4dCBuYW1lPSJRVUlaUE9EX1FVSVpfTUFYU0NPUkUiIHZhbHVlPSJQb250dWHDp8OjbyBtw6F4aW1hOiIvPg0KCQk8dWl0ZXh0IG5hbWU9IlFVSVpQT0RfUVVFU0FUTVBUX1NUUiIgdmFsdWU9IlRlbnRhdGl2YTogJW4gZGUgJXQiLz4NCgkJPHVpdGV4dCBuYW1lPSJRVUlaUE9EX1FVRVNUWVBFX1NUUiIgdmFsdWU9IlRpcG86ICVzIi8+DQoJCTx1aXRleHQgbmFtZT0iUVVJWlBPRF9RVUVTVFlQRV9HUkQiIHZhbHVlPSJDbGFzc2lmaWNhdMOzcmlhIi8+DQoJCTx1aXRleHQgbmFtZT0iUVVJWlBPRF9RVUVTVFlQRV9TVlkiIHZhbHVlPSJQZXNxdWlzYSIvPg0KCQk8dWl0ZXh0IG5hbWU9IlFVSVpQT0RfUVVJWkFUTVBUX0lORiIgdmFsdWU9IkluZmluaXRvIi8+DQoJCTx1aXRleHQgbmFtZT0iUVVJWlBPRF9RVUVTQVRNUFRfSU5GIiB2YWx1ZT0iSW5maW5pdG8iLz4NCgkJPHVpdGV4dCBuYW1lPSJXQVJOSU5HTVNHX1lFU1NUUklORyIgdmFsdWU9IlNpbSIvPg0KCQk8dWl0ZXh0IG5hbWU9IldBUk5JTkdNU0dfTk9TVFJJTkciIHZhbHVlPSJOw6NvIi8+DQoJCTx1aXRleHQgbmFtZT0iV0FSTklOR01TR19USVRMRVNUUklORyIgdmFsdWU9IkFsZXJ0YSBkZSBuYXZlZ2HDp8OjbyBkbyBxdWVzdGlvbsOhcmlvIi8+DQoJCTx1aXRleHQgbmFtZT0iV0FSTklOR01TR19NU0dTVFJJTkciIHZhbHVlPSJFeGlzdGVtIHBlcmd1bnRhcyBxdWUgbsOjbyBmb3JhbSByZXNwb25kaWRhcyBuZXN0ZSBxdWVzdGlvbsOhcmlvLiYjeEE7JiN4QTtDbGlxdWUgZW0gU2ltIHBhcmEgc2FpciBkbyBxdWVzdGlvbsOhcmlvIG91IGVtIE7Do28gc2UgcXVpc2VyIGNvbnRpbnVhci4iLz4NCgkJPHVpdGV4dCBuYW1lPSJJTkZPUk1BVElPTl9IMjY0X0ZMQVNIUExBWUVSIiB2YWx1ZT0iQSB2ZXJzw6NvIGF0dWFsIGRvIEZsYXNoIFBsYXllciBpbnN0YWxhZGEgbm8gY29tcHV0YWRvciBuw6NvIG9mZXJlY2Ugc3Vwb3J0ZSBhIGVzc2UgdsOtZGVvLiBDbGlxdWUgbmEgw6FyZWEgZG8gdsOtZGVvIHBhcmEgYmFpeGFyIGEgdmVyc8OjbyBtYWlzIHJlY2VudGUgZG8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FyIGJhcnJhIGxhdGVyYWwgYW8gcGFydGljaXBhbnRlcyIvPg0KCQk8dWl0ZXh0IG5hbWU9Ik1VVEUiIHZhbHVlPSJNdWRvIi8+DQoJCTx1aXRleHQgbmFtZT0iRE9DV1JBUF9USVRMRSIgdmFsdWU9IkFuZXhvIGRlIGFycXVpdm8gZG8gUHJlc2VudGVyIi8+DQoJCTx1aXRleHQgbmFtZT0iRE9DV1JBUF9NU0ciIHZhbHVlPSJTYWx2YXIgZW0gTWV1IGNvbXB1dGFkb3IiLz4NCgkJPHVpdGV4dCBuYW1lPSJET0NXUkFQX1BST01QVCIgdmFsdWU9IkNsaXF1ZSBwYXJhIGJhaXhhciIvPg0KCTwvbGFuZ3VhZ2U+DQoJPGxhbmd1YWdlIGlkPSJpd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YSAlbiIvPg0KCQk8IS0tIHN1YnN0aXR1dGlvbjogJW4gPT0gc2xpZGUgbnVtYmVyIC0tPg0KCQk8IS0tIHN1YnN0aXR1dGlvbjogJXQgPT0gdG90YWwgc2xpZGUgY291bnQgLS0+DQoJCTx1aXRleHQgbmFtZT0iU0NSVUJCQVJTVEFUVVNfU0xJREVJTkZPIiB2YWx1ZT0iRGlhcG9zaXRpdmEgJW4gLyAldCB8ICIvPg0KCQk8dWl0ZXh0IG5hbWU9IlNDUlVCQkFSU1RBVFVTX1NUT1BQRUQiIHZhbHVlPSJJbnRlcnJvdHRvIi8+DQoJCTx1aXRleHQgbmFtZT0iU0NSVUJCQVJTVEFUVVNfUExBWUlORyIgdmFsdWU9IlJpcHJvZHV6aW9uZSIvPg0KCQk8dWl0ZXh0IG5hbWU9IlNDUlVCQkFSU1RBVFVTX05PQVVESU8iIHZhbHVlPSJBdWRpbyBpbmF0dC4iLz4NCgkJPHVpdGV4dCBuYW1lPSJTQ1JVQkJBUlNUQVRVU19WSURQTEFZSU5HIiB2YWx1ZT0iVmlkZW8gaW4gcmlwcm9kdXppb25lIi8+DQoJCTx1aXRleHQgbmFtZT0iU0NSVUJCQVJTVEFUVVNfTE9BRElORyIgdmFsdWU9IkNhcmljYW1lbnRvIi8+DQoJCTx1aXRleHQgbmFtZT0iU0NSVUJCQVJTVEFUVVNfQlVGRkVSSU5HIiB2YWx1ZT0iQnVmZmVyaW5nIi8+DQoJCTx1aXRleHQgbmFtZT0iU0NSVUJCQVJTVEFUVVNfUVVFU1RJT04iIHZhbHVlPSJSaXNwb25kaSBhIGRvbWFuZGEiLz4NCgkJPHVpdGV4dCBuYW1lPSJTQ1JVQkJBUlNUQVRVU19SRVZJRVdRVUlaIiB2YWx1ZT0iUmV2aXNpb25lIGRlbCBxdWl6Ii8+DQoJCTwhLS0gc3Vic3RpdHV0aW9uOiAlbSA9PSBtaW51dGVzIHJlbWFpbmluZyAtLT4NCgkJPCEtLSBzdWJzdGl0dXRpb246ICVzID09IHNlY29uZHMgcmVtYWluaW5nIC0tPg0KCQk8dWl0ZXh0IG5hbWU9IkVMQVBTRUQiIHZhbHVlPSIlbSBNaW51dGkgJXMgU2Vjb25kaSByaW1hbmVudGkiLz4NCgkJPHVpdGV4dCBuYW1lPSJOT1RGT1VORCIgdmFsdWU9Ik5lc3N1biBlbGVtZW50byB0cm92YXRvIi8+DQoJCTx1aXRleHQgbmFtZT0iQVRUQUNITUVOVFMiIHZhbHVlPSJBbGxlZ2F0aS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QuIi8+DQoJCTx1aXRleHQgbmFtZT0iVEFCX1FVSVoiIHZhbHVlPSJRdWl6Ii8+DQoJCTx1aXRleHQgbmFtZT0iVEFCX09VVExJTkUiIHZhbHVlPSJTdHJ1dHR1cmEiLz4NCgkJPHVpdGV4dCBuYW1lPSJUQUJfVEhVTUIiIHZhbHVlPSJNaW5pYXR1cmUiLz4NCgkJPHVpdGV4dCBuYW1lPSJUQUJfTk9URVMiIHZhbHVlPSJOb3RlIi8+DQoJCTx1aXRleHQgbmFtZT0iVEFCX1NFQVJDSCIgdmFsdWU9IkNlcmNhIi8+DQoJCTx1aXRleHQgbmFtZT0iU0xJREVfSEVBRElORyIgdmFsdWU9IlRpdG9sbyBkaWFwb3NpdGl2YSIvPg0KCQk8dWl0ZXh0IG5hbWU9IkRVUkFUSU9OX0hFQURJTkciIHZhbHVlPSJEdXJhdGEiLz4NCgkJPHVpdGV4dCBuYW1lPSJTRUFSQ0hfSEVBRElORyIgdmFsdWU9IkNlcmNhIHRlc3RvOiIvPg0KCQk8dWl0ZXh0IG5hbWU9IlRIVU1CX0hFQURJTkciIHZhbHVlPSJEaWFwb3NpdGl2YSIvPg0KCQk8dWl0ZXh0IG5hbWU9IlRIVU1CX0lORk8iIHZhbHVlPSJUaXRvbG8vVGVtcG8iLz4NCgkJPHVpdGV4dCBuYW1lPSJBVFRBQ0hOQU1FX0hFQURJTkciIHZhbHVlPSJOb21lIGZpbGUiLz4NCgkJPHVpdGV4dCBuYW1lPSJBVFRBQ0hTSVpFX0hFQURJTkciIHZhbHVlPSJEaW1lbnNpb25lIi8+DQoJCTx1aXRleHQgbmFtZT0iU0xJREVfTk9URVMiIHZhbHVlPSJOb3RlIGRpYXBvc2l0aXZhIi8+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DQoJCTx1aXRleHQgbmFtZT0iUVVJWlBPRF9RVUlaX1BBU1NTQ09SRSIgdmFsdWU9IlB1bnRlZ2dpbyBtaW5pbW86Ii8+DQoJCTx1aXRleHQgbmFtZT0iUVVJWlBPRF9RVUlaX01BWFNDT1JFIiB2YWx1ZT0iUHVudGVnZ2lvIG1hc3NpbW86Ii8+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DQoJCTx1aXRleHQgbmFtZT0iV0FSTklOR01TR19ZRVNTVFJJTkciIHZhbHVlPSJTw6wiLz4NCgkJPHVpdGV4dCBuYW1lPSJXQVJOSU5HTVNHX05PU1RSSU5HIiB2YWx1ZT0iTm8iLz4NCgkJPHVpdGV4dCBuYW1lPSJXQVJOSU5HTVNHX1RJVExFU1RSSU5HIiB2YWx1ZT0iQXZ2ZXJ0ZW56YSBuYXZpZ2F6aW9uZSBxdWl6Ii8+DQoJCTx1aXRleHQgbmFtZT0iV0FSTklOR01TR19NU0dTVFJJTkciIHZhbHVlPSJPY2NvcnJlIGFuY29yYSByaXNwb25kZXJlIGFkIGFsY3VuZSBkb21hbmRlIGRlbCBxdWl6LiYjeEE7JiN4QTtTZSBmYXRlIGNsaWMgc3UgU8OsLCB1c2NpcmV0ZSBkYWwgcXVpei4gRmF0ZSBjbGljIHN1IE5vIHBlciBjb250aW51YXJlIGlsIHF1aXouIi8+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EgYmFycmEgbGF0ZXJhbGUgYWkgcGFydGVjaXBhbnRpIi8+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DQoJPGxhbmd1YWdlIGlkPSJub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EgJW4iLz4NCgkJPCEtLSBzdWJzdGl0dXRpb246ICVuID09IHNsaWRlIG51bWJlciAtLT4NCgkJPCEtLSBzdWJzdGl0dXRpb246ICV0ID09IHRvdGFsIHNsaWRlIGNvdW50IC0tPg0KCQk8dWl0ZXh0IG5hbWU9IlNDUlVCQkFSU1RBVFVTX1NMSURFSU5GTyIgdmFsdWU9IkRpYSAlbiAvICV0IHwgIi8+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DQoJCTx1aXRleHQgbmFtZT0iU0NSVUJCQVJTVEFUVVNfUVVFU1RJT04iIHZhbHVlPSJWcmFhZyBtZXQgYW50d29vcmQiLz4NCgkJPHVpdGV4dCBuYW1lPSJTQ1JVQkJBUlNUQVRVU19SRVZJRVdRVUlaIiB2YWx1ZT0iUXVpeiBjb250cm9sZXJlbiIvPg0KCQk8IS0tIHN1YnN0aXR1dGlvbjogJW0gPT0gbWludXRlcyByZW1haW5pbmcgLS0+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DQoJCTwhLS0gc3Vic3RpdHV0aW9uOiAlcCA9PSBjdXJyZW50IHNwZWFrZXIncyB0aXRsZSAtLT4NCgkJPHVpdGV4dCBuYW1lPSJCSU9XSU5fVElUTEUiIHZhbHVlPSJCaW9ncmFmaWU6ICVwIi8+DQoJCTx1aXRleHQgbmFtZT0iQklPQlROX1RJVExFIiB2YWx1ZT0iQmlvZ3JhZmllIi8+DQoJCTx1aXRleHQgbmFtZT0iRElWSURFUkJUTl9USVRMRSIgdmFsdWU9InwiLz4NCgkJPHVpdGV4dCBuYW1lPSJDT05UQUNUQlROX1RJVExFIiB2YWx1ZT0iQ29udGFjdCIvPg0KCQk8dWl0ZXh0IG5hbWU9IlRBQl9RVUlaIiB2YWx1ZT0iUXVpeiIvPg0KCQk8dWl0ZXh0IG5hbWU9IlRBQl9PVVRMSU5FIiB2YWx1ZT0iT3ZlcnppY2h0Ii8+DQoJCTx1aXRleHQgbmFtZT0iVEFCX1RIVU1CIiB2YWx1ZT0iTWluaWF0dXVyIi8+DQoJCTx1aXRleHQgbmFtZT0iVEFCX05PVEVTIiB2YWx1ZT0iTm90aXRpZXMiLz4NCgkJPHVpdGV4dCBuYW1lPSJUQUJfU0VBUkNIIiB2YWx1ZT0iWm9la2VuIi8+DQoJCTx1aXRleHQgbmFtZT0iU0xJREVfSEVBRElORyIgdmFsdWU9IlRpdGVsIHZhbiBkaWEiLz4NCgkJPHVpdGV4dCBuYW1lPSJEVVJBVElPTl9IRUFESU5HIiB2YWx1ZT0iRHV1ciIvPg0KCQk8dWl0ZXh0IG5hbWU9IlNFQVJDSF9IRUFESU5HIiB2YWx1ZT0iWm9la2VuIG5hYXIgdGVrc3Q6Ii8+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DQoJCTx1aXRleHQgbmFtZT0iU0xJREVfTk9URVMiIHZhbHVlPSJEaWFub3RpdGllcyIvPg0KCQk8IS0tcXVpeiBwb2QgYW5kIG1lc3NhZ2UgYm94IHRleHRzLS0+DQoJCTx1aXRleHQgbmFtZT0iUVVJWlBPRF9RVUlaX0FUVEVNUFQiIHZhbHVlPSJRdWl6cG9naW5nOiIvPg0KCQk8dWl0ZXh0IG5hbWU9IlFVSVpQT0RfUVVJWl9BVFRFTVBUX1ZBTFVFIiB2YWx1ZT0iJW4gdmFuICV0Ii8+DQoJCTx1aXRleHQgbmFtZT0iUVVJWlBPRF9RVUlaX1NDT1JFIiB2YWx1ZT0iQmVoYWFsZGUgc2NvcmU6Ii8+DQoJCTx1aXRleHQgbmFtZT0iUVVJWlBPRF9RVUlaX1BBU1NTQ09SRSIgdmFsdWU9IlZvbGRvZW5kZSBzY29yZToiLz4NCgkJPHVpdGV4dCBuYW1lPSJRVUlaUE9EX1FVSVpfTUFYU0NPUkUiIHZhbHVlPSJNYXhpbWFhbCBoYWFsYmFyZSBzY29yZToiLz4NCgkJPHVpdGV4dCBuYW1lPSJRVUlaUE9EX1FVRVNBVE1QVF9TVFIiIHZhbHVlPSJQb2dpbmc6ICVuIHZhbiAldCIvPg0KCQk8dWl0ZXh0IG5hbWU9IlFVSVpQT0RfUVVFU1RZUEVfU1RSIiB2YWx1ZT0iVHlwZTogJXMiLz4NCgkJPHVpdGV4dCBuYW1lPSJRVUlaUE9EX1FVRVNUWVBFX0dSRCIgdmFsdWU9IlRlbHQgdm9vciBzY29yZSIvPg0KCQk8dWl0ZXh0IG5hbWU9IlFVSVpQT0RfUVVFU1RZUEVfU1ZZIiB2YWx1ZT0iRW5xdcOqdGUiLz4NCgkJPHVpdGV4dCBuYW1lPSJRVUlaUE9EX1FVSVpBVE1QVF9JTkYiIHZhbHVlPSJPbmJlcGVya3QiLz4NCgkJPHVpdGV4dCBuYW1lPSJRVUlaUE9EX1FVRVNBVE1QVF9JTkYiIHZhbHVlPSJPbmJlcGVya3QiLz4NCgkJPHVpdGV4dCBuYW1lPSJXQVJOSU5HTVNHX1lFU1NUUklORyIgdmFsdWU9IkphIi8+DQoJCTx1aXRleHQgbmFtZT0iV0FSTklOR01TR19OT1NUUklORyIgdmFsdWU9Ik5lZSIvPg0KCQk8dWl0ZXh0IG5hbWU9IldBUk5JTkdNU0dfVElUTEVTVFJJTkciIHZhbHVlPSJXYWFyc2NodXdpbmcgbWV0IGJldHJla2tpbmcgdG90IHF1aXpuYXZpZ2F0aWUiLz4NCgkJPHVpdGV4dCBuYW1lPSJXQVJOSU5HTVNHX01TR1NUUklORyIgdmFsdWU9IlUgaGVidCBuaWV0IGFsbGUgdnJhZ2VuIGluIGRlemUgcXVpeiBiZWFudHdvb3JkLiYjeEE7JiN4QTtLbGlrIG9wIEphIG9tIGRlIHF1aXogYWYgdGUgc2x1aXRlbi4gS2xpayBvcCBOZWUgb20gZGUgcXVpeiB2b29ydCB0ZSB6ZXR0ZW4uIi8+DQoJCTx1aXRleHQgbmFtZT0iSU5GT1JNQVRJT05fSDI2NF9GTEFTSFBMQVlFUiIgdmFsdWU9IkRlemUgdmlkZW8gd29yZHQgbmlldCBvbmRlcnN0ZXVuZCBkb29yIGRlIHZlcnNpZSB2YW4gRmxhc2ggUGxheWVyIGRpZSBtb21lbnRlZWwgb3AgdXcgY29tcHV0ZXIgaXMgZ2XDr25zdGFsbGVlcmQuIEtsaWsgaW4gZGUgdmlkZW8gb20gZGUgbmlldXdzdGUgRmxhc2ggUGxheWVyIHRlIGRvd25sb2FkZW4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lppanBhbmVlbCBhYW4gZGVlbG5lbWVycyB3ZWVyZ2V2ZW4iLz4NCgkJPHVpdGV4dCBuYW1lPSJNVVRFIiB2YWx1ZT0iRGVtcGVuIi8+DQoJCTx1aXRleHQgbmFtZT0iRE9DV1JBUF9USVRMRSIgdmFsdWU9IlByZXNlbnRlci1iZXN0YW5kc2JpamxhZ2UiLz4NCgkJPHVpdGV4dCBuYW1lPSJET0NXUkFQX01TRyIgdmFsdWU9Ik9wc2xhYW4gaW4gRGV6ZSBjb21wdXRlciIvPg0KCQk8dWl0ZXh0IG5hbWU9IkRPQ1dSQVBfUFJPTVBUIiB2YWx1ZT0iS2xpayBvbSB0ZSBkb3dubG9hZGVuIi8+DQoJPC9sYW5ndWFnZT4NCgk8bGFuZ3VhZ2UgaWQ9ImNuIj4NCgkJPCEtLSBmb3JtYXQgZm9yIHVpZm9udCB2YWx1ZSBpcyAiZm9udCxzaXplLGlzYm9sZCxpc2l0YWxpYyxpc3NoYWRvd2VkIiAtLT4NCgkJPHVpZm9udCBuYW1lPSJGT05UX1FVSVpaSU5HIiB2YWx1ZT0i5a6L5L2TLTE4MDMwLDEwLGZhbHNlLGZhbHNlLGZhbHNlIi8+DQoJCTx1aWZvbnQgbmFtZT0iRk9OVF9TQ1JVQlNUQVRVUyIgdmFsdWU9IuWui+S9ky0xODAzMCwxMCx0cnVlLGZhbHNlLHRydWUiLz4NCgkJPHVpZm9udCBuYW1lPSJGT05UX1NDUlVCVElNRSIgdmFsdWU9IuWui+S9ky0xODAzMCwxMCxmYWxzZSxmYWxzZSx0cnVlIi8+DQoJCTx1aWZvbnQgbmFtZT0iRk9OVF9FTEFQU0VEVElNRSIgdmFsdWU9IuWui+S9ky0xODAzMCwxMCx0cnVlLGZhbHNlLHRydWUiLz4NCgkJPHVpZm9udCBuYW1lPSJGT05UX1VUSUxTTUVOVSIgdmFsdWU9IuWui+S9ky0xODAzMCwxMCx0cnVlLGZhbHNlLGZhbHNlIi8+DQoJCTx1aWZvbnQgbmFtZT0iRk9OVF9UQUJTIiB2YWx1ZT0i5a6L5L2TLTE4MDMwLDE0LHRydWUsZmFsc2UsdHJ1ZSIvPg0KCQk8dWlmb250IG5hbWU9IkZPTlRfUFJFU0VOVEFUSU9OTkFNRSIgdmFsdWU9IuWui+S9ky0xODAzMCwxNCxmYWxzZSxmYWxzZSx0cnVlIi8+DQoJCTx1aWZvbnQgbmFtZT0iRk9OVF9QUkVTRU5URVJOQU1FIiB2YWx1ZT0i5a6L5L2TLTE4MDMwLDE0LHRydWUsZmFsc2UsdHJ1ZSIvPg0KCQk8dWlmb250IG5hbWU9IkZPTlRfUFJFU0VOVEVSVElUTEUiIHZhbHVlPSLlrovkvZMtMTgwMzAsMTMsZmFsc2UsZmFsc2UsdHJ1ZSIvPg0KCQk8dWlmb250IG5hbWU9IkZPTlRfQklPQlROIiB2YWx1ZT0i5a6L5L2TLTE4MDMwLDEwLGZhbHNlLGZhbHNlLHRydWUiLz4NCgkJPHVpZm9udCBuYW1lPSJGT05UX05PVEVTIiB2YWx1ZT0i5a6L5L2TLTE4MDMwLDEyLGZhbHNlLGZhbHNlLGZhbHNlIi8+DQoJCTx1aWZvbnQgbmFtZT0iRk9OVF9PVVRMSU5FIiB2YWx1ZT0i5a6L5L2TLTE4MDMwLDEyLGZhbHNlLGZhbHNlLHRydWUiLz4NCgkJPHVpZm9udCBuYW1lPSJGT05UX1NFQVJDSCIgdmFsdWU9IuWui+S9ky0xODAzMCwxMixmYWxzZSxmYWxzZSx0cnVlIi8+DQoJCTx1aWZvbnQgbmFtZT0iRk9OVF9USFVNQiIgdmFsdWU9IuWui+S9ky0xODAzMCwxMCxmYWxzZSxmYWxzZSx0cnVlIi8+DQoJCTx1aWZvbnQgbmFtZT0iRk9OVF9CSU9XSU4iIHZhbHVlPSLlrovkvZMtMTgwMzAsMTIsZmFsc2UsZmFsc2UsZmFsc2UiLz4NCgkJPHVpZm9udCBuYW1lPSJGT05UX0xJU1RIRUFESU5HIiB2YWx1ZT0i5a6L5L2TLTE4MDMwLDEwLGZhbHNlLGZhbHNlLGZhbHNlIi8+DQoJCTx1aWZvbnQgbmFtZT0iRk9OVF9XSU5USVRMRSIgdmFsdWU9IuWui+S9ky0xODAzMCwxMCxmYWxzZSxmYWxzZSx0cnVlIi8+DQoJCTx1aWZvbnQgbmFtZT0iRk9OVF9BVFRBQ0hNRU5UUyIgdmFsdWU9IuWui+S9ky0xODAzMCwxMixmYWxzZSxmYWxzZSx0cnVlIi8+DQoJCTwhLS1xdWl6IHBvZCBhbmQgbWVzc2FnZSBib3ggdGV4dCBmb250cy0tPg0KCQk8dWlmb250IG5hbWU9IkZPTlRfTVNHQk9YX1dJTlRJVExFIiB2YWx1ZT0i5a6L5L2TLTE4MDMwLDEyLHRydWUsZmFsc2UsdHJ1ZSIvPg0KCQk8dWlmb250IG5hbWU9IkZPTlRfTVNHQk9YX01TRyIgdmFsdWU9IuWui+S9ky0xODAzMCwxMixmYWxzZSxmYWxzZSx0cnVlIi8+DQoJCTx1aWZvbnQgbmFtZT0iRk9OVF9NU0dCT1hfT1BUSU9OUyIgdmFsdWU9IuWui+S9ky0xODAzMCwxMCx0cnVlLGZhbHNlLHRydWUiLz4NCgkJPHVpZm9udCBuYW1lPSJGT05UX1FVSVpQT0RfUVVJWl9USVRMRSIgdmFsdWU9IuWui+S9ky0xODAzMCwxMix0cnVlLGZhbHNlLHRydWUiLz4NCgkJPHVpZm9udCBuYW1lPSJGT05UX1FVSVpQT0RfUVVJWl9BVFRFTVBUIiB2YWx1ZT0i5a6L5L2TLTE4MDMwLDEwLGZhbHNlLGZhbHNlLHRydWUiLz4NCgkJPHVpZm9udCBuYW1lPSJGT05UX1FVSVpQT0RfUVVJWl9BVFRFTVBUX1ZBTFVFIiB2YWx1ZT0i5a6L5L2TLTE4MDMwLDEwLHRydWUsZmFsc2UsdHJ1ZSIvPg0KCQk8dWlmb250IG5hbWU9IkZPTlRfUVVJWlBPRF9RVUVTVElPTl9TQ09SRSIgdmFsdWU9IuWui+S9ky0xODAzMCwxMCxmYWxzZSxmYWxzZSx0cnVlIi8+DQoJCTx1aWZvbnQgbmFtZT0iRk9OVF9RVUlaUE9EX1FVRVNUSU9OX1NDT1JFX1ZBTFVFIiB2YWx1ZT0i5a6L5L2TLTE4MDMwLDEwLHRydWUsZmFsc2UsdHJ1ZSIvPg0KCQk8dWlmb250IG5hbWU9IkZPTlRfUVVJWlBPRF9RVUVTVElPTl9BVFRFTVBUIiB2YWx1ZT0i5a6L5L2TLTE4MDMwLDEwLGZhbHNlLGZhbHNlLHRydWUiLz4NCgkJPHVpZm9udCBuYW1lPSJGT05UX1FVSVpQT0RfUVVFU1RJT05fQVRURU1QVF9WQUxVRSIgdmFsdWU9IuWui+S9ky0xODAzMCwxMCx0cnVlLGZhbHNlLHRydWUiLz4NCgkJPHVpZm9udCBuYW1lPSJGT05UX1FVSVpQT0RfUVVFU1RJT05fVEFHIiB2YWx1ZT0i5a6L5L2TLTE4MDMwLDEyLHRydWUsZmFsc2UsdHJ1ZSIvPg0KCQk8dWlmb250IG5hbWU9IkZPTlRfUVVJWlBPRF9RVUlaX1FVRVNUSU9OX0NPVU5UIiB2YWx1ZT0i5a6L5L2TLTE4MDMwLDEwLGZhbHNlLGZhbHNlLHRydWUiLz4NCgkJPHVpZm9udCBuYW1lPSJGT05UX1FVSVpQT0RfUVVJWl9RVUVTVElPTl9DT1VOVF9WQUxVRSIgdmFsdWU9IuWui+S9ky0xODAzMCwxMCx0cnVlLGZhbHNlLHRydWUiLz4NCgkJPHVpZm9udCBuYW1lPSJGT05UX1FVSVpQT0RfUVVJWl9RVUVTVElPTl9BVFRFTVBURUQiIHZhbHVlPSLlrovkvZMtMTgwMzAsMTAsZmFsc2UsZmFsc2UsdHJ1ZSIvPg0KCQk8dWlmb250IG5hbWU9IkZPTlRfUVVJWlBPRF9RVUlaX1FVRVNUSU9OX0FUVEVNUFRFRF9WQUxVRSIgdmFsdWU9IuWui+S9ky0xODAzMCwxMCx0cnVlLGZhbHNlLHRydWUiLz4NCgkJPHVpZm9udCBuYW1lPSJGT05UX1FVSVpQT0RfUVVJWl9TQ09SRV9UQUciIHZhbHVlPSLlrovkvZMtMTgwMzAsMTIsdHJ1ZSxmYWxzZSx0cnVlIi8+DQoJCTx1aWZvbnQgbmFtZT0iRk9OVF9RVUlaUE9EX1FVSVpfU0NPUkUiIHZhbHVlPSLlrovkvZMtMTgwMzAsMTAsZmFsc2UsZmFsc2UsdHJ1ZSIvPg0KCQk8dWlmb250IG5hbWU9IkZPTlRfUVVJWlBPRF9RVUlaX1NDT1JFX1ZBTFVFIiB2YWx1ZT0i5a6L5L2TLTE4MDMwLDEwLHRydWUsZmFsc2UsdHJ1ZSIvPg0KCQk8dWlmb250IG5hbWU9IkZPTlRfUVVJWlBPRF9RVUlaX01BWFNDT1JFIiB2YWx1ZT0i5a6L5L2TLTE4MDMwLDEwLGZhbHNlLGZhbHNlLHRydWUiLz4NCgkJPHVpZm9udCBuYW1lPSJGT05UX1FVSVpQT0RfUVVJWl9NQVhTQ09SRV9WQUxVRSIgdmFsdWU9IuWui+S9ky0xODAzMCwxMCx0cnVlLGZhbHNlLHRydWUiLz4NCgkJPHVpZm9udCBuYW1lPSJGT05UX1FVSVpQT0RfUVVJWl9QQVNTU0NPUkUiIHZhbHVlPSLlrovkvZMtMTgwMzAsMTAsZmFsc2UsZmFsc2UsdHJ1ZSIvPg0KCQk8dWlmb250IG5hbWU9IkZPTlRfUVVJWlBPRF9RVUlaX1BBU1NTQ09SRV9WQUxVRSIgdmFsdWU9IuWui+S9ky0xODAzMCwxMCx0cnVlLGZhbHNlLHRydWUiLz4NCgkJPCEtLSB1aXRleHQgLS0+DQoJCTwhLS0gc3Vic3RpdHV0aW9uOiAlbiA9PSBzbGlkZSBudW1iZXIgLS0+DQoJCTx1aXRleHQgbmFtZT0iVU5OQU1FRFNMSURFVElUTEUiIHZhbHVlPSLlubvnga/niYcgJW4iLz4NCgkJPCEtLSBzdWJzdGl0dXRpb246ICVuID09IHNsaWRlIG51bWJlciAtLT4NCgkJPCEtLSBzdWJzdGl0dXRpb246ICV0ID09IHRvdGFsIHNsaWRlIGNvdW50IC0tPg0KCQk8dWl0ZXh0IG5hbWU9IlNDUlVCQkFSU1RBVFVTX1NMSURFSU5GTyIgdmFsdWU9IuW5u+eBr+eJhyAlbiAvICV0IHwgIi8+DQoJCTx1aXRleHQgbmFtZT0iU0NSVUJCQVJTVEFUVVNfU1RPUFBFRCIgdmFsdWU9IuW3suWBnOatoiIvPg0KCQk8dWl0ZXh0IG5hbWU9IlNDUlVCQkFSU1RBVFVTX1BMQVlJTkciIHZhbHVlPSLmraPlnKjmkq3mlL4iLz4NCgkJPHVpdGV4dCBuYW1lPSJTQ1JVQkJBUlNUQVRVU19OT0FVRElPIiB2YWx1ZT0i5peg6Z+z6aKRIi8+DQoJCTx1aXRleHQgbmFtZT0iU0NSVUJCQVJTVEFUVVNfVklEUExBWUlORyIgdmFsdWU9IuinhumikeaSreaUviIvPg0KCQk8dWl0ZXh0IG5hbWU9IlNDUlVCQkFSU1RBVFVTX0xPQURJTkciIHZhbHVlPSLmraPlnKjovb3lhaUiLz4NCgkJPHVpdGV4dCBuYW1lPSJTQ1JVQkJBUlNUQVRVU19CVUZGRVJJTkciIHZhbHVlPSLmraPlnKjov5vooYznvJPlhrLlpITnkIYiLz4NCgkJPHVpdGV4dCBuYW1lPSJTQ1JVQkJBUlNUQVRVU19RVUVTVElPTiIgdmFsdWU9IuWbnuetlOmXrumimCIvPg0KCQk8dWl0ZXh0IG5hbWU9IlNDUlVCQkFSU1RBVFVTX1JFVklFV1FVSVoiIHZhbHVlPSLmraPlnKjlrqHpmIXmtYvpqowiLz4NCgkJPCEtLSBzdWJzdGl0dXRpb246ICVtID09IG1pbnV0ZXMgcmVtYWluaW5nIC0tPg0KCQk8IS0tIHN1YnN0aXR1dGlvbjogJXMgPT0gc2Vjb25kcyByZW1haW5pbmcgLS0+DQoJCTx1aXRleHQgbmFtZT0iRUxBUFNFRCIgdmFsdWU9IuWJqeS9mSAlbSDliIbpkp8gJXMg56eSIi8+DQoJCTx1aXRleHQgbmFtZT0iTk9URk9VTkQiIHZhbHVlPSLmnKrmib7liLDku7vkvZXlhoXlrrkiLz4NCgkJPHVpdGV4dCBuYW1lPSJBVFRBQ0hNRU5UUyIgdmFsdWU9IumZhOS7tiIvPg0KCQk8IS0tIHN1YnN0aXR1dGlvbjogJXAgPT0gY3VycmVudCBzcGVha2VyJ3MgdGl0bGUgLS0+DQoJCTx1aXRleHQgbmFtZT0iQklPV0lOX1RJVExFIiB2YWx1ZT0i5Liq5Lq6566A5LuLOiAlcCIvPg0KCQk8dWl0ZXh0IG5hbWU9IkJJT0JUTl9USVRMRSIgdmFsdWU9IuS4quS6uueugOS7iyIvPg0KCQk8dWl0ZXh0IG5hbWU9IkRJVklERVJCVE5fVElUTEUiIHZhbHVlPSJ8Ii8+DQoJCTx1aXRleHQgbmFtZT0iQ09OVEFDVEJUTl9USVRMRSIgdmFsdWU9IuiBlOezu+aWueW8jyIvPg0KCQk8dWl0ZXh0IG5hbWU9IlRBQl9RVUlaIiB2YWx1ZT0i5rWL6aqMIi8+DQoJCTx1aXRleHQgbmFtZT0iVEFCX09VVExJTkUiIHZhbHVlPSLlpKfnurIiLz4NCgkJPHVpdGV4dCBuYW1lPSJUQUJfVEhVTUIiIHZhbHVlPSLnvKnnlaXlm74iLz4NCgkJPHVpdGV4dCBuYW1lPSJUQUJfTk9URVMiIHZhbHVlPSLlpIfms6giLz4NCgkJPHVpdGV4dCBuYW1lPSJUQUJfU0VBUkNIIiB2YWx1ZT0i5pCc57SiIi8+DQoJCTx1aXRleHQgbmFtZT0iU0xJREVfSEVBRElORyIgdmFsdWU9IuW5u+eBr+eJh+agh+mimCIvPg0KCQk8dWl0ZXh0IG5hbWU9IkRVUkFUSU9OX0hFQURJTkciIHZhbHVlPSLmjIHnu63ml7bpl7QiLz4NCgkJPHVpdGV4dCBuYW1lPSJTRUFSQ0hfSEVBRElORyIgdmFsdWU9IuaQnOe0ouaWh+acrDoiLz4NCgkJPHVpdGV4dCBuYW1lPSJUSFVNQl9IRUFESU5HIiB2YWx1ZT0i5bm754Gv54mHIi8+DQoJCTx1aXRleHQgbmFtZT0iVEhVTUJfSU5GTyIgdmFsdWU9IuW5u+eBr+eJh+agh+mimC/mjIHnu63ml7bpl7QiLz4NCgkJPHVpdGV4dCBuYW1lPSJBVFRBQ0hOQU1FX0hFQURJTkciIHZhbHVlPSLmlofku7blkI0iLz4NCgkJPHVpdGV4dCBuYW1lPSJBVFRBQ0hTSVpFX0hFQURJTkciIHZhbHVlPSLlpKflsI8iLz4NCgkJPHVpdGV4dCBuYW1lPSJTTElERV9OT1RFUyIgdmFsdWU9IuW5u+eBr+eJh+Wkh+azqCIvPg0KCQk8IS0tcXVpeiBwb2QgYW5kIG1lc3NhZ2UgYm94IHRleHRzLS0+DQoJCTx1aXRleHQgbmFtZT0iUVVJWlBPRF9RVUlaX0FUVEVNUFQiIHZhbHVlPSLmtYvpqozlsJ3or5XmrKHmlbA6Ii8+DQoJCTx1aXRleHQgbmFtZT0iUVVJWlBPRF9RVUlaX0FUVEVNUFRfVkFMVUUiIHZhbHVlPSLnrKwgJW4g5qyh77yM5YWxICV0IOasoSIvPg0KCQk8dWl0ZXh0IG5hbWU9IlFVSVpQT0RfUVVJWl9TQ09SRSIgdmFsdWU9IuW+l+WIhjoiLz4NCgkJPHVpdGV4dCBuYW1lPSJRVUlaUE9EX1FVSVpfUEFTU1NDT1JFIiB2YWx1ZT0i5Y+K5qC85YiG5pWwOiIvPg0KCQk8dWl0ZXh0IG5hbWU9IlFVSVpQT0RfUVVJWl9NQVhTQ09SRSIgdmFsdWU9IuacgOmrmOWIhuaVsDoiLz4NCgkJPHVpdGV4dCBuYW1lPSJRVUlaUE9EX1FVRVNBVE1QVF9TVFIiIHZhbHVlPSLlsJ3or5XmrKHmlbA6IOesrCAlbiDmrKHvvIzlhbEgJXQg5qyhIi8+DQoJCTx1aXRleHQgbmFtZT0iUVVJWlBPRF9RVUVTVFlQRV9TVFIiIHZhbHVlPSLnsbvlnos6ICVzIi8+DQoJCTx1aXRleHQgbmFtZT0iUVVJWlBPRF9RVUVTVFlQRV9HUkQiIHZhbHVlPSLor4TnuqciLz4NCgkJPHVpdGV4dCBuYW1lPSJRVUlaUE9EX1FVRVNUWVBFX1NWWSIgdmFsdWU9Iuiwg+afpSIvPg0KCQk8dWl0ZXh0IG5hbWU9IlFVSVpQT0RfUVVJWkFUTVBUX0lORiIgdmFsdWU9IuaXoOmZkCIvPg0KCQk8dWl0ZXh0IG5hbWU9IlFVSVpQT0RfUVVFU0FUTVBUX0lORiIgdmFsdWU9IuaXoOmZkCIvPg0KCQk8dWl0ZXh0IG5hbWU9IldBUk5JTkdNU0dfWUVTU1RSSU5HIiB2YWx1ZT0i5pivIi8+DQoJCTx1aXRleHQgbmFtZT0iV0FSTklOR01TR19OT1NUUklORyIgdmFsdWU9IuWQpiIvPg0KCQk8dWl0ZXh0IG5hbWU9IldBUk5JTkdNU0dfVElUTEVTVFJJTkciIHZhbHVlPSLmtYvpqozlr7zoiKrorablkYoiLz4NCgkJPHVpdGV4dCBuYW1lPSJXQVJOSU5HTVNHX01TR1NUUklORyIgdmFsdWU9IuatpOa1i+mqjOS4reacieacquWwneivleS9nOetlOeahOmXrumimOOAgiYjeEE7JiN4QTvljZXlh7vigJzmmK/igJ3pgIDlh7rmraTmtYvpqozjgILljZXlh7vigJzlkKbigJ3nu6fnu63mtYvpqozjgIIiLz4NCgkJPHVpdGV4dCBuYW1lPSJJTkZPUk1BVElPTl9IMjY0X0ZMQVNIUExBWUVSIiB2YWx1ZT0i5b2T5YmN5a6J6KOF5Zyo5oKo55qE6K6h566X5py65LiK55qEIEZsYXNoIFBsYXllciDniYjmnKzkuI3mlK/mjIHor6Xop4bpopHjgILljZXlh7vop4bpopHljLrln5/kuIvovb3mnIDmlrDniYjmnKznmoQgRmxhc2ggUGxheWVy44CC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WQkeWPguWKoOiAheaYvuekuuaPkOimgeagjyIvPg0KCQk8dWl0ZXh0IG5hbWU9Ik1VVEUiIHZhbHVlPSLpnZnpn7MiLz4NCgkJPHVpdGV4dCBuYW1lPSJET0NXUkFQX1RJVExFIiB2YWx1ZT0iUHJlc2VudGVyIOaWh+S7tumZhOS7tiIvPg0KCQk8dWl0ZXh0IG5hbWU9IkRPQ1dSQVBfTVNHIiB2YWx1ZT0i5L+d5a2Y5Yiw5oiR55qE6K6h566X5py6Ii8+DQoJCTx1aXRleHQgbmFtZT0iRE9DV1JBUF9QUk9NUFQiIHZhbHVlPSLljZXlh7vku6XkuIvovb0iLz4NCgk8L2xhbmd1YWdlPg0KCTxsYW5ndWFnZSBpZD0idH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U2xheXQgJW4iLz4NCgkJPCEtLSBzdWJzdGl0dXRpb246ICVuID09IHNsaWRlIG51bWJlciAtLT4NCgkJPCEtLSBzdWJzdGl0dXRpb246ICV0ID09IHRvdGFsIHNsaWRlIGNvdW50IC0tPg0KCQk8dWl0ZXh0IG5hbWU9IlNDUlVCQkFSU1RBVFVTX1NMSURFSU5GTyIgdmFsdWU9IlNsYXl0ICVuIC8gJXQgfCAiLz4NCgkJPHVpdGV4dCBuYW1lPSJTQ1JVQkJBUlNUQVRVU19TVE9QUEVEIiB2YWx1ZT0iRHVyZHVydWxkdSIvPg0KCQk8dWl0ZXh0IG5hbWU9IlNDUlVCQkFSU1RBVFVTX1BMQVlJTkciIHZhbHVlPSJPeW5hdMSxbMSxeW9yIi8+DQoJCTx1aXRleHQgbmFtZT0iU0NSVUJCQVJTVEFUVVNfTk9BVURJTyIgdmFsdWU9IlNlcyBZb2siLz4NCgkJPHVpdGV4dCBuYW1lPSJTQ1JVQkJBUlNUQVRVU19WSURQTEFZSU5HIiB2YWx1ZT0iVmlkZW8gT3luYXTEsWzEsXlvciIvPg0KCQk8dWl0ZXh0IG5hbWU9IlNDUlVCQkFSU1RBVFVTX0xPQURJTkciIHZhbHVlPSJZw7xrbGVuaXlvciIvPg0KCQk8dWl0ZXh0IG5hbWU9IlNDUlVCQkFSU1RBVFVTX0JVRkZFUklORyIgdmFsdWU9IkFyYWJlbGxlxJ9lIEFsxLFuxLF5b3IiLz4NCgkJPHVpdGV4dCBuYW1lPSJTQ1JVQkJBUlNUQVRVU19RVUVTVElPTiIgdmFsdWU9IlNvcnV5dSBZYW7EsXRsYSIvPg0KCQk8dWl0ZXh0IG5hbWU9IlNDUlVCQkFSU1RBVFVTX1JFVklFV1FVSVoiIHZhbHVlPSJTxLFuYXYgxLBuY2VsZW5peW9yIi8+DQoJCTwhLS0gc3Vic3RpdHV0aW9uOiAlbSA9PSBtaW51dGVzIHJlbWFpbmluZyAtLT4NCgkJPCEtLSBzdWJzdGl0dXRpb246ICVzID09IHNlY29uZHMgcmVtYWluaW5nIC0tPg0KCQk8dWl0ZXh0IG5hbWU9IkVMQVBTRUQiIHZhbHVlPSIlbSBEYWtpa2EgJXMgU2FuaXllIEthbGTEsSIvPg0KCQk8dWl0ZXh0IG5hbWU9Ik5PVEZPVU5EIiB2YWx1ZT0iSGVyaGFuZ2kgQmlyIMWeZXkgQnVsdW5tYWTEsSIvPg0KCQk8dWl0ZXh0IG5hbWU9IkFUVEFDSE1FTlRTIiB2YWx1ZT0iRWtsZXI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LEsHJ0aWJhdCIvPg0KCQk8dWl0ZXh0IG5hbWU9IlRBQl9RVUlaIiB2YWx1ZT0iU8SxbmF2Ii8+DQoJCTx1aXRleHQgbmFtZT0iVEFCX09VVExJTkUiIHZhbHVlPSJBbmEgSGF0Ii8+DQoJCTx1aXRleHQgbmFtZT0iVEFCX1RIVU1CIiB2YWx1ZT0iUmVzaW0iLz4NCgkJPHVpdGV4dCBuYW1lPSJUQUJfTk9URVMiIHZhbHVlPSJOb3RsYXIiLz4NCgkJPHVpdGV4dCBuYW1lPSJUQUJfU0VBUkNIIiB2YWx1ZT0iQXJhIi8+DQoJCTx1aXRleHQgbmFtZT0iU0xJREVfSEVBRElORyIgdmFsdWU9IlNsYXl0IEJhxZ9sxLHEn8SxIi8+DQoJCTx1aXRleHQgbmFtZT0iRFVSQVRJT05fSEVBRElORyIgdmFsdWU9IlPDvHJlIi8+DQoJCTx1aXRleHQgbmFtZT0iU0VBUkNIX0hFQURJTkciIHZhbHVlPSJNZXRuaSBhcmE6Ii8+DQoJCTx1aXRleHQgbmFtZT0iVEhVTUJfSEVBRElORyIgdmFsdWU9IlNsYXl0Ii8+DQoJCTx1aXRleHQgbmFtZT0iVEhVTUJfSU5GTyIgdmFsdWU9IlNsYXl0IEJhxZ9sxLHEn8SxL1PDvHJlc2kiLz4NCgkJPHVpdGV4dCBuYW1lPSJBVFRBQ0hOQU1FX0hFQURJTkciIHZhbHVlPSJEb3N5YSBBZMSxIi8+DQoJCTx1aXRleHQgbmFtZT0iQVRUQUNIU0laRV9IRUFESU5HIiB2YWx1ZT0iQm95dXQiLz4NCgkJPHVpdGV4dCBuYW1lPSJTTElERV9OT1RFUyIgdmFsdWU9IlNsYXl0IE5vdGxhcsSxIi8+DQoJCTwhLS1xdWl6IHBvZCBhbmQgbWVzc2FnZSBib3ggdGV4dHMtLT4NCgkJPHVpdGV4dCBuYW1lPSJRVUlaUE9EX1FVSVpfQVRURU1QVCIgdmFsdWU9IlPEsW5hdiBEZW5lbWVzaToiLz4NCgkJPHVpdGV4dCBuYW1lPSJRVUlaUE9EX1FVSVpfQVRURU1QVF9WQUxVRSIgdmFsdWU9IiVuLyV0Ii8+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DQoJCTx1aXRleHQgbmFtZT0iUVVJWlBPRF9RVUVTVFlQRV9HUkQiIHZhbHVlPSJCYXNhbWFrbMSxIi8+DQoJCTx1aXRleHQgbmFtZT0iUVVJWlBPRF9RVUVTVFlQRV9TVlkiIHZhbHVlPSJBbmtldCIvPg0KCQk8dWl0ZXh0IG5hbWU9IlFVSVpQT0RfUVVJWkFUTVBUX0lORiIgdmFsdWU9IlPEsW7EsXJzxLF6Ii8+DQoJCTx1aXRleHQgbmFtZT0iUVVJWlBPRF9RVUVTQVRNUFRfSU5GIiB2YWx1ZT0iU8SxbsSxcnPEsXoiLz4NCgkJPHVpdGV4dCBuYW1lPSJXQVJOSU5HTVNHX1lFU1NUUklORyIgdmFsdWU9IkV2ZXQiLz4NCgkJPHVpdGV4dCBuYW1lPSJXQVJOSU5HTVNHX05PU1RSSU5HIiB2YWx1ZT0iSGF5xLFyIi8+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DQoJCTx1aXRleHQgbmFtZT0iRE9DV1JBUF9QUk9NUFQiIHZhbHVlPSLEsG5kaXJtZWsgacOnaW4gVMSxa2xhdMSxbiIvPg0KCTwvbGFuZ3VhZ2U+DQoJPGxhbmd1YWdlIGlkPSJydS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QodC70LDQudC0ICVuIi8+DQoJCTwhLS0gc3Vic3RpdHV0aW9uOiAlbiA9PSBzbGlkZSBudW1iZXIgLS0+DQoJCTwhLS0gc3Vic3RpdHV0aW9uOiAldCA9PSB0b3RhbCBzbGlkZSBjb3VudCAtLT4NCgkJPHVpdGV4dCBuYW1lPSJTQ1JVQkJBUlNUQVRVU19TTElERUlORk8iIHZhbHVlPSLQodC70LDQudC0ICVuIC8gJXQgfCAiLz4NCgkJPHVpdGV4dCBuYW1lPSJTQ1JVQkJBUlNUQVRVU19TVE9QUEVEIiB2YWx1ZT0i0J7RgdGC0LDQvdC+0LLQu9C10L3QviIvPg0KCQk8dWl0ZXh0IG5hbWU9IlNDUlVCQkFSU1RBVFVTX1BMQVlJTkciIHZhbHVlPSLQktC+0YHQv9GA0L7QuNC30LLQtdC00LXQvdC40LUiLz4NCgkJPHVpdGV4dCBuYW1lPSJTQ1JVQkJBUlNUQVRVU19OT0FVRElPIiB2YWx1ZT0i0J3QtdGCINCw0YPQtNC40L4iLz4NCgkJPHVpdGV4dCBuYW1lPSJTQ1JVQkJBUlNUQVRVU19WSURQTEFZSU5HIiB2YWx1ZT0i0JLQvtGB0L/RgNC+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0L/RgNC+0YEiLz4NCgkJPHVpdGV4dCBuYW1lPSJTQ1JVQkJBUlNUQVRVU19SRVZJRVdRVUlaIiB2YWx1ZT0i0J7QsdC30L7RgCDQvtC/0YDQvtGB0LAiLz4NCgkJPCEtLSBzdWJzdGl0dXRpb246ICVtID09IG1pbnV0ZXMgcmVtYWluaW5nIC0tPg0KCQk8IS0tIHN1YnN0aXR1dGlvbjogJXMgPT0gc2Vjb25kcyByZW1haW5pbmcgLS0+DQoJCTx1aXRleHQgbmFtZT0iRUxBUFNFRCIgdmFsdWU9ItCe0YHRgtCw0LvQvtGB0YwgJW0g0LzQuNC9LiAlcyDRgSIvPg0KCQk8dWl0ZXh0IG5hbWU9Ik5PVEZPVU5EIiB2YWx1ZT0i0J3QuNGH0LXQs9C+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0L3RgtCw0LrRgiIvPg0KCQk8dWl0ZXh0IG5hbWU9IlRBQl9RVUlaIiB2YWx1ZT0i0J7Qv9GA0L7RgSIvPg0KCQk8dWl0ZXh0IG5hbWU9IlRBQl9PVVRMSU5FIiB2YWx1ZT0i0KHRhdC10LzQsCIvPg0KCQk8dWl0ZXh0IG5hbWU9IlRBQl9USFVNQiIgdmFsdWU9ItCR0LXQs9GD0L3QvtC6Ii8+DQoJCTx1aXRleHQgbmFtZT0iVEFCX05PVEVTIiB2YWx1ZT0i0JfQsNC80LXRgtC60LgiLz4NCgkJPHVpdGV4dCBuYW1lPSJUQUJfU0VBUkNIIiB2YWx1ZT0i0J/QvtC40YHQuiIvPg0KCQk8dWl0ZXh0IG5hbWU9IlNMSURFX0hFQURJTkciIHZhbHVlPSLQl9Cw0LPQvtC70L7QstC+0Log0YHQu9Cw0LnQtNCwIi8+DQoJCTx1aXRleHQgbmFtZT0iRFVSQVRJT05fSEVBRElORyIgdmFsdWU9ItCU0LvQuNGCLdGB0YLRjCIvPg0KCQk8dWl0ZXh0IG5hbWU9IlNFQVJDSF9IRUFESU5HIiB2YWx1ZT0i0J/QvtC40YHQuiDRgtC10LrRgdGC0LA6Ii8+DQoJCTx1aXRleHQgbmFtZT0iVEhVTUJfSEVBRElORyIgdmFsdWU9ItCh0LvQsNC50LQiLz4NCgkJPHVpdGV4dCBuYW1lPSJUSFVNQl9JTkZPIiB2YWx1ZT0i0J3QsNC30LLQsNC90LjQtS/QtNC70LjRgi3QvdC+0YHRgtGMIi8+DQoJCTx1aXRleHQgbmFtZT0iQVRUQUNITkFNRV9IRUFESU5HIiB2YWx1ZT0i0JjQvNGPINGE0LDQudC70LAiLz4NCgkJPHVpdGV4dCBuYW1lPSJBVFRBQ0hTSVpFX0hFQURJTkciIHZhbHVlPSLQoNCw0LfQvNC10YAiLz4NCgkJPHVpdGV4dCBuYW1lPSJTTElERV9OT1RFUyIgdmFsdWU9ItCX0LDQvNC10YLQutC4INC6INGB0LvQsNC50LTRgyIvPg0KCQk8IS0tcXVpeiBwb2QgYW5kIG1lc3NhZ2UgYm94IHRleHRzLS0+DQoJCTx1aXRleHQgbmFtZT0iUVVJWlBPRF9RVUlaX0FUVEVNUFQiIHZhbHVlPSLQn9C+0L/Ri9GC0LrQsCDQv9GA0L7QudGC0Lgg0L7Qv9GA0L7RgToiLz4NCgkJPHVpdGV4dCBuYW1lPSJRVUlaUE9EX1FVSVpfQVRURU1QVF9WQUxVRSIgdmFsdWU9IiVuINC40LcgJXQiLz4NCgkJPHVpdGV4dCBuYW1lPSJRVUlaUE9EX1FVSVpfU0NPUkUiIHZhbHVlPSLQndCw0LHRgNCw0L3QviDQsdCw0LvQu9C+0LI6Ii8+DQoJCTx1aXRleHQgbmFtZT0iUVVJWlBPRF9RVUlaX1BBU1NTQ09SRSIgdmFsdWU9ItCf0YDQvtGF0L7QtNC90L7QuSDRgNC10LfRg9C70YzRgtCw0YI6Ii8+DQoJCTx1aXRleHQgbmFtZT0iUVVJWlBPRF9RVUlaX01BWFNDT1JFIiB2YWx1ZT0i0JzQsNC60YHQuNC80LDQu9GM0L3Ri9C5INGA0LXQt9GD0LvRjNGC0LDRgjoiLz4NCgkJPHVpdGV4dCBuYW1lPSJRVUlaUE9EX1FVRVNBVE1QVF9TVFIiIHZhbHVlPSLQn9C+0L/Ri9GC0LrQsDogJW4g0LjQtyAldCIvPg0KCQk8dWl0ZXh0IG5hbWU9IlFVSVpQT0RfUVVFU1RZUEVfU1RSIiB2YWx1ZT0i0KLQuNC/OiAlcyIvPg0KCQk8dWl0ZXh0IG5hbWU9IlFVSVpQT0RfUVVFU1RZUEVfR1JEIiB2YWx1ZT0i0KEg0L7RhtC10L3QutC+0LkiLz4NCgkJPHVpdGV4dCBuYW1lPSJRVUlaUE9EX1FVRVNUWVBFX1NWWSIgdmFsdWU9ItCe0LHQt9C+0YAiLz4NCgkJPHVpdGV4dCBuYW1lPSJRVUlaUE9EX1FVSVpBVE1QVF9JTkYiIHZhbHVlPSLQkdC+0LvRjNGI0L7QtSDRh9C40YHQu9C+Ii8+DQoJCTx1aXRleHQgbmFtZT0iUVVJWlBPRF9RVUVTQVRNUFRfSU5GIiB2YWx1ZT0i0JHQvtC70YzRiNC+0LUg0YfQuNGB0LvQviIvPg0KCQk8dWl0ZXh0IG5hbWU9IldBUk5JTkdNU0dfWUVTU1RSSU5HIiB2YWx1ZT0i0JTQsCIvPg0KCQk8dWl0ZXh0IG5hbWU9IldBUk5JTkdNU0dfTk9TVFJJTkciIHZhbHVlPSLQndC10YIiLz4NCgkJPHVpdGV4dCBuYW1lPSJXQVJOSU5HTVNHX1RJVExFU1RSSU5HIiB2YWx1ZT0i0J/RgNC10LTRg9C/0YDQtdC20LTQtdC90LjQtSDQviDQvdCw0LLQuNCz0LDRhtC40Lgg0LIg0L7Qv9GA0L7RgdC1Ii8+DQoJCTx1aXRleHQgbmFtZT0iV0FSTklOR01TR19NU0dTVFJJTkciIHZhbHVlPSLQkiDQvtC/0YDQvtGB0LUg0L7RgdGC0LDQu9C40YHRjCDQvdC10L7RgtCy0LXRh9C10L3QvdGL0LUg0LLQvtC/0YDQvtGB0Ysu0J3QsNC20LDRgtC40LUg0LrQvdC+0L/QutC4ICZxdW90O9CU0LAmcXVvdDsg0L/RgNC40LLQtdC00LXRgiDQuiDQt9Cw0LrRgNGL0YLQuNGOINC+0L/RgNC+0YHQsC4g0J3QsNC20LDRgtC40LUg0LrQvdC+0L/QutC4ICZxdW90O9Cd0LXRgiZxdW90OyDQv9GA0L7QtNC+0LvQttC40YIg0L7Qv9GA0L7RgS4iLz4NCgkJPHVpdGV4dCBuYW1lPSJJTkZPUk1BVElPTl9IMjY0X0ZMQVNIUExBWUVSIiB2YWx1ZT0i0KLQtdC60YPRidCw0Y8g0LLQtdGA0YHQuNGPINC/0YDQvtC40LPRgNGL0LLQsNGC0LXQu9GPIEZsYXNoIFBsYXllciwg0YPRgdGC0LDQvdC+0LLQu9C10L3QvdCw0Y8g0L3QsCDRjdGC0L7QvCDQutC+0LzQv9GM0Y7RgtC10YDQtSwg0L3QtSDQv9C+0LTQtNC10YDQttC40LLQsNC10YIg0Y3RgtC+INCy0LjQtNC10L4uINCp0LXQu9C60L3QuNGC0LUg0LIg0L7QsdC70LDRgdGC0Lgg0LLQuNC00LXQviwg0YfRgtC+0LHRiyDQt9Cw0LPRgNGD0LfQuNGC0Ywg0L/QvtGB0LvQtdC00L3RjtGOINCy0LXRgNGB0LjRjiDQv9GA0L7QuNCz0YDRi9Cy0LDRgtC10LvRjy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tCf0L7QutCw0LfRi9Cy0LDRgtGMINCy0YDQtdC30LrRgyDRg9GH0LDRgdGC0L3QuNC60LDQvCIvPg0KCQk8dWl0ZXh0IG5hbWU9Ik1VVEUiIHZhbHVlPSLQntGC0LrQu9GO0YfQuNGC0Ywg0LfQstGD0LoiLz4NCgkJPHVpdGV4dCBuYW1lPSJET0NXUkFQX1RJVExFIiB2YWx1ZT0i0JLQu9C+0LbQtdC90LjQtSDQsiDRhNCw0LnQuyBBZG9iZSBQcmVzZW50ZXIiLz4NCgkJPHVpdGV4dCBuYW1lPSJET0NXUkFQX01TRyIgdmFsdWU9ItCh0L7RhdGA0LDQvdC40YLRjCDQsiDQv9Cw0L/QutGDICZxdW90O9Cc0L7QuSDQutC+0LzQv9GM0Y7RgtC10YAmcXVvdDsiLz4NCgkJPHVpdGV4dCBuYW1lPSJET0NXUkFQX1BST01QVCIgdmFsdWU9ItCp0LXQu9C60L3Rg9GC0Ywg0LTQu9GPINC30LDQs9GA0YPQt9C60LgiLz4NCgk8L2xhbmd1YWdlPg0KPC9jb25maWd1cmF0aW9uPg0K"/>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Lst>
</file>

<file path=ppt/tags/tag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6.xml><?xml version="1.0" encoding="utf-8"?>
<p:tagLst xmlns:a="http://schemas.openxmlformats.org/drawingml/2006/main" xmlns:r="http://schemas.openxmlformats.org/officeDocument/2006/relationships" xmlns:p="http://schemas.openxmlformats.org/presentationml/2006/main">
  <p:tag name="PPSNARRATION" val="1,93055663,O:\AUS\Public\LearningLab-DTU\Teaching and Learning\Informationsmøde\online version\Endelig version\T&amp;L_introduktion_v5_2016-01-20_pptx\Media.ppcx"/>
</p:tagLst>
</file>

<file path=ppt/tags/tag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9&quot;/&gt;&lt;/TableIndex&gt;&lt;/ShapeTextInfo&gt;"/>
  <p:tag name="HTML_SHAPEINFO" val="&lt;ThreeDShapeInfo&gt;&lt;uuid val=&quot;&quot;/&gt;&lt;isInvalidForFieldText val=&quot;0&quot;/&gt;&lt;Image&gt;&lt;filename val=&quot;C:\Users\tien\AppData\Local\Temp\~CaCBD0\data\asimages\{9BB98458-2C13-4136-95E1-D649771EA1F1}_1.png&quot;/&gt;&lt;left val=&quot;33&quot;/&gt;&lt;top val=&quot;102&quot;/&gt;&lt;width val=&quot;519&quot;/&gt;&lt;height val=&quot;82&quot;/&gt;&lt;hasText val=&quot;1&quot;/&gt;&lt;/Image&gt;&lt;/ThreeDShapeInfo&gt;"/>
</p:tagLst>
</file>

<file path=ppt/tags/tag28.xml><?xml version="1.0" encoding="utf-8"?>
<p:tagLst xmlns:a="http://schemas.openxmlformats.org/drawingml/2006/main" xmlns:r="http://schemas.openxmlformats.org/officeDocument/2006/relationships" xmlns:p="http://schemas.openxmlformats.org/presentationml/2006/main">
  <p:tag name="PPSNARRATION" val="1,93055663,O:\AUS\Public\LearningLab-DTU\Teaching and Learning\Informationsmøde\online version\Endelig version\T&amp;L_introduktion_v5_2016-01-20_pptx\Media.ppcx"/>
</p:tagLst>
</file>

<file path=ppt/tags/tag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9&quot;/&gt;&lt;/TableIndex&gt;&lt;/ShapeTextInfo&gt;"/>
  <p:tag name="HTML_SHAPEINFO" val="&lt;ThreeDShapeInfo&gt;&lt;uuid val=&quot;&quot;/&gt;&lt;isInvalidForFieldText val=&quot;0&quot;/&gt;&lt;Image&gt;&lt;filename val=&quot;C:\Users\tien\AppData\Local\Temp\~CaCBD0\data\asimages\{9BB98458-2C13-4136-95E1-D649771EA1F1}_1.png&quot;/&gt;&lt;left val=&quot;33&quot;/&gt;&lt;top val=&quot;102&quot;/&gt;&lt;width val=&quot;519&quot;/&gt;&lt;height val=&quot;82&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TIMING" val="|4.8"/>
</p:tagLst>
</file>

<file path=ppt/tags/tag31.xml><?xml version="1.0" encoding="utf-8"?>
<p:tagLst xmlns:a="http://schemas.openxmlformats.org/drawingml/2006/main" xmlns:r="http://schemas.openxmlformats.org/officeDocument/2006/relationships" xmlns:p="http://schemas.openxmlformats.org/presentationml/2006/main">
  <p:tag name="PPSNARRATION" val="1,93055663,O:\AUS\Public\LearningLab-DTU\Teaching and Learning\Informationsmøde\online version\Endelig version\T&amp;L_introduktion_v5_2016-01-20_pptx\Media.ppcx"/>
</p:tagLst>
</file>

<file path=ppt/tags/tag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9&quot;/&gt;&lt;/TableIndex&gt;&lt;/ShapeTextInfo&gt;"/>
  <p:tag name="HTML_SHAPEINFO" val="&lt;ThreeDShapeInfo&gt;&lt;uuid val=&quot;&quot;/&gt;&lt;isInvalidForFieldText val=&quot;0&quot;/&gt;&lt;Image&gt;&lt;filename val=&quot;C:\Users\tien\AppData\Local\Temp\~CaCBD0\data\asimages\{9BB98458-2C13-4136-95E1-D649771EA1F1}_1.png&quot;/&gt;&lt;left val=&quot;33&quot;/&gt;&lt;top val=&quot;102&quot;/&gt;&lt;width val=&quot;519&quot;/&gt;&lt;height val=&quot;82&quot;/&gt;&lt;hasText val=&quot;1&quot;/&gt;&lt;/Image&gt;&lt;/ThreeDShapeInfo&gt;"/>
</p:tagLst>
</file>

<file path=ppt/tags/tag33.xml><?xml version="1.0" encoding="utf-8"?>
<p:tagLst xmlns:a="http://schemas.openxmlformats.org/drawingml/2006/main" xmlns:r="http://schemas.openxmlformats.org/officeDocument/2006/relationships" xmlns:p="http://schemas.openxmlformats.org/presentationml/2006/main">
  <p:tag name="PPSNARRATION" val="1,93055663,O:\AUS\Public\LearningLab-DTU\Teaching and Learning\Informationsmøde\online version\Endelig version\T&amp;L_introduktion_v5_2016-01-20_pptx\Media.ppcx"/>
</p:tagLst>
</file>

<file path=ppt/tags/tag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9&quot;/&gt;&lt;/TableIndex&gt;&lt;/ShapeTextInfo&gt;"/>
  <p:tag name="HTML_SHAPEINFO" val="&lt;ThreeDShapeInfo&gt;&lt;uuid val=&quot;&quot;/&gt;&lt;isInvalidForFieldText val=&quot;0&quot;/&gt;&lt;Image&gt;&lt;filename val=&quot;C:\Users\tien\AppData\Local\Temp\~CaCBD0\data\asimages\{9BB98458-2C13-4136-95E1-D649771EA1F1}_1.png&quot;/&gt;&lt;left val=&quot;33&quot;/&gt;&lt;top val=&quot;102&quot;/&gt;&lt;width val=&quot;519&quot;/&gt;&lt;height val=&quot;82&quot;/&gt;&lt;hasText val=&quot;1&quot;/&gt;&lt;/Image&gt;&lt;/ThreeDShapeInfo&gt;"/>
</p:tagLst>
</file>

<file path=ppt/tags/tag35.xml><?xml version="1.0" encoding="utf-8"?>
<p:tagLst xmlns:a="http://schemas.openxmlformats.org/drawingml/2006/main" xmlns:r="http://schemas.openxmlformats.org/officeDocument/2006/relationships" xmlns:p="http://schemas.openxmlformats.org/presentationml/2006/main">
  <p:tag name="PPSNARRATION" val="1,93055663,O:\AUS\Public\LearningLab-DTU\Teaching and Learning\Informationsmøde\online version\Endelig version\T&amp;L_introduktion_v5_2016-01-20_pptx\Media.ppcx"/>
</p:tagLst>
</file>

<file path=ppt/tags/tag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9&quot;/&gt;&lt;/TableIndex&gt;&lt;/ShapeTextInfo&gt;"/>
  <p:tag name="HTML_SHAPEINFO" val="&lt;ThreeDShapeInfo&gt;&lt;uuid val=&quot;&quot;/&gt;&lt;isInvalidForFieldText val=&quot;0&quot;/&gt;&lt;Image&gt;&lt;filename val=&quot;C:\Users\tien\AppData\Local\Temp\~CaCBD0\data\asimages\{9BB98458-2C13-4136-95E1-D649771EA1F1}_1.png&quot;/&gt;&lt;left val=&quot;33&quot;/&gt;&lt;top val=&quot;102&quot;/&gt;&lt;width val=&quot;519&quot;/&gt;&lt;height val=&quot;82&quot;/&gt;&lt;hasText val=&quot;1&quot;/&gt;&lt;/Image&gt;&lt;/ThreeDShapeInfo&gt;"/>
</p:tagLst>
</file>

<file path=ppt/tags/tag37.xml><?xml version="1.0" encoding="utf-8"?>
<p:tagLst xmlns:a="http://schemas.openxmlformats.org/drawingml/2006/main" xmlns:r="http://schemas.openxmlformats.org/officeDocument/2006/relationships" xmlns:p="http://schemas.openxmlformats.org/presentationml/2006/main">
  <p:tag name="PPSNARRATION" val="1,93055663,O:\AUS\Public\LearningLab-DTU\Teaching and Learning\Informationsmøde\online version\Endelig version\T&amp;L_introduktion_v5_2016-01-20_pptx\Media.ppcx"/>
</p:tagLst>
</file>

<file path=ppt/tags/tag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9&quot;/&gt;&lt;/TableIndex&gt;&lt;/ShapeTextInfo&gt;"/>
  <p:tag name="HTML_SHAPEINFO" val="&lt;ThreeDShapeInfo&gt;&lt;uuid val=&quot;&quot;/&gt;&lt;isInvalidForFieldText val=&quot;0&quot;/&gt;&lt;Image&gt;&lt;filename val=&quot;C:\Users\tien\AppData\Local\Temp\~CaCBD0\data\asimages\{9BB98458-2C13-4136-95E1-D649771EA1F1}_1.png&quot;/&gt;&lt;left val=&quot;33&quot;/&gt;&lt;top val=&quot;102&quot;/&gt;&lt;width val=&quot;519&quot;/&gt;&lt;height val=&quot;82&quot;/&gt;&lt;hasText val=&quot;1&quot;/&gt;&lt;/Image&gt;&lt;/ThreeDShapeInfo&gt;"/>
</p:tagLst>
</file>

<file path=ppt/tags/tag39.xml><?xml version="1.0" encoding="utf-8"?>
<p:tagLst xmlns:a="http://schemas.openxmlformats.org/drawingml/2006/main" xmlns:r="http://schemas.openxmlformats.org/officeDocument/2006/relationships" xmlns:p="http://schemas.openxmlformats.org/presentationml/2006/main">
  <p:tag name="PPSNARRATION" val="1,93055663,O:\AUS\Public\LearningLab-DTU\Teaching and Learning\Informationsmøde\online version\Endelig version\T&amp;L_introduktion_v5_2016-01-20_pptx\Media.ppcx"/>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9&quot;/&gt;&lt;/TableIndex&gt;&lt;/ShapeTextInfo&gt;"/>
  <p:tag name="HTML_SHAPEINFO" val="&lt;ThreeDShapeInfo&gt;&lt;uuid val=&quot;&quot;/&gt;&lt;isInvalidForFieldText val=&quot;0&quot;/&gt;&lt;Image&gt;&lt;filename val=&quot;C:\Users\tien\AppData\Local\Temp\~CaCBD0\data\asimages\{9BB98458-2C13-4136-95E1-D649771EA1F1}_1.png&quot;/&gt;&lt;left val=&quot;33&quot;/&gt;&lt;top val=&quot;102&quot;/&gt;&lt;width val=&quot;519&quot;/&gt;&lt;height val=&quot;82&quot;/&gt;&lt;hasText val=&quot;1&quot;/&gt;&lt;/Image&gt;&lt;/ThreeDShapeInfo&gt;"/>
</p:tagLst>
</file>

<file path=ppt/tags/tag41.xml><?xml version="1.0" encoding="utf-8"?>
<p:tagLst xmlns:a="http://schemas.openxmlformats.org/drawingml/2006/main" xmlns:r="http://schemas.openxmlformats.org/officeDocument/2006/relationships" xmlns:p="http://schemas.openxmlformats.org/presentationml/2006/main">
  <p:tag name="PPSNARRATION" val="1,93055663,O:\AUS\Public\LearningLab-DTU\Teaching and Learning\Informationsmøde\online version\Endelig version\T&amp;L_introduktion_v5_2016-01-20_pptx\Media.ppcx"/>
</p:tagLst>
</file>

<file path=ppt/tags/tag4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9&quot;/&gt;&lt;/TableIndex&gt;&lt;/ShapeTextInfo&gt;"/>
  <p:tag name="HTML_SHAPEINFO" val="&lt;ThreeDShapeInfo&gt;&lt;uuid val=&quot;&quot;/&gt;&lt;isInvalidForFieldText val=&quot;0&quot;/&gt;&lt;Image&gt;&lt;filename val=&quot;C:\Users\tien\AppData\Local\Temp\~CaCBD0\data\asimages\{9BB98458-2C13-4136-95E1-D649771EA1F1}_1.png&quot;/&gt;&lt;left val=&quot;33&quot;/&gt;&lt;top val=&quot;102&quot;/&gt;&lt;width val=&quot;519&quot;/&gt;&lt;height val=&quot;82&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 name="HTML_SHAPEINFO" val="&lt;ThreeDShapeInfo&gt;&lt;uuid val=&quot;&quot;/&gt;&lt;isInvalidForFieldText val=&quot;0&quot;/&gt;&lt;Image&gt;&lt;filename val=&quot;C:\Users\tien\AppData\Local\Temp\~CaCBD0\data\asimages\{76AB2A4B-EB5B-4427-AC3E-932C822CCD79}_1.png&quot;/&gt;&lt;left val=&quot;72&quot;/&gt;&lt;top val=&quot;507&quot;/&gt;&lt;width val=&quot;339&quot;/&gt;&lt;height val=&quot;27&quot;/&gt;&lt;hasText val=&quot;1&quot;/&gt;&lt;/Image&gt;&lt;/ThreeDShape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24&quot;/&gt;&lt;lineCharCount val=&quot;25&quot;/&gt;&lt;lineCharCount val=&quot;17&quot;/&gt;&lt;/TableIndex&gt;&lt;/ShapeTextInfo&gt;"/>
  <p:tag name="HTML_SHAPEINFO" val="&lt;ThreeDShapeInfo&gt;&lt;uuid val=&quot;&quot;/&gt;&lt;isInvalidForFieldText val=&quot;0&quot;/&gt;&lt;Image&gt;&lt;filename val=&quot;C:\Users\tien\AppData\Local\Temp\~CaCBD0\data\asimages\{F343F4D9-52F9-47F4-BCC7-5047D5827DB8}_1.png&quot;/&gt;&lt;left val=&quot;738&quot;/&gt;&lt;top val=&quot;492&quot;/&gt;&lt;width val=&quot;182&quot;/&gt;&lt;height val=&quot;51&quot;/&gt;&lt;hasText val=&quot;1&quot;/&gt;&lt;/Image&gt;&lt;/ThreeDShape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heme/theme1.xml><?xml version="1.0" encoding="utf-8"?>
<a:theme xmlns:a="http://schemas.openxmlformats.org/drawingml/2006/main" name="Institute">
  <a:themeElements>
    <a:clrScheme name="DTU">
      <a:dk1>
        <a:srgbClr val="000000"/>
      </a:dk1>
      <a:lt1>
        <a:srgbClr val="FFFFFF"/>
      </a:lt1>
      <a:dk2>
        <a:srgbClr val="990000"/>
      </a:dk2>
      <a:lt2>
        <a:srgbClr val="999999"/>
      </a:lt2>
      <a:accent1>
        <a:srgbClr val="FF9900"/>
      </a:accent1>
      <a:accent2>
        <a:srgbClr val="99CC33"/>
      </a:accent2>
      <a:accent3>
        <a:srgbClr val="990066"/>
      </a:accent3>
      <a:accent4>
        <a:srgbClr val="3366CC"/>
      </a:accent4>
      <a:accent5>
        <a:srgbClr val="990000"/>
      </a:accent5>
      <a:accent6>
        <a:srgbClr val="999999"/>
      </a:accent6>
      <a:hlink>
        <a:srgbClr val="3366CC"/>
      </a:hlink>
      <a:folHlink>
        <a:srgbClr val="999999"/>
      </a:folHlink>
    </a:clrScheme>
    <a:fontScheme name="DTU Corporate UK">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da-DK" sz="1600" b="0" i="0" u="none" strike="noStrike" cap="none" normalizeH="0" baseline="0" smtClean="0">
            <a:ln>
              <a:noFill/>
            </a:ln>
            <a:solidFill>
              <a:schemeClr val="tx1"/>
            </a:solidFill>
            <a:effectLst/>
            <a:latin typeface="Verdana" pitchFamily="34" charset="0"/>
            <a:ea typeface="ＭＳ Ｐゴシック"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da-DK" sz="1600" b="0" i="0" u="none" strike="noStrike" cap="none" normalizeH="0" baseline="0" smtClean="0">
            <a:ln>
              <a:noFill/>
            </a:ln>
            <a:solidFill>
              <a:schemeClr val="tx1"/>
            </a:solidFill>
            <a:effectLst/>
            <a:latin typeface="Verdana" pitchFamily="34" charset="0"/>
            <a:ea typeface="ＭＳ Ｐゴシック" pitchFamily="-80" charset="-128"/>
          </a:defRPr>
        </a:defPPr>
      </a:lstStyle>
    </a:lnDef>
  </a:objectDefaults>
  <a:extraClrSchemeLst/>
  <a:extLst>
    <a:ext uri="{05A4C25C-085E-4340-85A3-A5531E510DB2}">
      <thm15:themeFamily xmlns:thm15="http://schemas.microsoft.com/office/thememl/2012/main" name="1 DTU Template.potx" id="{817EEFDA-7BE2-43D8-A5B3-D046914B771F}" vid="{E549E448-DEFC-412F-9275-547A62A09EB7}"/>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12794</TotalTime>
  <Words>11431</Words>
  <Application>Microsoft Office PowerPoint</Application>
  <PresentationFormat>On-screen Show (4:3)</PresentationFormat>
  <Paragraphs>893</Paragraphs>
  <Slides>79</Slides>
  <Notes>77</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3</vt:i4>
      </vt:variant>
      <vt:variant>
        <vt:lpstr>Slide Titles</vt:lpstr>
      </vt:variant>
      <vt:variant>
        <vt:i4>79</vt:i4>
      </vt:variant>
    </vt:vector>
  </HeadingPairs>
  <TitlesOfParts>
    <vt:vector size="92" baseType="lpstr">
      <vt:lpstr>ＭＳ Ｐゴシック</vt:lpstr>
      <vt:lpstr>Arial</vt:lpstr>
      <vt:lpstr>Calibri</vt:lpstr>
      <vt:lpstr>Cambria Math</vt:lpstr>
      <vt:lpstr>Comic Sans MS</vt:lpstr>
      <vt:lpstr>Symbol</vt:lpstr>
      <vt:lpstr>Times New Roman</vt:lpstr>
      <vt:lpstr>Verdana</vt:lpstr>
      <vt:lpstr>Wingdings</vt:lpstr>
      <vt:lpstr>Institute</vt:lpstr>
      <vt:lpstr>Equation</vt:lpstr>
      <vt:lpstr>Unknown</vt:lpstr>
      <vt:lpstr>Microsoft Equation 3.0</vt:lpstr>
      <vt:lpstr>Glacier Motion</vt:lpstr>
      <vt:lpstr>Activities</vt:lpstr>
      <vt:lpstr>Spaceborne SAR sensitivity to ground motion</vt:lpstr>
      <vt:lpstr>SAR sensitivity to motion: image amplitude</vt:lpstr>
      <vt:lpstr>… 35 days later (ENVISAT repeat cycle)</vt:lpstr>
      <vt:lpstr>SAR sensitivity to motion: image phase</vt:lpstr>
      <vt:lpstr>Zero-Doppler coordinates</vt:lpstr>
      <vt:lpstr>Point target amplitude and phase</vt:lpstr>
      <vt:lpstr>What SAR quantities are sensitive to motion?</vt:lpstr>
      <vt:lpstr>SAR-based motion measurement techniques</vt:lpstr>
      <vt:lpstr>Differential SAR interferometry</vt:lpstr>
      <vt:lpstr>PowerPoint Presentation</vt:lpstr>
      <vt:lpstr>PowerPoint Presentation</vt:lpstr>
      <vt:lpstr>PowerPoint Presentation</vt:lpstr>
      <vt:lpstr>PowerPoint Presentation</vt:lpstr>
      <vt:lpstr>Some legitimate questions</vt:lpstr>
      <vt:lpstr>Single Look Complex (SLC) image </vt:lpstr>
      <vt:lpstr>We try again 6 days later … </vt:lpstr>
      <vt:lpstr>How about the phase difference?</vt:lpstr>
      <vt:lpstr>Interferometry working principle 1/2</vt:lpstr>
      <vt:lpstr>Interferometry working principle 2/2</vt:lpstr>
      <vt:lpstr>So what are the colours we see in an interferogram?</vt:lpstr>
      <vt:lpstr>Differential interferograms</vt:lpstr>
      <vt:lpstr>Sensitivity to topography</vt:lpstr>
      <vt:lpstr>PowerPoint Presentation</vt:lpstr>
      <vt:lpstr>Can we explain a little more of what we see?</vt:lpstr>
      <vt:lpstr>Sensitivity to motion (in more pictures) </vt:lpstr>
      <vt:lpstr>Interferometric coherence 1/2</vt:lpstr>
      <vt:lpstr>Interferometric coherence 2/2</vt:lpstr>
      <vt:lpstr>Decorrelation examples</vt:lpstr>
      <vt:lpstr>Still an unexplained phase pattern?</vt:lpstr>
      <vt:lpstr>Atmospheric propagation delay</vt:lpstr>
      <vt:lpstr>DInSAR processing</vt:lpstr>
      <vt:lpstr>From theory to processing chain</vt:lpstr>
      <vt:lpstr>High-level processing steps</vt:lpstr>
      <vt:lpstr>Part 1: Wrapped interferogram formation and coherence estimation</vt:lpstr>
      <vt:lpstr>A prerequisite: image co-registration</vt:lpstr>
      <vt:lpstr>Forming a wrapped DInSAR interferogram</vt:lpstr>
      <vt:lpstr>Example: Mw7.1 Kumamoto earthquake, Japan</vt:lpstr>
      <vt:lpstr>Mosaicked interferogram (unfiltered)</vt:lpstr>
      <vt:lpstr>Mosaicked interferogram (multi-looked)</vt:lpstr>
      <vt:lpstr>Adaptive (Goldstein) filtering</vt:lpstr>
      <vt:lpstr>Multi-looking rationale</vt:lpstr>
      <vt:lpstr>Goldstein filtering rationale</vt:lpstr>
      <vt:lpstr>Interferometric coherence</vt:lpstr>
      <vt:lpstr>Coherence estimation</vt:lpstr>
      <vt:lpstr>Part 2: Phase unwrapping and line-of-sight deformation map generation</vt:lpstr>
      <vt:lpstr>Phase unwrapping</vt:lpstr>
      <vt:lpstr>Generating a LoS deformation map</vt:lpstr>
      <vt:lpstr>Geocoding</vt:lpstr>
      <vt:lpstr>But wasn’t ground deformation 3D?</vt:lpstr>
      <vt:lpstr>In equations</vt:lpstr>
      <vt:lpstr>Offset-tracking</vt:lpstr>
      <vt:lpstr>Our starting point in this lecture</vt:lpstr>
      <vt:lpstr>Intensity tracking concept</vt:lpstr>
      <vt:lpstr>Intensity tracking concept</vt:lpstr>
      <vt:lpstr>Interferometric coherence</vt:lpstr>
      <vt:lpstr>What we can (hope to) track: features and speckle</vt:lpstr>
      <vt:lpstr>Radar speckle</vt:lpstr>
      <vt:lpstr>Implications for motion measurements</vt:lpstr>
      <vt:lpstr>Normalized Cross Correlation (NCC)</vt:lpstr>
      <vt:lpstr>Motion measurement based on NCC</vt:lpstr>
      <vt:lpstr>Quality parameter: cross-correlation SNR</vt:lpstr>
      <vt:lpstr>Motion mapping</vt:lpstr>
      <vt:lpstr>Processing algorithm</vt:lpstr>
      <vt:lpstr>Maximum measureable motion</vt:lpstr>
      <vt:lpstr>Spatial resolution</vt:lpstr>
      <vt:lpstr>Measurement accuracy: feature tracking</vt:lpstr>
      <vt:lpstr>Measurement accuracy: speckle tracking</vt:lpstr>
      <vt:lpstr>DInSAR vs Offset tracking: application to the Northeast Greenland Ice Stream</vt:lpstr>
      <vt:lpstr>Extras</vt:lpstr>
      <vt:lpstr>Geometric decorrelation</vt:lpstr>
      <vt:lpstr>Volume decorrelation</vt:lpstr>
      <vt:lpstr>Stratified tropospheric delay</vt:lpstr>
      <vt:lpstr>Turbulent tropospheric delay</vt:lpstr>
      <vt:lpstr>Ionospheric propagation delay</vt:lpstr>
      <vt:lpstr>Multilooking seen as an estimation problem</vt:lpstr>
      <vt:lpstr>Coherence estimation bias and variance example</vt:lpstr>
      <vt:lpstr>Coherence estimation bias and variance in equations</vt:lpstr>
    </vt:vector>
  </TitlesOfParts>
  <Company>DTU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Maria Toft Clausen</dc:creator>
  <cp:lastModifiedBy>John Peter Merryman Boncori</cp:lastModifiedBy>
  <cp:revision>391</cp:revision>
  <dcterms:created xsi:type="dcterms:W3CDTF">2011-02-04T12:04:51Z</dcterms:created>
  <dcterms:modified xsi:type="dcterms:W3CDTF">2024-09-11T07:58:40Z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D_DocumentLanguageString">
    <vt:lpwstr>Dansk</vt:lpwstr>
  </property>
  <property fmtid="{D5CDD505-2E9C-101B-9397-08002B2CF9AE}" pid="3" name="SD_CtlText_Usersettings_Userprofile">
    <vt:lpwstr>sabis</vt:lpwstr>
  </property>
  <property fmtid="{D5CDD505-2E9C-101B-9397-08002B2CF9AE}" pid="4" name="SD_DocumentLanguage">
    <vt:lpwstr>da-DK</vt:lpwstr>
  </property>
  <property fmtid="{D5CDD505-2E9C-101B-9397-08002B2CF9AE}" pid="5" name="sdDocumentDate">
    <vt:lpwstr>42377</vt:lpwstr>
  </property>
  <property fmtid="{D5CDD505-2E9C-101B-9397-08002B2CF9AE}" pid="6" name="sdDocumentDateFormat">
    <vt:lpwstr>da-DK:d. MMMM yyyy</vt:lpwstr>
  </property>
  <property fmtid="{D5CDD505-2E9C-101B-9397-08002B2CF9AE}" pid="7" name="SD_UserprofileName">
    <vt:lpwstr>sabis</vt:lpwstr>
  </property>
  <property fmtid="{D5CDD505-2E9C-101B-9397-08002B2CF9AE}" pid="8" name="SD_Office_SD_OFF_ID">
    <vt:lpwstr>90</vt:lpwstr>
  </property>
  <property fmtid="{D5CDD505-2E9C-101B-9397-08002B2CF9AE}" pid="9" name="SD_Office_SD_OFF_Group">
    <vt:lpwstr>Administration</vt:lpwstr>
  </property>
  <property fmtid="{D5CDD505-2E9C-101B-9397-08002B2CF9AE}" pid="10" name="SD_Office_SD_OFF_Identity">
    <vt:lpwstr>Ledelse og Administration (uden faxnummer)</vt:lpwstr>
  </property>
  <property fmtid="{D5CDD505-2E9C-101B-9397-08002B2CF9AE}" pid="11" name="SD_Office_SD_OFF_DTUNavn">
    <vt:lpwstr>Danmarks Tekniske Universitet</vt:lpwstr>
  </property>
  <property fmtid="{D5CDD505-2E9C-101B-9397-08002B2CF9AE}" pid="12" name="SD_Office_SD_OFF_DTUNavn_EN">
    <vt:lpwstr>Technical University of Denmark</vt:lpwstr>
  </property>
  <property fmtid="{D5CDD505-2E9C-101B-9397-08002B2CF9AE}" pid="13" name="SD_Office_SD_OFF_Workarea">
    <vt:lpwstr>Danmarks Tekniske Universitet</vt:lpwstr>
  </property>
  <property fmtid="{D5CDD505-2E9C-101B-9397-08002B2CF9AE}" pid="14" name="SD_Office_SD_OFF_Workarea_EN">
    <vt:lpwstr>Technical University of Denmark</vt:lpwstr>
  </property>
  <property fmtid="{D5CDD505-2E9C-101B-9397-08002B2CF9AE}" pid="15" name="SD_Office_SD_OFF_Name">
    <vt:lpwstr>Ledelse og Administration</vt:lpwstr>
  </property>
  <property fmtid="{D5CDD505-2E9C-101B-9397-08002B2CF9AE}" pid="16" name="SD_Office_SD_OFF_Name_EN">
    <vt:lpwstr>Administration</vt:lpwstr>
  </property>
  <property fmtid="{D5CDD505-2E9C-101B-9397-08002B2CF9AE}" pid="17" name="SD_Office_SD_OFF_Address">
    <vt:lpwstr>Anker Engelunds Vej 1</vt:lpwstr>
  </property>
  <property fmtid="{D5CDD505-2E9C-101B-9397-08002B2CF9AE}" pid="18" name="SD_Office_SD_OFF_Address_EN">
    <vt:lpwstr>Anker Engelunds Vej 1</vt:lpwstr>
  </property>
  <property fmtid="{D5CDD505-2E9C-101B-9397-08002B2CF9AE}" pid="19" name="SD_Office_SD_OFF_City">
    <vt:lpwstr>2800 Kgs. Lyngby</vt:lpwstr>
  </property>
  <property fmtid="{D5CDD505-2E9C-101B-9397-08002B2CF9AE}" pid="20" name="SD_Office_SD_OFF_City_EN">
    <vt:lpwstr>2800 Kgs. Lyngby*Denmark</vt:lpwstr>
  </property>
  <property fmtid="{D5CDD505-2E9C-101B-9397-08002B2CF9AE}" pid="21" name="SD_Office_SD_OFF_CVR">
    <vt:lpwstr>DK 30 06 09 46</vt:lpwstr>
  </property>
  <property fmtid="{D5CDD505-2E9C-101B-9397-08002B2CF9AE}" pid="22" name="SD_Office_SD_OFF_CVR_EN">
    <vt:lpwstr>DK 30 06 09 46</vt:lpwstr>
  </property>
  <property fmtid="{D5CDD505-2E9C-101B-9397-08002B2CF9AE}" pid="23" name="SD_Office_SD_OFF_Phone">
    <vt:lpwstr>45 25 25 25</vt:lpwstr>
  </property>
  <property fmtid="{D5CDD505-2E9C-101B-9397-08002B2CF9AE}" pid="24" name="SD_Office_SD_OFF_Phone_EN">
    <vt:lpwstr>45 25 25 25</vt:lpwstr>
  </property>
  <property fmtid="{D5CDD505-2E9C-101B-9397-08002B2CF9AE}" pid="25" name="SD_Office_SD_OFF_Phone_2">
    <vt:lpwstr/>
  </property>
  <property fmtid="{D5CDD505-2E9C-101B-9397-08002B2CF9AE}" pid="26" name="SD_Office_SD_OFF_Phone_2_EN">
    <vt:lpwstr/>
  </property>
  <property fmtid="{D5CDD505-2E9C-101B-9397-08002B2CF9AE}" pid="27" name="SD_Office_SD_OFF_Department">
    <vt:lpwstr>Bygning 101</vt:lpwstr>
  </property>
  <property fmtid="{D5CDD505-2E9C-101B-9397-08002B2CF9AE}" pid="28" name="SD_Office_SD_OFF_Department_EN">
    <vt:lpwstr>Building 101</vt:lpwstr>
  </property>
  <property fmtid="{D5CDD505-2E9C-101B-9397-08002B2CF9AE}" pid="29" name="SD_Office_SD_OFF_Web">
    <vt:lpwstr>www.dtu.dk</vt:lpwstr>
  </property>
  <property fmtid="{D5CDD505-2E9C-101B-9397-08002B2CF9AE}" pid="30" name="SD_Office_SD_OFF_ImageDefinition">
    <vt:lpwstr>Udkast</vt:lpwstr>
  </property>
  <property fmtid="{D5CDD505-2E9C-101B-9397-08002B2CF9AE}" pid="31" name="SD_Office_SD_OFF_ArtworkDefinition">
    <vt:lpwstr>Standard</vt:lpwstr>
  </property>
  <property fmtid="{D5CDD505-2E9C-101B-9397-08002B2CF9AE}" pid="32" name="SD_Office_SD_OFF_PELogoName">
    <vt:lpwstr>Corporate_SecondLogo_%IANA%.png</vt:lpwstr>
  </property>
  <property fmtid="{D5CDD505-2E9C-101B-9397-08002B2CF9AE}" pid="33" name="SD_Office_SD_OFF_FriseName">
    <vt:lpwstr>Corporate_frise.png</vt:lpwstr>
  </property>
  <property fmtid="{D5CDD505-2E9C-101B-9397-08002B2CF9AE}" pid="34" name="SD_Office_SD_OFF_LogoName">
    <vt:lpwstr>DTU_%IANA%.wmf</vt:lpwstr>
  </property>
  <property fmtid="{D5CDD505-2E9C-101B-9397-08002B2CF9AE}" pid="35" name="SD_Office_SD_OFF_ColorTheme">
    <vt:lpwstr>DTU</vt:lpwstr>
  </property>
  <property fmtid="{D5CDD505-2E9C-101B-9397-08002B2CF9AE}" pid="36" name="SD_USR_Name">
    <vt:lpwstr>Sabine Schmidt</vt:lpwstr>
  </property>
  <property fmtid="{D5CDD505-2E9C-101B-9397-08002B2CF9AE}" pid="37" name="SD_USR_Initials">
    <vt:lpwstr/>
  </property>
  <property fmtid="{D5CDD505-2E9C-101B-9397-08002B2CF9AE}" pid="38" name="SD_USR_Title">
    <vt:lpwstr>Pædagogisk konsulent</vt:lpwstr>
  </property>
  <property fmtid="{D5CDD505-2E9C-101B-9397-08002B2CF9AE}" pid="39" name="SD_USR_DirectPhone">
    <vt:lpwstr>25451108</vt:lpwstr>
  </property>
  <property fmtid="{D5CDD505-2E9C-101B-9397-08002B2CF9AE}" pid="40" name="SD_USR_Email">
    <vt:lpwstr>sabis@llab.dtu.dk</vt:lpwstr>
  </property>
  <property fmtid="{D5CDD505-2E9C-101B-9397-08002B2CF9AE}" pid="41" name="SD_OFF_Identity">
    <vt:lpwstr>Ledelse og Administration (uden faxnummer)</vt:lpwstr>
  </property>
  <property fmtid="{D5CDD505-2E9C-101B-9397-08002B2CF9AE}" pid="42" name="SD_USR_Department">
    <vt:lpwstr>AUS</vt:lpwstr>
  </property>
  <property fmtid="{D5CDD505-2E9C-101B-9397-08002B2CF9AE}" pid="43" name="DocumentInfoFinished">
    <vt:lpwstr>True</vt:lpwstr>
  </property>
</Properties>
</file>